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8"/>
  </p:notesMasterIdLst>
  <p:sldIdLst>
    <p:sldId id="258" r:id="rId2"/>
    <p:sldId id="261" r:id="rId3"/>
    <p:sldId id="317" r:id="rId4"/>
    <p:sldId id="262" r:id="rId5"/>
    <p:sldId id="304" r:id="rId6"/>
    <p:sldId id="299" r:id="rId7"/>
    <p:sldId id="303" r:id="rId8"/>
    <p:sldId id="308" r:id="rId9"/>
    <p:sldId id="263" r:id="rId10"/>
    <p:sldId id="265" r:id="rId11"/>
    <p:sldId id="266" r:id="rId12"/>
    <p:sldId id="319" r:id="rId13"/>
    <p:sldId id="309" r:id="rId14"/>
    <p:sldId id="279" r:id="rId15"/>
    <p:sldId id="280" r:id="rId16"/>
    <p:sldId id="281" r:id="rId17"/>
    <p:sldId id="282" r:id="rId18"/>
    <p:sldId id="311" r:id="rId19"/>
    <p:sldId id="310" r:id="rId20"/>
    <p:sldId id="312" r:id="rId21"/>
    <p:sldId id="290" r:id="rId22"/>
    <p:sldId id="314" r:id="rId23"/>
    <p:sldId id="292" r:id="rId24"/>
    <p:sldId id="316" r:id="rId25"/>
    <p:sldId id="294" r:id="rId26"/>
    <p:sldId id="295" r:id="rId27"/>
  </p:sldIdLst>
  <p:sldSz cx="8229600" cy="5943600"/>
  <p:notesSz cx="6858000" cy="91440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872">
          <p15:clr>
            <a:srgbClr val="A4A3A4"/>
          </p15:clr>
        </p15:guide>
        <p15:guide id="2" pos="259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8CEA9"/>
    <a:srgbClr val="B4E0C9"/>
    <a:srgbClr val="36045C"/>
    <a:srgbClr val="510759"/>
    <a:srgbClr val="AF7EBE"/>
    <a:srgbClr val="5A8F3D"/>
    <a:srgbClr val="0B3F49"/>
    <a:srgbClr val="538438"/>
    <a:srgbClr val="F6F6E0"/>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34" autoAdjust="0"/>
    <p:restoredTop sz="80544" autoAdjust="0"/>
  </p:normalViewPr>
  <p:slideViewPr>
    <p:cSldViewPr snapToGrid="0">
      <p:cViewPr varScale="1">
        <p:scale>
          <a:sx n="148" d="100"/>
          <a:sy n="148" d="100"/>
        </p:scale>
        <p:origin x="108" y="138"/>
      </p:cViewPr>
      <p:guideLst>
        <p:guide orient="horz" pos="1872"/>
        <p:guide pos="2592"/>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100" d="100"/>
        <a:sy n="100" d="100"/>
      </p:scale>
      <p:origin x="0" y="0"/>
    </p:cViewPr>
  </p:sorterViewPr>
  <p:notesViewPr>
    <p:cSldViewPr snapToGrid="0">
      <p:cViewPr varScale="1">
        <p:scale>
          <a:sx n="100" d="100"/>
          <a:sy n="100" d="100"/>
        </p:scale>
        <p:origin x="3552" y="72"/>
      </p:cViewPr>
      <p:guideLst>
        <p:guide orient="horz" pos="2880"/>
        <p:guide pos="2160"/>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536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5364" name="Rectangle 4"/>
          <p:cNvSpPr>
            <a:spLocks noGrp="1" noRot="1" noChangeAspect="1" noChangeArrowheads="1" noTextEdit="1"/>
          </p:cNvSpPr>
          <p:nvPr>
            <p:ph type="sldImg" idx="2"/>
          </p:nvPr>
        </p:nvSpPr>
        <p:spPr bwMode="auto">
          <a:xfrm>
            <a:off x="1055688" y="685800"/>
            <a:ext cx="4746625"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36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536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07EBFEB3-CDC1-4222-8CFF-312597CFF233}" type="slidenum">
              <a:rPr lang="en-US"/>
              <a:pPr/>
              <a:t>‹#›</a:t>
            </a:fld>
            <a:endParaRPr lang="en-US"/>
          </a:p>
        </p:txBody>
      </p:sp>
    </p:spTree>
    <p:extLst>
      <p:ext uri="{BB962C8B-B14F-4D97-AF65-F5344CB8AC3E}">
        <p14:creationId xmlns:p14="http://schemas.microsoft.com/office/powerpoint/2010/main" val="362711636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youtube.com/watch?v=D5ct2kpY2IY"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941B90-4B73-4038-850A-0F40B5B2AA2E}" type="slidenum">
              <a:rPr lang="en-US"/>
              <a:pPr/>
              <a:t>2</a:t>
            </a:fld>
            <a:endParaRPr lang="en-US"/>
          </a:p>
        </p:txBody>
      </p:sp>
      <p:sp>
        <p:nvSpPr>
          <p:cNvPr id="16386" name="Rectangle 2"/>
          <p:cNvSpPr>
            <a:spLocks noGrp="1" noRot="1" noChangeAspect="1" noChangeArrowheads="1" noTextEdit="1"/>
          </p:cNvSpPr>
          <p:nvPr>
            <p:ph type="sldImg"/>
          </p:nvPr>
        </p:nvSpPr>
        <p:spPr bwMode="auto">
          <a:xfrm>
            <a:off x="1065213" y="692150"/>
            <a:ext cx="472757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387" name="Rectangle 3"/>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9B8B0D-33DC-4855-80DB-827E62947F9A}" type="slidenum">
              <a:rPr lang="en-US"/>
              <a:pPr/>
              <a:t>4</a:t>
            </a:fld>
            <a:endParaRPr lang="en-US"/>
          </a:p>
        </p:txBody>
      </p:sp>
      <p:sp>
        <p:nvSpPr>
          <p:cNvPr id="18434" name="Rectangle 2"/>
          <p:cNvSpPr>
            <a:spLocks noGrp="1" noRot="1" noChangeAspect="1" noChangeArrowheads="1" noTextEdit="1"/>
          </p:cNvSpPr>
          <p:nvPr>
            <p:ph type="sldImg"/>
          </p:nvPr>
        </p:nvSpPr>
        <p:spPr bwMode="auto">
          <a:xfrm>
            <a:off x="1065213" y="692150"/>
            <a:ext cx="472757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5" name="Rectangle 3"/>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9D6C30-D55A-4C91-976D-882B7F42A2C0}" type="slidenum">
              <a:rPr lang="en-US"/>
              <a:pPr/>
              <a:t>7</a:t>
            </a:fld>
            <a:endParaRPr lang="en-US"/>
          </a:p>
        </p:txBody>
      </p:sp>
      <p:sp>
        <p:nvSpPr>
          <p:cNvPr id="101378" name="Rectangle 2"/>
          <p:cNvSpPr>
            <a:spLocks noGrp="1" noRot="1" noChangeAspect="1" noChangeArrowheads="1" noTextEdit="1"/>
          </p:cNvSpPr>
          <p:nvPr>
            <p:ph type="sldImg"/>
          </p:nvPr>
        </p:nvSpPr>
        <p:spPr>
          <a:xfrm>
            <a:off x="1065213" y="692150"/>
            <a:ext cx="4727575" cy="3416300"/>
          </a:xfrm>
          <a:ln w="12700" cap="flat">
            <a:solidFill>
              <a:schemeClr val="tx1"/>
            </a:solidFill>
          </a:ln>
          <a:extLst>
            <a:ext uri="{909E8E84-426E-40DD-AFC4-6F175D3DCCD1}">
              <a14:hiddenFill xmlns:a14="http://schemas.microsoft.com/office/drawing/2010/main">
                <a:noFill/>
              </a14:hiddenFill>
            </a:ext>
          </a:extLst>
        </p:spPr>
      </p:sp>
      <p:sp>
        <p:nvSpPr>
          <p:cNvPr id="101379" name="Rectangle 3"/>
          <p:cNvSpPr>
            <a:spLocks noGrp="1" noChangeArrowheads="1"/>
          </p:cNvSpPr>
          <p:nvPr>
            <p:ph type="body" idx="1"/>
          </p:nvPr>
        </p:nvSpPr>
        <p:spPr>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5810E2-B661-4B0E-9A85-4A7627DF0C91}" type="slidenum">
              <a:rPr lang="en-US"/>
              <a:pPr/>
              <a:t>14</a:t>
            </a:fld>
            <a:endParaRPr lang="en-US"/>
          </a:p>
        </p:txBody>
      </p:sp>
      <p:sp>
        <p:nvSpPr>
          <p:cNvPr id="46082" name="Rectangle 2"/>
          <p:cNvSpPr>
            <a:spLocks noGrp="1" noRot="1" noChangeAspect="1" noChangeArrowheads="1" noTextEdit="1"/>
          </p:cNvSpPr>
          <p:nvPr>
            <p:ph type="sldImg"/>
          </p:nvPr>
        </p:nvSpPr>
        <p:spPr bwMode="auto">
          <a:xfrm>
            <a:off x="1065213" y="692150"/>
            <a:ext cx="472757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6083" name="Rectangle 3"/>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C427A1-3640-452B-80B5-EFCB259F16C0}" type="slidenum">
              <a:rPr lang="en-US"/>
              <a:pPr/>
              <a:t>17</a:t>
            </a:fld>
            <a:endParaRPr lang="en-US"/>
          </a:p>
        </p:txBody>
      </p:sp>
      <p:sp>
        <p:nvSpPr>
          <p:cNvPr id="50178" name="Rectangle 2"/>
          <p:cNvSpPr>
            <a:spLocks noGrp="1" noRot="1" noChangeAspect="1" noChangeArrowheads="1" noTextEdit="1"/>
          </p:cNvSpPr>
          <p:nvPr>
            <p:ph type="sldImg"/>
          </p:nvPr>
        </p:nvSpPr>
        <p:spPr bwMode="auto">
          <a:xfrm>
            <a:off x="1065213" y="692150"/>
            <a:ext cx="472757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0179" name="Rectangle 3"/>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13FA3B-5B60-40BC-B1E2-D809B2752A34}" type="slidenum">
              <a:rPr lang="en-US"/>
              <a:pPr/>
              <a:t>21</a:t>
            </a:fld>
            <a:endParaRPr lang="en-US"/>
          </a:p>
        </p:txBody>
      </p:sp>
      <p:sp>
        <p:nvSpPr>
          <p:cNvPr id="61442" name="Rectangle 2"/>
          <p:cNvSpPr>
            <a:spLocks noGrp="1" noRot="1" noChangeAspect="1" noChangeArrowheads="1" noTextEdit="1"/>
          </p:cNvSpPr>
          <p:nvPr>
            <p:ph type="sldImg"/>
          </p:nvPr>
        </p:nvSpPr>
        <p:spPr bwMode="auto">
          <a:xfrm>
            <a:off x="1065213" y="692150"/>
            <a:ext cx="472757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3" name="Rectangle 3"/>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US" dirty="0" smtClean="0"/>
              <a:t>To watch an optional fun video with only music (no terms or narration) that shows cotton from the fields of Egypt to a </a:t>
            </a:r>
            <a:r>
              <a:rPr lang="en-US" dirty="0"/>
              <a:t>retail store, see: </a:t>
            </a:r>
            <a:r>
              <a:rPr lang="en-US" dirty="0">
                <a:hlinkClick r:id="rId3"/>
              </a:rPr>
              <a:t>https://</a:t>
            </a:r>
            <a:r>
              <a:rPr lang="en-US" dirty="0" smtClean="0">
                <a:hlinkClick r:id="rId3"/>
              </a:rPr>
              <a:t>www.youtube.com/watch?v=D5ct2kpY2IY</a:t>
            </a:r>
            <a:r>
              <a:rPr lang="en-US" dirty="0" smtClean="0"/>
              <a:t> (6 min.)</a:t>
            </a:r>
          </a:p>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43D15E-E8CF-4837-8901-48C8254ECAE4}" type="slidenum">
              <a:rPr lang="en-US"/>
              <a:pPr/>
              <a:t>23</a:t>
            </a:fld>
            <a:endParaRPr lang="en-US"/>
          </a:p>
        </p:txBody>
      </p:sp>
      <p:sp>
        <p:nvSpPr>
          <p:cNvPr id="64514" name="Rectangle 2"/>
          <p:cNvSpPr>
            <a:spLocks noGrp="1" noRot="1" noChangeAspect="1" noChangeArrowheads="1" noTextEdit="1"/>
          </p:cNvSpPr>
          <p:nvPr>
            <p:ph type="sldImg"/>
          </p:nvPr>
        </p:nvSpPr>
        <p:spPr bwMode="auto">
          <a:xfrm>
            <a:off x="1065213" y="692150"/>
            <a:ext cx="472757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4515" name="Rectangle 3"/>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B07B90-AF5E-4404-AA30-127AB16A5FFB}" type="slidenum">
              <a:rPr lang="en-US"/>
              <a:pPr/>
              <a:t>25</a:t>
            </a:fld>
            <a:endParaRPr lang="en-US"/>
          </a:p>
        </p:txBody>
      </p:sp>
      <p:sp>
        <p:nvSpPr>
          <p:cNvPr id="68610" name="Rectangle 2"/>
          <p:cNvSpPr>
            <a:spLocks noGrp="1" noRot="1" noChangeAspect="1" noChangeArrowheads="1" noTextEdit="1"/>
          </p:cNvSpPr>
          <p:nvPr>
            <p:ph type="sldImg"/>
          </p:nvPr>
        </p:nvSpPr>
        <p:spPr bwMode="auto">
          <a:xfrm>
            <a:off x="1065213" y="692150"/>
            <a:ext cx="472757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8611" name="Rectangle 3"/>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242" name="Rectangle 2050"/>
          <p:cNvSpPr>
            <a:spLocks noChangeArrowheads="1"/>
          </p:cNvSpPr>
          <p:nvPr/>
        </p:nvSpPr>
        <p:spPr bwMode="auto">
          <a:xfrm>
            <a:off x="355600" y="1287463"/>
            <a:ext cx="7874000" cy="4921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3" name="Rectangle 2051"/>
          <p:cNvSpPr>
            <a:spLocks noChangeArrowheads="1"/>
          </p:cNvSpPr>
          <p:nvPr/>
        </p:nvSpPr>
        <p:spPr bwMode="auto">
          <a:xfrm>
            <a:off x="0" y="230188"/>
            <a:ext cx="8229600" cy="1036637"/>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4" name="Rectangle 2052"/>
          <p:cNvSpPr>
            <a:spLocks noChangeArrowheads="1"/>
          </p:cNvSpPr>
          <p:nvPr/>
        </p:nvSpPr>
        <p:spPr bwMode="auto">
          <a:xfrm>
            <a:off x="5983288" y="2122488"/>
            <a:ext cx="1771650" cy="7572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5" name="Rectangle 2053"/>
          <p:cNvSpPr>
            <a:spLocks noChangeArrowheads="1"/>
          </p:cNvSpPr>
          <p:nvPr/>
        </p:nvSpPr>
        <p:spPr bwMode="auto">
          <a:xfrm>
            <a:off x="8477250" y="-390525"/>
            <a:ext cx="1771650" cy="7794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6" name="Line 2054"/>
          <p:cNvSpPr>
            <a:spLocks noChangeShapeType="1"/>
          </p:cNvSpPr>
          <p:nvPr/>
        </p:nvSpPr>
        <p:spPr bwMode="auto">
          <a:xfrm>
            <a:off x="355600" y="1270000"/>
            <a:ext cx="7874000"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247" name="Group 2055"/>
          <p:cNvGrpSpPr>
            <a:grpSpLocks/>
          </p:cNvGrpSpPr>
          <p:nvPr/>
        </p:nvGrpSpPr>
        <p:grpSpPr bwMode="auto">
          <a:xfrm>
            <a:off x="0" y="0"/>
            <a:ext cx="376238" cy="5943600"/>
            <a:chOff x="0" y="0"/>
            <a:chExt cx="237" cy="3744"/>
          </a:xfrm>
        </p:grpSpPr>
        <p:sp>
          <p:nvSpPr>
            <p:cNvPr id="10248" name="Rectangle 2056"/>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9" name="Line 2057"/>
            <p:cNvSpPr>
              <a:spLocks noChangeShapeType="1"/>
            </p:cNvSpPr>
            <p:nvPr userDrawn="1"/>
          </p:nvSpPr>
          <p:spPr bwMode="auto">
            <a:xfrm>
              <a:off x="102" y="455"/>
              <a:ext cx="0" cy="3289"/>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50" name="Oval 2058"/>
            <p:cNvSpPr>
              <a:spLocks noChangeArrowheads="1"/>
            </p:cNvSpPr>
            <p:nvPr userDrawn="1"/>
          </p:nvSpPr>
          <p:spPr bwMode="auto">
            <a:xfrm>
              <a:off x="12" y="252"/>
              <a:ext cx="206" cy="206"/>
            </a:xfrm>
            <a:prstGeom prst="ellipse">
              <a:avLst/>
            </a:prstGeom>
            <a:gradFill rotWithShape="1">
              <a:gsLst>
                <a:gs pos="0">
                  <a:srgbClr val="0B3F49">
                    <a:gamma/>
                    <a:shade val="46275"/>
                    <a:invGamma/>
                  </a:srgbClr>
                </a:gs>
                <a:gs pos="50000">
                  <a:srgbClr val="0B3F49"/>
                </a:gs>
                <a:gs pos="100000">
                  <a:srgbClr val="0B3F49">
                    <a:gamma/>
                    <a:shade val="46275"/>
                    <a:invGamma/>
                  </a:srgbClr>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1" name="Oval 2059"/>
            <p:cNvSpPr>
              <a:spLocks noChangeArrowheads="1"/>
            </p:cNvSpPr>
            <p:nvPr userDrawn="1"/>
          </p:nvSpPr>
          <p:spPr bwMode="auto">
            <a:xfrm>
              <a:off x="12" y="11"/>
              <a:ext cx="206" cy="206"/>
            </a:xfrm>
            <a:prstGeom prst="ellipse">
              <a:avLst/>
            </a:prstGeom>
            <a:gradFill rotWithShape="1">
              <a:gsLst>
                <a:gs pos="0">
                  <a:srgbClr val="1A69A4">
                    <a:gamma/>
                    <a:shade val="46275"/>
                    <a:invGamma/>
                  </a:srgbClr>
                </a:gs>
                <a:gs pos="50000">
                  <a:srgbClr val="1A69A4"/>
                </a:gs>
                <a:gs pos="100000">
                  <a:srgbClr val="1A69A4">
                    <a:gamma/>
                    <a:shade val="46275"/>
                    <a:invGamma/>
                  </a:srgbClr>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2" name="Rectangle 2060"/>
            <p:cNvSpPr>
              <a:spLocks noChangeArrowheads="1"/>
            </p:cNvSpPr>
            <p:nvPr userDrawn="1"/>
          </p:nvSpPr>
          <p:spPr bwMode="auto">
            <a:xfrm>
              <a:off x="30" y="0"/>
              <a:ext cx="64" cy="3744"/>
            </a:xfrm>
            <a:prstGeom prst="rect">
              <a:avLst/>
            </a:prstGeom>
            <a:gradFill rotWithShape="1">
              <a:gsLst>
                <a:gs pos="0">
                  <a:srgbClr val="FFFFFF">
                    <a:alpha val="52000"/>
                  </a:srgbClr>
                </a:gs>
                <a:gs pos="100000">
                  <a:srgbClr val="FFFFFF">
                    <a:gamma/>
                    <a:tint val="0"/>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253" name="Rectangle 2061"/>
          <p:cNvSpPr>
            <a:spLocks noChangeArrowheads="1"/>
          </p:cNvSpPr>
          <p:nvPr/>
        </p:nvSpPr>
        <p:spPr bwMode="auto">
          <a:xfrm>
            <a:off x="9525" y="190500"/>
            <a:ext cx="8220075" cy="5753100"/>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4" name="Rectangle 2062"/>
          <p:cNvSpPr>
            <a:spLocks noChangeArrowheads="1"/>
          </p:cNvSpPr>
          <p:nvPr/>
        </p:nvSpPr>
        <p:spPr bwMode="auto">
          <a:xfrm>
            <a:off x="173038" y="3343275"/>
            <a:ext cx="8056562" cy="18970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5" name="Rectangle 2063"/>
          <p:cNvSpPr>
            <a:spLocks noChangeArrowheads="1"/>
          </p:cNvSpPr>
          <p:nvPr/>
        </p:nvSpPr>
        <p:spPr bwMode="auto">
          <a:xfrm>
            <a:off x="0" y="0"/>
            <a:ext cx="8229600" cy="2428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6" name="Rectangle 2064"/>
          <p:cNvSpPr>
            <a:spLocks noGrp="1" noChangeArrowheads="1"/>
          </p:cNvSpPr>
          <p:nvPr>
            <p:ph type="ctrTitle"/>
          </p:nvPr>
        </p:nvSpPr>
        <p:spPr>
          <a:xfrm>
            <a:off x="274638" y="1846263"/>
            <a:ext cx="7954962" cy="1274762"/>
          </a:xfrm>
        </p:spPr>
        <p:txBody>
          <a:bodyPr/>
          <a:lstStyle>
            <a:lvl1pPr>
              <a:defRPr sz="4400"/>
            </a:lvl1pPr>
          </a:lstStyle>
          <a:p>
            <a:pPr lvl="0"/>
            <a:r>
              <a:rPr lang="en-US" noProof="0" smtClean="0"/>
              <a:t>Click to edit Master title style</a:t>
            </a:r>
          </a:p>
        </p:txBody>
      </p:sp>
      <p:sp>
        <p:nvSpPr>
          <p:cNvPr id="10257" name="Rectangle 2065"/>
          <p:cNvSpPr>
            <a:spLocks noGrp="1" noChangeArrowheads="1"/>
          </p:cNvSpPr>
          <p:nvPr>
            <p:ph type="subTitle" idx="1"/>
          </p:nvPr>
        </p:nvSpPr>
        <p:spPr>
          <a:xfrm>
            <a:off x="301625" y="3368675"/>
            <a:ext cx="7927975" cy="1843088"/>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0258" name="Text Box 2066"/>
          <p:cNvSpPr txBox="1">
            <a:spLocks noChangeArrowheads="1"/>
          </p:cNvSpPr>
          <p:nvPr/>
        </p:nvSpPr>
        <p:spPr bwMode="auto">
          <a:xfrm rot="-5400000">
            <a:off x="7361237" y="703263"/>
            <a:ext cx="1336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r>
              <a:rPr lang="en-US" sz="2400" b="1">
                <a:solidFill>
                  <a:schemeClr val="hlink"/>
                </a:solidFill>
              </a:rPr>
              <a:t>Chapter</a:t>
            </a:r>
          </a:p>
        </p:txBody>
      </p:sp>
      <p:sp>
        <p:nvSpPr>
          <p:cNvPr id="10259" name="Text Box 2067"/>
          <p:cNvSpPr txBox="1">
            <a:spLocks noChangeArrowheads="1"/>
          </p:cNvSpPr>
          <p:nvPr/>
        </p:nvSpPr>
        <p:spPr bwMode="auto">
          <a:xfrm>
            <a:off x="6907213" y="354013"/>
            <a:ext cx="692150" cy="118903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91432" tIns="45716" rIns="91432" bIns="45716">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pPr algn="ctr"/>
            <a:r>
              <a:rPr lang="en-US" sz="7200" b="1">
                <a:solidFill>
                  <a:srgbClr val="1A69A4"/>
                </a:solidFill>
              </a:rPr>
              <a:t>1</a:t>
            </a:r>
          </a:p>
        </p:txBody>
      </p:sp>
      <p:sp>
        <p:nvSpPr>
          <p:cNvPr id="10260" name="Rectangle 2068"/>
          <p:cNvSpPr>
            <a:spLocks noChangeArrowheads="1"/>
          </p:cNvSpPr>
          <p:nvPr/>
        </p:nvSpPr>
        <p:spPr bwMode="auto">
          <a:xfrm>
            <a:off x="193675" y="579438"/>
            <a:ext cx="101600" cy="276066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1" name="Line 2069"/>
          <p:cNvSpPr>
            <a:spLocks noChangeShapeType="1"/>
          </p:cNvSpPr>
          <p:nvPr/>
        </p:nvSpPr>
        <p:spPr bwMode="auto">
          <a:xfrm>
            <a:off x="184150" y="590550"/>
            <a:ext cx="6532563"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62" name="Rectangle 2070"/>
          <p:cNvSpPr>
            <a:spLocks noChangeArrowheads="1"/>
          </p:cNvSpPr>
          <p:nvPr/>
        </p:nvSpPr>
        <p:spPr bwMode="auto">
          <a:xfrm>
            <a:off x="0" y="193675"/>
            <a:ext cx="190500" cy="5749925"/>
          </a:xfrm>
          <a:prstGeom prst="rect">
            <a:avLst/>
          </a:prstGeom>
          <a:gradFill rotWithShape="1">
            <a:gsLst>
              <a:gs pos="0">
                <a:srgbClr val="FFFFFF">
                  <a:alpha val="52000"/>
                </a:srgbClr>
              </a:gs>
              <a:gs pos="100000">
                <a:srgbClr val="FFFFFF">
                  <a:gamma/>
                  <a:tint val="0"/>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3" name="Line 2071"/>
          <p:cNvSpPr>
            <a:spLocks noChangeShapeType="1"/>
          </p:cNvSpPr>
          <p:nvPr/>
        </p:nvSpPr>
        <p:spPr bwMode="auto">
          <a:xfrm>
            <a:off x="192088" y="590550"/>
            <a:ext cx="0" cy="5353050"/>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64" name="Oval 2072"/>
          <p:cNvSpPr>
            <a:spLocks noChangeArrowheads="1"/>
          </p:cNvSpPr>
          <p:nvPr/>
        </p:nvSpPr>
        <p:spPr bwMode="auto">
          <a:xfrm>
            <a:off x="0" y="254000"/>
            <a:ext cx="327025" cy="327025"/>
          </a:xfrm>
          <a:prstGeom prst="ellipse">
            <a:avLst/>
          </a:prstGeom>
          <a:gradFill rotWithShape="1">
            <a:gsLst>
              <a:gs pos="0">
                <a:srgbClr val="0B3F49">
                  <a:gamma/>
                  <a:shade val="46275"/>
                  <a:invGamma/>
                </a:srgbClr>
              </a:gs>
              <a:gs pos="50000">
                <a:srgbClr val="0B3F49"/>
              </a:gs>
              <a:gs pos="100000">
                <a:srgbClr val="0B3F49">
                  <a:gamma/>
                  <a:shade val="46275"/>
                  <a:invGamma/>
                </a:srgbClr>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5" name="Oval 2073"/>
          <p:cNvSpPr>
            <a:spLocks noChangeArrowheads="1"/>
          </p:cNvSpPr>
          <p:nvPr/>
        </p:nvSpPr>
        <p:spPr bwMode="auto">
          <a:xfrm>
            <a:off x="201613" y="444500"/>
            <a:ext cx="327025" cy="327025"/>
          </a:xfrm>
          <a:prstGeom prst="ellipse">
            <a:avLst/>
          </a:prstGeom>
          <a:gradFill rotWithShape="1">
            <a:gsLst>
              <a:gs pos="0">
                <a:srgbClr val="1A69A4">
                  <a:gamma/>
                  <a:shade val="46275"/>
                  <a:invGamma/>
                </a:srgbClr>
              </a:gs>
              <a:gs pos="50000">
                <a:srgbClr val="1A69A4"/>
              </a:gs>
              <a:gs pos="100000">
                <a:srgbClr val="1A69A4">
                  <a:gamma/>
                  <a:shade val="46275"/>
                  <a:invGamma/>
                </a:srgbClr>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6" name="Oval 2074"/>
          <p:cNvSpPr>
            <a:spLocks noChangeArrowheads="1"/>
          </p:cNvSpPr>
          <p:nvPr/>
        </p:nvSpPr>
        <p:spPr bwMode="auto">
          <a:xfrm>
            <a:off x="6602413" y="303213"/>
            <a:ext cx="1301750" cy="1301750"/>
          </a:xfrm>
          <a:prstGeom prst="ellipse">
            <a:avLst/>
          </a:prstGeom>
          <a:noFill/>
          <a:ln w="38100">
            <a:solidFill>
              <a:srgbClr val="E8AD0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7" name="Rectangle 2075"/>
          <p:cNvSpPr>
            <a:spLocks noChangeArrowheads="1"/>
          </p:cNvSpPr>
          <p:nvPr userDrawn="1"/>
        </p:nvSpPr>
        <p:spPr bwMode="auto">
          <a:xfrm>
            <a:off x="355600" y="1287463"/>
            <a:ext cx="7874000" cy="4921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8" name="Rectangle 2076"/>
          <p:cNvSpPr>
            <a:spLocks noChangeArrowheads="1"/>
          </p:cNvSpPr>
          <p:nvPr userDrawn="1"/>
        </p:nvSpPr>
        <p:spPr bwMode="auto">
          <a:xfrm>
            <a:off x="0" y="230188"/>
            <a:ext cx="8229600" cy="1036637"/>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9" name="Rectangle 2077"/>
          <p:cNvSpPr>
            <a:spLocks noChangeArrowheads="1"/>
          </p:cNvSpPr>
          <p:nvPr userDrawn="1"/>
        </p:nvSpPr>
        <p:spPr bwMode="auto">
          <a:xfrm>
            <a:off x="5983288" y="2122488"/>
            <a:ext cx="1771650" cy="7572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0" name="Rectangle 2078"/>
          <p:cNvSpPr>
            <a:spLocks noChangeArrowheads="1"/>
          </p:cNvSpPr>
          <p:nvPr userDrawn="1"/>
        </p:nvSpPr>
        <p:spPr bwMode="auto">
          <a:xfrm>
            <a:off x="8477250" y="-390525"/>
            <a:ext cx="1771650" cy="7794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1" name="Line 2079"/>
          <p:cNvSpPr>
            <a:spLocks noChangeShapeType="1"/>
          </p:cNvSpPr>
          <p:nvPr userDrawn="1"/>
        </p:nvSpPr>
        <p:spPr bwMode="auto">
          <a:xfrm>
            <a:off x="355600" y="1270000"/>
            <a:ext cx="7874000"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272" name="Group 2080"/>
          <p:cNvGrpSpPr>
            <a:grpSpLocks/>
          </p:cNvGrpSpPr>
          <p:nvPr userDrawn="1"/>
        </p:nvGrpSpPr>
        <p:grpSpPr bwMode="auto">
          <a:xfrm>
            <a:off x="0" y="0"/>
            <a:ext cx="376238" cy="5943600"/>
            <a:chOff x="0" y="0"/>
            <a:chExt cx="237" cy="3744"/>
          </a:xfrm>
        </p:grpSpPr>
        <p:sp>
          <p:nvSpPr>
            <p:cNvPr id="10273" name="Rectangle 2081"/>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4" name="Line 2082"/>
            <p:cNvSpPr>
              <a:spLocks noChangeShapeType="1"/>
            </p:cNvSpPr>
            <p:nvPr userDrawn="1"/>
          </p:nvSpPr>
          <p:spPr bwMode="auto">
            <a:xfrm>
              <a:off x="102" y="455"/>
              <a:ext cx="0" cy="3289"/>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75" name="Oval 2083"/>
            <p:cNvSpPr>
              <a:spLocks noChangeArrowheads="1"/>
            </p:cNvSpPr>
            <p:nvPr userDrawn="1"/>
          </p:nvSpPr>
          <p:spPr bwMode="auto">
            <a:xfrm>
              <a:off x="12" y="252"/>
              <a:ext cx="206" cy="206"/>
            </a:xfrm>
            <a:prstGeom prst="ellipse">
              <a:avLst/>
            </a:prstGeom>
            <a:gradFill rotWithShape="1">
              <a:gsLst>
                <a:gs pos="0">
                  <a:srgbClr val="0B3F49">
                    <a:gamma/>
                    <a:shade val="46275"/>
                    <a:invGamma/>
                  </a:srgbClr>
                </a:gs>
                <a:gs pos="50000">
                  <a:srgbClr val="0B3F49"/>
                </a:gs>
                <a:gs pos="100000">
                  <a:srgbClr val="0B3F49">
                    <a:gamma/>
                    <a:shade val="46275"/>
                    <a:invGamma/>
                  </a:srgbClr>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6" name="Oval 2084"/>
            <p:cNvSpPr>
              <a:spLocks noChangeArrowheads="1"/>
            </p:cNvSpPr>
            <p:nvPr userDrawn="1"/>
          </p:nvSpPr>
          <p:spPr bwMode="auto">
            <a:xfrm>
              <a:off x="12" y="11"/>
              <a:ext cx="206" cy="206"/>
            </a:xfrm>
            <a:prstGeom prst="ellipse">
              <a:avLst/>
            </a:prstGeom>
            <a:gradFill rotWithShape="1">
              <a:gsLst>
                <a:gs pos="0">
                  <a:srgbClr val="1A69A4">
                    <a:gamma/>
                    <a:shade val="46275"/>
                    <a:invGamma/>
                  </a:srgbClr>
                </a:gs>
                <a:gs pos="50000">
                  <a:srgbClr val="1A69A4"/>
                </a:gs>
                <a:gs pos="100000">
                  <a:srgbClr val="1A69A4">
                    <a:gamma/>
                    <a:shade val="46275"/>
                    <a:invGamma/>
                  </a:srgbClr>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7" name="Rectangle 2085"/>
            <p:cNvSpPr>
              <a:spLocks noChangeArrowheads="1"/>
            </p:cNvSpPr>
            <p:nvPr userDrawn="1"/>
          </p:nvSpPr>
          <p:spPr bwMode="auto">
            <a:xfrm>
              <a:off x="30" y="0"/>
              <a:ext cx="64" cy="3744"/>
            </a:xfrm>
            <a:prstGeom prst="rect">
              <a:avLst/>
            </a:prstGeom>
            <a:gradFill rotWithShape="1">
              <a:gsLst>
                <a:gs pos="0">
                  <a:srgbClr val="FFFFFF">
                    <a:alpha val="52000"/>
                  </a:srgbClr>
                </a:gs>
                <a:gs pos="100000">
                  <a:srgbClr val="FFFFFF">
                    <a:gamma/>
                    <a:tint val="0"/>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278" name="Rectangle 2086"/>
          <p:cNvSpPr>
            <a:spLocks noChangeArrowheads="1"/>
          </p:cNvSpPr>
          <p:nvPr userDrawn="1"/>
        </p:nvSpPr>
        <p:spPr bwMode="auto">
          <a:xfrm>
            <a:off x="9525" y="171450"/>
            <a:ext cx="8220075" cy="5753100"/>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9" name="Rectangle 2087"/>
          <p:cNvSpPr>
            <a:spLocks noChangeArrowheads="1"/>
          </p:cNvSpPr>
          <p:nvPr userDrawn="1"/>
        </p:nvSpPr>
        <p:spPr bwMode="auto">
          <a:xfrm>
            <a:off x="173038" y="3343275"/>
            <a:ext cx="8056562" cy="18970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0" name="Rectangle 2088"/>
          <p:cNvSpPr>
            <a:spLocks noChangeArrowheads="1"/>
          </p:cNvSpPr>
          <p:nvPr userDrawn="1"/>
        </p:nvSpPr>
        <p:spPr bwMode="auto">
          <a:xfrm>
            <a:off x="0" y="0"/>
            <a:ext cx="8229600" cy="2428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1" name="Text Box 2089"/>
          <p:cNvSpPr txBox="1">
            <a:spLocks noChangeArrowheads="1"/>
          </p:cNvSpPr>
          <p:nvPr userDrawn="1"/>
        </p:nvSpPr>
        <p:spPr bwMode="auto">
          <a:xfrm rot="-5400000">
            <a:off x="7361237" y="703263"/>
            <a:ext cx="1336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6" tIns="45718" rIns="91436" bIns="45718">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r>
              <a:rPr lang="en-US" sz="2400" b="1">
                <a:solidFill>
                  <a:schemeClr val="hlink"/>
                </a:solidFill>
              </a:rPr>
              <a:t>Chapter</a:t>
            </a:r>
          </a:p>
        </p:txBody>
      </p:sp>
      <p:sp>
        <p:nvSpPr>
          <p:cNvPr id="10282" name="Text Box 2090"/>
          <p:cNvSpPr txBox="1">
            <a:spLocks noChangeArrowheads="1"/>
          </p:cNvSpPr>
          <p:nvPr userDrawn="1"/>
        </p:nvSpPr>
        <p:spPr bwMode="auto">
          <a:xfrm>
            <a:off x="6518956" y="354013"/>
            <a:ext cx="1468664" cy="101565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91436" tIns="45718" rIns="91436" bIns="45718">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pPr algn="ctr"/>
            <a:r>
              <a:rPr lang="en-US" sz="6000" b="1" dirty="0" smtClean="0">
                <a:solidFill>
                  <a:srgbClr val="1A69A4"/>
                </a:solidFill>
              </a:rPr>
              <a:t>15</a:t>
            </a:r>
            <a:r>
              <a:rPr lang="en-US" sz="5400" b="1" dirty="0" smtClean="0">
                <a:solidFill>
                  <a:srgbClr val="1A69A4"/>
                </a:solidFill>
              </a:rPr>
              <a:t>a</a:t>
            </a:r>
            <a:endParaRPr lang="en-US" sz="5400" b="1" dirty="0">
              <a:solidFill>
                <a:srgbClr val="1A69A4"/>
              </a:solidFill>
            </a:endParaRPr>
          </a:p>
        </p:txBody>
      </p:sp>
      <p:sp>
        <p:nvSpPr>
          <p:cNvPr id="10283" name="Rectangle 2091"/>
          <p:cNvSpPr>
            <a:spLocks noChangeArrowheads="1"/>
          </p:cNvSpPr>
          <p:nvPr userDrawn="1"/>
        </p:nvSpPr>
        <p:spPr bwMode="auto">
          <a:xfrm>
            <a:off x="193675" y="579438"/>
            <a:ext cx="101600" cy="276066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4" name="Line 2092"/>
          <p:cNvSpPr>
            <a:spLocks noChangeShapeType="1"/>
          </p:cNvSpPr>
          <p:nvPr userDrawn="1"/>
        </p:nvSpPr>
        <p:spPr bwMode="auto">
          <a:xfrm>
            <a:off x="184150" y="590550"/>
            <a:ext cx="6532563"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85" name="Rectangle 2093"/>
          <p:cNvSpPr>
            <a:spLocks noChangeArrowheads="1"/>
          </p:cNvSpPr>
          <p:nvPr userDrawn="1"/>
        </p:nvSpPr>
        <p:spPr bwMode="auto">
          <a:xfrm>
            <a:off x="0" y="193675"/>
            <a:ext cx="190500" cy="5749925"/>
          </a:xfrm>
          <a:prstGeom prst="rect">
            <a:avLst/>
          </a:prstGeom>
          <a:gradFill rotWithShape="1">
            <a:gsLst>
              <a:gs pos="0">
                <a:srgbClr val="FFFFFF">
                  <a:alpha val="52000"/>
                </a:srgbClr>
              </a:gs>
              <a:gs pos="100000">
                <a:srgbClr val="FFFFFF">
                  <a:gamma/>
                  <a:tint val="0"/>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6" name="Line 2094"/>
          <p:cNvSpPr>
            <a:spLocks noChangeShapeType="1"/>
          </p:cNvSpPr>
          <p:nvPr userDrawn="1"/>
        </p:nvSpPr>
        <p:spPr bwMode="auto">
          <a:xfrm>
            <a:off x="192088" y="590550"/>
            <a:ext cx="0" cy="5353050"/>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87" name="Oval 2095"/>
          <p:cNvSpPr>
            <a:spLocks noChangeArrowheads="1"/>
          </p:cNvSpPr>
          <p:nvPr userDrawn="1"/>
        </p:nvSpPr>
        <p:spPr bwMode="auto">
          <a:xfrm>
            <a:off x="0" y="254000"/>
            <a:ext cx="327025" cy="327025"/>
          </a:xfrm>
          <a:prstGeom prst="ellipse">
            <a:avLst/>
          </a:prstGeom>
          <a:gradFill rotWithShape="1">
            <a:gsLst>
              <a:gs pos="0">
                <a:srgbClr val="0B3F49">
                  <a:gamma/>
                  <a:shade val="46275"/>
                  <a:invGamma/>
                </a:srgbClr>
              </a:gs>
              <a:gs pos="50000">
                <a:srgbClr val="0B3F49"/>
              </a:gs>
              <a:gs pos="100000">
                <a:srgbClr val="0B3F49">
                  <a:gamma/>
                  <a:shade val="46275"/>
                  <a:invGamma/>
                </a:srgbClr>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8" name="Oval 2096"/>
          <p:cNvSpPr>
            <a:spLocks noChangeArrowheads="1"/>
          </p:cNvSpPr>
          <p:nvPr userDrawn="1"/>
        </p:nvSpPr>
        <p:spPr bwMode="auto">
          <a:xfrm>
            <a:off x="201613" y="444500"/>
            <a:ext cx="327025" cy="327025"/>
          </a:xfrm>
          <a:prstGeom prst="ellipse">
            <a:avLst/>
          </a:prstGeom>
          <a:gradFill rotWithShape="1">
            <a:gsLst>
              <a:gs pos="0">
                <a:srgbClr val="1A69A4">
                  <a:gamma/>
                  <a:shade val="46275"/>
                  <a:invGamma/>
                </a:srgbClr>
              </a:gs>
              <a:gs pos="50000">
                <a:srgbClr val="1A69A4"/>
              </a:gs>
              <a:gs pos="100000">
                <a:srgbClr val="1A69A4">
                  <a:gamma/>
                  <a:shade val="46275"/>
                  <a:invGamma/>
                </a:srgbClr>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9" name="Oval 2097"/>
          <p:cNvSpPr>
            <a:spLocks noChangeArrowheads="1"/>
          </p:cNvSpPr>
          <p:nvPr userDrawn="1"/>
        </p:nvSpPr>
        <p:spPr bwMode="auto">
          <a:xfrm>
            <a:off x="6602413" y="303213"/>
            <a:ext cx="1301750" cy="1301750"/>
          </a:xfrm>
          <a:prstGeom prst="ellipse">
            <a:avLst/>
          </a:prstGeom>
          <a:noFill/>
          <a:ln w="38100">
            <a:solidFill>
              <a:srgbClr val="E8AD0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51920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62688" y="238125"/>
            <a:ext cx="1966912" cy="5162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57188" y="238125"/>
            <a:ext cx="5753100" cy="5162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602387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188" y="238125"/>
            <a:ext cx="7872412"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65125" y="1387475"/>
            <a:ext cx="3740150" cy="401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57675" y="1387475"/>
            <a:ext cx="3741738" cy="401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16052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0720015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0875" y="3819525"/>
            <a:ext cx="6994525" cy="117951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50875" y="2519363"/>
            <a:ext cx="6994525" cy="130016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545166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65125" y="1387475"/>
            <a:ext cx="3740150" cy="4013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57675" y="1387475"/>
            <a:ext cx="3741738" cy="4013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6317032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11163" y="238125"/>
            <a:ext cx="7407275" cy="990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11163" y="1330325"/>
            <a:ext cx="3636962" cy="554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11163" y="1884363"/>
            <a:ext cx="3636962" cy="34242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179888" y="1330325"/>
            <a:ext cx="3638550" cy="554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179888" y="1884363"/>
            <a:ext cx="3638550" cy="34242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6527198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38729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4756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1163" y="236538"/>
            <a:ext cx="2708275" cy="10064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217863" y="236538"/>
            <a:ext cx="4600575" cy="50720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11163" y="1243013"/>
            <a:ext cx="2708275" cy="4065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72573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12900" y="4160838"/>
            <a:ext cx="4938713" cy="4905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612900" y="531813"/>
            <a:ext cx="4938713" cy="3565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612900" y="4651375"/>
            <a:ext cx="4938713" cy="6985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60032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ChangeArrowheads="1"/>
          </p:cNvSpPr>
          <p:nvPr/>
        </p:nvSpPr>
        <p:spPr bwMode="auto">
          <a:xfrm>
            <a:off x="355600" y="1287463"/>
            <a:ext cx="7874000" cy="4921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19" name="Rectangle 3"/>
          <p:cNvSpPr>
            <a:spLocks noChangeArrowheads="1"/>
          </p:cNvSpPr>
          <p:nvPr/>
        </p:nvSpPr>
        <p:spPr bwMode="auto">
          <a:xfrm>
            <a:off x="0" y="230188"/>
            <a:ext cx="8229600" cy="1036637"/>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0" name="Rectangle 4"/>
          <p:cNvSpPr>
            <a:spLocks noChangeArrowheads="1"/>
          </p:cNvSpPr>
          <p:nvPr/>
        </p:nvSpPr>
        <p:spPr bwMode="auto">
          <a:xfrm>
            <a:off x="5983288" y="2122488"/>
            <a:ext cx="1771650" cy="7572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1" name="Rectangle 5"/>
          <p:cNvSpPr>
            <a:spLocks noChangeArrowheads="1"/>
          </p:cNvSpPr>
          <p:nvPr/>
        </p:nvSpPr>
        <p:spPr bwMode="auto">
          <a:xfrm>
            <a:off x="8477250" y="-390525"/>
            <a:ext cx="1771650" cy="7794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2" name="Line 6"/>
          <p:cNvSpPr>
            <a:spLocks noChangeShapeType="1"/>
          </p:cNvSpPr>
          <p:nvPr/>
        </p:nvSpPr>
        <p:spPr bwMode="auto">
          <a:xfrm>
            <a:off x="355600" y="1270000"/>
            <a:ext cx="7874000"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223" name="Group 7"/>
          <p:cNvGrpSpPr>
            <a:grpSpLocks/>
          </p:cNvGrpSpPr>
          <p:nvPr/>
        </p:nvGrpSpPr>
        <p:grpSpPr bwMode="auto">
          <a:xfrm>
            <a:off x="0" y="0"/>
            <a:ext cx="376238" cy="5943600"/>
            <a:chOff x="0" y="0"/>
            <a:chExt cx="237" cy="3744"/>
          </a:xfrm>
        </p:grpSpPr>
        <p:sp>
          <p:nvSpPr>
            <p:cNvPr id="9224" name="Rectangle 8"/>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5" name="Line 9"/>
            <p:cNvSpPr>
              <a:spLocks noChangeShapeType="1"/>
            </p:cNvSpPr>
            <p:nvPr userDrawn="1"/>
          </p:nvSpPr>
          <p:spPr bwMode="auto">
            <a:xfrm>
              <a:off x="102" y="455"/>
              <a:ext cx="0" cy="3289"/>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6" name="Oval 10"/>
            <p:cNvSpPr>
              <a:spLocks noChangeArrowheads="1"/>
            </p:cNvSpPr>
            <p:nvPr userDrawn="1"/>
          </p:nvSpPr>
          <p:spPr bwMode="auto">
            <a:xfrm>
              <a:off x="12" y="252"/>
              <a:ext cx="206" cy="206"/>
            </a:xfrm>
            <a:prstGeom prst="ellipse">
              <a:avLst/>
            </a:prstGeom>
            <a:gradFill rotWithShape="1">
              <a:gsLst>
                <a:gs pos="0">
                  <a:srgbClr val="0B3F49">
                    <a:gamma/>
                    <a:shade val="46275"/>
                    <a:invGamma/>
                  </a:srgbClr>
                </a:gs>
                <a:gs pos="50000">
                  <a:srgbClr val="0B3F49"/>
                </a:gs>
                <a:gs pos="100000">
                  <a:srgbClr val="0B3F49">
                    <a:gamma/>
                    <a:shade val="46275"/>
                    <a:invGamma/>
                  </a:srgbClr>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7" name="Oval 11"/>
            <p:cNvSpPr>
              <a:spLocks noChangeArrowheads="1"/>
            </p:cNvSpPr>
            <p:nvPr userDrawn="1"/>
          </p:nvSpPr>
          <p:spPr bwMode="auto">
            <a:xfrm>
              <a:off x="12" y="11"/>
              <a:ext cx="206" cy="206"/>
            </a:xfrm>
            <a:prstGeom prst="ellipse">
              <a:avLst/>
            </a:prstGeom>
            <a:gradFill rotWithShape="1">
              <a:gsLst>
                <a:gs pos="0">
                  <a:srgbClr val="1A69A4">
                    <a:gamma/>
                    <a:shade val="46275"/>
                    <a:invGamma/>
                  </a:srgbClr>
                </a:gs>
                <a:gs pos="50000">
                  <a:srgbClr val="1A69A4"/>
                </a:gs>
                <a:gs pos="100000">
                  <a:srgbClr val="1A69A4">
                    <a:gamma/>
                    <a:shade val="46275"/>
                    <a:invGamma/>
                  </a:srgbClr>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8" name="Rectangle 12"/>
            <p:cNvSpPr>
              <a:spLocks noChangeArrowheads="1"/>
            </p:cNvSpPr>
            <p:nvPr userDrawn="1"/>
          </p:nvSpPr>
          <p:spPr bwMode="auto">
            <a:xfrm>
              <a:off x="30" y="0"/>
              <a:ext cx="64" cy="3744"/>
            </a:xfrm>
            <a:prstGeom prst="rect">
              <a:avLst/>
            </a:prstGeom>
            <a:gradFill rotWithShape="1">
              <a:gsLst>
                <a:gs pos="0">
                  <a:srgbClr val="FFFFFF">
                    <a:alpha val="52000"/>
                  </a:srgbClr>
                </a:gs>
                <a:gs pos="100000">
                  <a:srgbClr val="FFFFFF">
                    <a:gamma/>
                    <a:tint val="0"/>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9229" name="Rectangle 13"/>
          <p:cNvSpPr>
            <a:spLocks noGrp="1" noChangeArrowheads="1"/>
          </p:cNvSpPr>
          <p:nvPr>
            <p:ph type="title"/>
          </p:nvPr>
        </p:nvSpPr>
        <p:spPr bwMode="auto">
          <a:xfrm>
            <a:off x="357188" y="238125"/>
            <a:ext cx="7872412" cy="9906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80980" tIns="40490" rIns="80980" bIns="40490" numCol="1" anchor="ctr" anchorCtr="0" compatLnSpc="1">
            <a:prstTxWarp prst="textNoShape">
              <a:avLst/>
            </a:prstTxWarp>
          </a:bodyPr>
          <a:lstStyle/>
          <a:p>
            <a:pPr lvl="0"/>
            <a:r>
              <a:rPr lang="en-US" smtClean="0"/>
              <a:t>Click to edit Master title style</a:t>
            </a:r>
          </a:p>
        </p:txBody>
      </p:sp>
      <p:sp>
        <p:nvSpPr>
          <p:cNvPr id="9230" name="Rectangle 14"/>
          <p:cNvSpPr>
            <a:spLocks noGrp="1" noChangeArrowheads="1"/>
          </p:cNvSpPr>
          <p:nvPr>
            <p:ph type="body" idx="1"/>
          </p:nvPr>
        </p:nvSpPr>
        <p:spPr bwMode="auto">
          <a:xfrm>
            <a:off x="365125" y="1387475"/>
            <a:ext cx="7634288" cy="401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0980" tIns="40490" rIns="80980" bIns="4049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31" name="Rectangle 15"/>
          <p:cNvSpPr>
            <a:spLocks noChangeArrowheads="1"/>
          </p:cNvSpPr>
          <p:nvPr userDrawn="1"/>
        </p:nvSpPr>
        <p:spPr bwMode="auto">
          <a:xfrm>
            <a:off x="355600" y="1287463"/>
            <a:ext cx="7874000" cy="4921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2" name="Rectangle 16"/>
          <p:cNvSpPr>
            <a:spLocks noChangeArrowheads="1"/>
          </p:cNvSpPr>
          <p:nvPr userDrawn="1"/>
        </p:nvSpPr>
        <p:spPr bwMode="auto">
          <a:xfrm>
            <a:off x="0" y="230188"/>
            <a:ext cx="8229600" cy="1036637"/>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3" name="Rectangle 17"/>
          <p:cNvSpPr>
            <a:spLocks noChangeArrowheads="1"/>
          </p:cNvSpPr>
          <p:nvPr userDrawn="1"/>
        </p:nvSpPr>
        <p:spPr bwMode="auto">
          <a:xfrm>
            <a:off x="5983288" y="2122488"/>
            <a:ext cx="1771650" cy="7572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4" name="Rectangle 18"/>
          <p:cNvSpPr>
            <a:spLocks noChangeArrowheads="1"/>
          </p:cNvSpPr>
          <p:nvPr userDrawn="1"/>
        </p:nvSpPr>
        <p:spPr bwMode="auto">
          <a:xfrm>
            <a:off x="8477250" y="-390525"/>
            <a:ext cx="1771650" cy="7794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5" name="Line 19"/>
          <p:cNvSpPr>
            <a:spLocks noChangeShapeType="1"/>
          </p:cNvSpPr>
          <p:nvPr userDrawn="1"/>
        </p:nvSpPr>
        <p:spPr bwMode="auto">
          <a:xfrm>
            <a:off x="355600" y="1270000"/>
            <a:ext cx="7874000"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236" name="Group 20"/>
          <p:cNvGrpSpPr>
            <a:grpSpLocks/>
          </p:cNvGrpSpPr>
          <p:nvPr userDrawn="1"/>
        </p:nvGrpSpPr>
        <p:grpSpPr bwMode="auto">
          <a:xfrm>
            <a:off x="0" y="0"/>
            <a:ext cx="376238" cy="5943600"/>
            <a:chOff x="0" y="0"/>
            <a:chExt cx="237" cy="3744"/>
          </a:xfrm>
        </p:grpSpPr>
        <p:sp>
          <p:nvSpPr>
            <p:cNvPr id="9237" name="Rectangle 21"/>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8" name="Line 22"/>
            <p:cNvSpPr>
              <a:spLocks noChangeShapeType="1"/>
            </p:cNvSpPr>
            <p:nvPr userDrawn="1"/>
          </p:nvSpPr>
          <p:spPr bwMode="auto">
            <a:xfrm>
              <a:off x="102" y="455"/>
              <a:ext cx="0" cy="3289"/>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9" name="Oval 23"/>
            <p:cNvSpPr>
              <a:spLocks noChangeArrowheads="1"/>
            </p:cNvSpPr>
            <p:nvPr userDrawn="1"/>
          </p:nvSpPr>
          <p:spPr bwMode="auto">
            <a:xfrm>
              <a:off x="12" y="252"/>
              <a:ext cx="206" cy="206"/>
            </a:xfrm>
            <a:prstGeom prst="ellipse">
              <a:avLst/>
            </a:prstGeom>
            <a:gradFill rotWithShape="1">
              <a:gsLst>
                <a:gs pos="0">
                  <a:srgbClr val="0B3F49">
                    <a:gamma/>
                    <a:shade val="46275"/>
                    <a:invGamma/>
                  </a:srgbClr>
                </a:gs>
                <a:gs pos="50000">
                  <a:srgbClr val="0B3F49"/>
                </a:gs>
                <a:gs pos="100000">
                  <a:srgbClr val="0B3F49">
                    <a:gamma/>
                    <a:shade val="46275"/>
                    <a:invGamma/>
                  </a:srgbClr>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0" name="Oval 24"/>
            <p:cNvSpPr>
              <a:spLocks noChangeArrowheads="1"/>
            </p:cNvSpPr>
            <p:nvPr userDrawn="1"/>
          </p:nvSpPr>
          <p:spPr bwMode="auto">
            <a:xfrm>
              <a:off x="12" y="11"/>
              <a:ext cx="206" cy="206"/>
            </a:xfrm>
            <a:prstGeom prst="ellipse">
              <a:avLst/>
            </a:prstGeom>
            <a:gradFill rotWithShape="1">
              <a:gsLst>
                <a:gs pos="0">
                  <a:srgbClr val="1A69A4">
                    <a:gamma/>
                    <a:shade val="46275"/>
                    <a:invGamma/>
                  </a:srgbClr>
                </a:gs>
                <a:gs pos="50000">
                  <a:srgbClr val="1A69A4"/>
                </a:gs>
                <a:gs pos="100000">
                  <a:srgbClr val="1A69A4">
                    <a:gamma/>
                    <a:shade val="46275"/>
                    <a:invGamma/>
                  </a:srgbClr>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1" name="Rectangle 25"/>
            <p:cNvSpPr>
              <a:spLocks noChangeArrowheads="1"/>
            </p:cNvSpPr>
            <p:nvPr userDrawn="1"/>
          </p:nvSpPr>
          <p:spPr bwMode="auto">
            <a:xfrm>
              <a:off x="30" y="0"/>
              <a:ext cx="64" cy="3744"/>
            </a:xfrm>
            <a:prstGeom prst="rect">
              <a:avLst/>
            </a:prstGeom>
            <a:gradFill rotWithShape="1">
              <a:gsLst>
                <a:gs pos="0">
                  <a:srgbClr val="FFFFFF">
                    <a:alpha val="52000"/>
                  </a:srgbClr>
                </a:gs>
                <a:gs pos="100000">
                  <a:srgbClr val="FFFFFF">
                    <a:gamma/>
                    <a:tint val="0"/>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9242" name="Text Box 26"/>
          <p:cNvSpPr txBox="1">
            <a:spLocks noChangeArrowheads="1"/>
          </p:cNvSpPr>
          <p:nvPr userDrawn="1"/>
        </p:nvSpPr>
        <p:spPr bwMode="auto">
          <a:xfrm>
            <a:off x="7340600" y="5435600"/>
            <a:ext cx="7239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fld id="{E5DFF8A4-8438-40D8-98E1-948C1F925545}" type="slidenum">
              <a:rPr lang="en-US" smtClean="0"/>
              <a:pPr algn="r">
                <a:spcBef>
                  <a:spcPct val="50000"/>
                </a:spcBef>
              </a:pPr>
              <a:t>‹#›</a:t>
            </a:fld>
            <a:endParaRPr lang="en-US" dirty="0"/>
          </a:p>
        </p:txBody>
      </p:sp>
      <p:sp>
        <p:nvSpPr>
          <p:cNvPr id="9243" name="Text Box 27"/>
          <p:cNvSpPr txBox="1">
            <a:spLocks noChangeArrowheads="1"/>
          </p:cNvSpPr>
          <p:nvPr userDrawn="1"/>
        </p:nvSpPr>
        <p:spPr bwMode="auto">
          <a:xfrm>
            <a:off x="8057453" y="51014"/>
            <a:ext cx="144270"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defTabSz="809625">
              <a:defRPr>
                <a:solidFill>
                  <a:schemeClr val="tx1"/>
                </a:solidFill>
                <a:latin typeface="Arial" charset="0"/>
              </a:defRPr>
            </a:lvl1pPr>
            <a:lvl2pPr marL="404813" defTabSz="809625">
              <a:defRPr>
                <a:solidFill>
                  <a:schemeClr val="tx1"/>
                </a:solidFill>
                <a:latin typeface="Arial" charset="0"/>
              </a:defRPr>
            </a:lvl2pPr>
            <a:lvl3pPr marL="809625" defTabSz="809625">
              <a:defRPr>
                <a:solidFill>
                  <a:schemeClr val="tx1"/>
                </a:solidFill>
                <a:latin typeface="Arial" charset="0"/>
              </a:defRPr>
            </a:lvl3pPr>
            <a:lvl4pPr marL="1214438" defTabSz="809625">
              <a:defRPr>
                <a:solidFill>
                  <a:schemeClr val="tx1"/>
                </a:solidFill>
                <a:latin typeface="Arial" charset="0"/>
              </a:defRPr>
            </a:lvl4pPr>
            <a:lvl5pPr marL="1619250" defTabSz="809625">
              <a:defRPr>
                <a:solidFill>
                  <a:schemeClr val="tx1"/>
                </a:solidFill>
                <a:latin typeface="Arial" charset="0"/>
              </a:defRPr>
            </a:lvl5pPr>
            <a:lvl6pPr marL="2076450" defTabSz="809625" fontAlgn="base">
              <a:spcBef>
                <a:spcPct val="0"/>
              </a:spcBef>
              <a:spcAft>
                <a:spcPct val="0"/>
              </a:spcAft>
              <a:defRPr>
                <a:solidFill>
                  <a:schemeClr val="tx1"/>
                </a:solidFill>
                <a:latin typeface="Arial" charset="0"/>
              </a:defRPr>
            </a:lvl6pPr>
            <a:lvl7pPr marL="2533650" defTabSz="809625" fontAlgn="base">
              <a:spcBef>
                <a:spcPct val="0"/>
              </a:spcBef>
              <a:spcAft>
                <a:spcPct val="0"/>
              </a:spcAft>
              <a:defRPr>
                <a:solidFill>
                  <a:schemeClr val="tx1"/>
                </a:solidFill>
                <a:latin typeface="Arial" charset="0"/>
              </a:defRPr>
            </a:lvl7pPr>
            <a:lvl8pPr marL="2990850" defTabSz="809625" fontAlgn="base">
              <a:spcBef>
                <a:spcPct val="0"/>
              </a:spcBef>
              <a:spcAft>
                <a:spcPct val="0"/>
              </a:spcAft>
              <a:defRPr>
                <a:solidFill>
                  <a:schemeClr val="tx1"/>
                </a:solidFill>
                <a:latin typeface="Arial" charset="0"/>
              </a:defRPr>
            </a:lvl8pPr>
            <a:lvl9pPr marL="3448050" defTabSz="809625" fontAlgn="base">
              <a:spcBef>
                <a:spcPct val="0"/>
              </a:spcBef>
              <a:spcAft>
                <a:spcPct val="0"/>
              </a:spcAft>
              <a:defRPr>
                <a:solidFill>
                  <a:schemeClr val="tx1"/>
                </a:solidFill>
                <a:latin typeface="Arial" charset="0"/>
              </a:defRPr>
            </a:lvl9pPr>
          </a:lstStyle>
          <a:p>
            <a:pPr algn="r"/>
            <a:r>
              <a:rPr lang="en-US" sz="900" b="1" i="1" dirty="0">
                <a:latin typeface="Book Antiqua" pitchFamily="18" charset="0"/>
              </a:rPr>
              <a:t>© </a:t>
            </a:r>
            <a:r>
              <a:rPr lang="en-US" sz="900" b="1" i="1" dirty="0" smtClean="0">
                <a:latin typeface="Book Antiqua" pitchFamily="18" charset="0"/>
              </a:rPr>
              <a:t>.</a:t>
            </a:r>
            <a:endParaRPr lang="en-US" dirty="0"/>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Lst>
  <p:timing>
    <p:tnLst>
      <p:par>
        <p:cTn id="1" dur="indefinite" restart="never" nodeType="tmRoot"/>
      </p:par>
    </p:tnLst>
  </p:timing>
  <p:txStyles>
    <p:titleStyle>
      <a:lvl1pPr algn="ctr" defTabSz="809625" rtl="0" fontAlgn="base">
        <a:spcBef>
          <a:spcPct val="0"/>
        </a:spcBef>
        <a:spcAft>
          <a:spcPct val="0"/>
        </a:spcAft>
        <a:defRPr sz="3800">
          <a:solidFill>
            <a:schemeClr val="tx2"/>
          </a:solidFill>
          <a:latin typeface="+mj-lt"/>
          <a:ea typeface="+mj-ea"/>
          <a:cs typeface="+mj-cs"/>
        </a:defRPr>
      </a:lvl1pPr>
      <a:lvl2pPr algn="ctr" defTabSz="809625" rtl="0" fontAlgn="base">
        <a:spcBef>
          <a:spcPct val="0"/>
        </a:spcBef>
        <a:spcAft>
          <a:spcPct val="0"/>
        </a:spcAft>
        <a:defRPr sz="3800">
          <a:solidFill>
            <a:schemeClr val="tx2"/>
          </a:solidFill>
          <a:latin typeface="Arial" charset="0"/>
        </a:defRPr>
      </a:lvl2pPr>
      <a:lvl3pPr algn="ctr" defTabSz="809625" rtl="0" fontAlgn="base">
        <a:spcBef>
          <a:spcPct val="0"/>
        </a:spcBef>
        <a:spcAft>
          <a:spcPct val="0"/>
        </a:spcAft>
        <a:defRPr sz="3800">
          <a:solidFill>
            <a:schemeClr val="tx2"/>
          </a:solidFill>
          <a:latin typeface="Arial" charset="0"/>
        </a:defRPr>
      </a:lvl3pPr>
      <a:lvl4pPr algn="ctr" defTabSz="809625" rtl="0" fontAlgn="base">
        <a:spcBef>
          <a:spcPct val="0"/>
        </a:spcBef>
        <a:spcAft>
          <a:spcPct val="0"/>
        </a:spcAft>
        <a:defRPr sz="3800">
          <a:solidFill>
            <a:schemeClr val="tx2"/>
          </a:solidFill>
          <a:latin typeface="Arial" charset="0"/>
        </a:defRPr>
      </a:lvl4pPr>
      <a:lvl5pPr algn="ctr" defTabSz="809625" rtl="0" fontAlgn="base">
        <a:spcBef>
          <a:spcPct val="0"/>
        </a:spcBef>
        <a:spcAft>
          <a:spcPct val="0"/>
        </a:spcAft>
        <a:defRPr sz="3800">
          <a:solidFill>
            <a:schemeClr val="tx2"/>
          </a:solidFill>
          <a:latin typeface="Arial" charset="0"/>
        </a:defRPr>
      </a:lvl5pPr>
      <a:lvl6pPr marL="457200" algn="ctr" defTabSz="809625" rtl="0" fontAlgn="base">
        <a:spcBef>
          <a:spcPct val="0"/>
        </a:spcBef>
        <a:spcAft>
          <a:spcPct val="0"/>
        </a:spcAft>
        <a:defRPr sz="3800">
          <a:solidFill>
            <a:schemeClr val="tx2"/>
          </a:solidFill>
          <a:latin typeface="Arial" charset="0"/>
        </a:defRPr>
      </a:lvl6pPr>
      <a:lvl7pPr marL="914400" algn="ctr" defTabSz="809625" rtl="0" fontAlgn="base">
        <a:spcBef>
          <a:spcPct val="0"/>
        </a:spcBef>
        <a:spcAft>
          <a:spcPct val="0"/>
        </a:spcAft>
        <a:defRPr sz="3800">
          <a:solidFill>
            <a:schemeClr val="tx2"/>
          </a:solidFill>
          <a:latin typeface="Arial" charset="0"/>
        </a:defRPr>
      </a:lvl7pPr>
      <a:lvl8pPr marL="1371600" algn="ctr" defTabSz="809625" rtl="0" fontAlgn="base">
        <a:spcBef>
          <a:spcPct val="0"/>
        </a:spcBef>
        <a:spcAft>
          <a:spcPct val="0"/>
        </a:spcAft>
        <a:defRPr sz="3800">
          <a:solidFill>
            <a:schemeClr val="tx2"/>
          </a:solidFill>
          <a:latin typeface="Arial" charset="0"/>
        </a:defRPr>
      </a:lvl8pPr>
      <a:lvl9pPr marL="1828800" algn="ctr" defTabSz="809625" rtl="0" fontAlgn="base">
        <a:spcBef>
          <a:spcPct val="0"/>
        </a:spcBef>
        <a:spcAft>
          <a:spcPct val="0"/>
        </a:spcAft>
        <a:defRPr sz="3800">
          <a:solidFill>
            <a:schemeClr val="tx2"/>
          </a:solidFill>
          <a:latin typeface="Arial" charset="0"/>
        </a:defRPr>
      </a:lvl9pPr>
    </p:titleStyle>
    <p:bodyStyle>
      <a:lvl1pPr marL="233363" indent="-233363" algn="l" defTabSz="809625" rtl="0" fontAlgn="base">
        <a:spcBef>
          <a:spcPct val="20000"/>
        </a:spcBef>
        <a:spcAft>
          <a:spcPct val="0"/>
        </a:spcAft>
        <a:buClr>
          <a:srgbClr val="0B3F49"/>
        </a:buClr>
        <a:buSzPct val="65000"/>
        <a:buFont typeface="Wingdings" pitchFamily="2" charset="2"/>
        <a:buChar char="l"/>
        <a:defRPr sz="3200">
          <a:solidFill>
            <a:schemeClr val="tx1"/>
          </a:solidFill>
          <a:latin typeface="+mn-lt"/>
          <a:ea typeface="+mn-ea"/>
          <a:cs typeface="+mn-cs"/>
        </a:defRPr>
      </a:lvl1pPr>
      <a:lvl2pPr marL="568325" indent="-220663" algn="l" defTabSz="809625" rtl="0" fontAlgn="base">
        <a:spcBef>
          <a:spcPct val="20000"/>
        </a:spcBef>
        <a:spcAft>
          <a:spcPct val="0"/>
        </a:spcAft>
        <a:buClr>
          <a:srgbClr val="0B3F49"/>
        </a:buClr>
        <a:buSzPct val="60000"/>
        <a:buFont typeface="Wingdings" pitchFamily="2" charset="2"/>
        <a:buChar char="§"/>
        <a:defRPr sz="2800">
          <a:solidFill>
            <a:schemeClr val="tx1"/>
          </a:solidFill>
          <a:latin typeface="+mn-lt"/>
        </a:defRPr>
      </a:lvl2pPr>
      <a:lvl3pPr marL="906463" indent="-223838" algn="l" defTabSz="809625" rtl="0" fontAlgn="base">
        <a:spcBef>
          <a:spcPct val="20000"/>
        </a:spcBef>
        <a:spcAft>
          <a:spcPct val="0"/>
        </a:spcAft>
        <a:buClr>
          <a:srgbClr val="0B3F49"/>
        </a:buClr>
        <a:buSzPct val="70000"/>
        <a:buFont typeface="Wingdings" pitchFamily="2" charset="2"/>
        <a:buChar char="l"/>
        <a:defRPr sz="2400">
          <a:solidFill>
            <a:schemeClr val="tx1"/>
          </a:solidFill>
          <a:latin typeface="+mn-lt"/>
        </a:defRPr>
      </a:lvl3pPr>
      <a:lvl4pPr marL="1255713" indent="-234950" algn="l" defTabSz="809625" rtl="0" fontAlgn="base">
        <a:spcBef>
          <a:spcPct val="20000"/>
        </a:spcBef>
        <a:spcAft>
          <a:spcPct val="0"/>
        </a:spcAft>
        <a:buClr>
          <a:srgbClr val="0B3F49"/>
        </a:buClr>
        <a:buSzPct val="70000"/>
        <a:buFont typeface="Wingdings" pitchFamily="2" charset="2"/>
        <a:buChar char="l"/>
        <a:defRPr sz="2400">
          <a:solidFill>
            <a:schemeClr val="tx1"/>
          </a:solidFill>
          <a:latin typeface="+mn-lt"/>
        </a:defRPr>
      </a:lvl4pPr>
      <a:lvl5pPr marL="1604963" indent="-234950" algn="l" defTabSz="809625" rtl="0" fontAlgn="base">
        <a:spcBef>
          <a:spcPct val="20000"/>
        </a:spcBef>
        <a:spcAft>
          <a:spcPct val="0"/>
        </a:spcAft>
        <a:buClr>
          <a:srgbClr val="0B3F49"/>
        </a:buClr>
        <a:buSzPct val="70000"/>
        <a:buFont typeface="Wingdings" pitchFamily="2" charset="2"/>
        <a:buChar char="l"/>
        <a:defRPr sz="2400">
          <a:solidFill>
            <a:schemeClr val="tx1"/>
          </a:solidFill>
          <a:latin typeface="+mn-lt"/>
        </a:defRPr>
      </a:lvl5pPr>
      <a:lvl6pPr marL="2062163" indent="-234950" algn="l" defTabSz="809625" rtl="0" fontAlgn="base">
        <a:spcBef>
          <a:spcPct val="20000"/>
        </a:spcBef>
        <a:spcAft>
          <a:spcPct val="0"/>
        </a:spcAft>
        <a:buClr>
          <a:srgbClr val="0B3F49"/>
        </a:buClr>
        <a:buSzPct val="70000"/>
        <a:buFont typeface="Wingdings" pitchFamily="2" charset="2"/>
        <a:buChar char="l"/>
        <a:defRPr sz="2400">
          <a:solidFill>
            <a:schemeClr val="tx1"/>
          </a:solidFill>
          <a:latin typeface="+mn-lt"/>
        </a:defRPr>
      </a:lvl6pPr>
      <a:lvl7pPr marL="2519363" indent="-234950" algn="l" defTabSz="809625" rtl="0" fontAlgn="base">
        <a:spcBef>
          <a:spcPct val="20000"/>
        </a:spcBef>
        <a:spcAft>
          <a:spcPct val="0"/>
        </a:spcAft>
        <a:buClr>
          <a:srgbClr val="0B3F49"/>
        </a:buClr>
        <a:buSzPct val="70000"/>
        <a:buFont typeface="Wingdings" pitchFamily="2" charset="2"/>
        <a:buChar char="l"/>
        <a:defRPr sz="2400">
          <a:solidFill>
            <a:schemeClr val="tx1"/>
          </a:solidFill>
          <a:latin typeface="+mn-lt"/>
        </a:defRPr>
      </a:lvl7pPr>
      <a:lvl8pPr marL="2976563" indent="-234950" algn="l" defTabSz="809625" rtl="0" fontAlgn="base">
        <a:spcBef>
          <a:spcPct val="20000"/>
        </a:spcBef>
        <a:spcAft>
          <a:spcPct val="0"/>
        </a:spcAft>
        <a:buClr>
          <a:srgbClr val="0B3F49"/>
        </a:buClr>
        <a:buSzPct val="70000"/>
        <a:buFont typeface="Wingdings" pitchFamily="2" charset="2"/>
        <a:buChar char="l"/>
        <a:defRPr sz="2400">
          <a:solidFill>
            <a:schemeClr val="tx1"/>
          </a:solidFill>
          <a:latin typeface="+mn-lt"/>
        </a:defRPr>
      </a:lvl8pPr>
      <a:lvl9pPr marL="3433763" indent="-234950" algn="l" defTabSz="809625" rtl="0" fontAlgn="base">
        <a:spcBef>
          <a:spcPct val="20000"/>
        </a:spcBef>
        <a:spcAft>
          <a:spcPct val="0"/>
        </a:spcAft>
        <a:buClr>
          <a:srgbClr val="0B3F49"/>
        </a:buClr>
        <a:buSzPct val="70000"/>
        <a:buFont typeface="Wingdings" pitchFamily="2" charset="2"/>
        <a:buChar char="l"/>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hyperlink" Target="https://www.investopedia.com/terms/v/verticalintegration.asp"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youtube.com/watch?v=2Bi8K7ScpuI" TargetMode="External"/><Relationship Id="rId2" Type="http://schemas.openxmlformats.org/officeDocument/2006/relationships/hyperlink" Target="https://www.tutor2u.net/business/reference/business-growth-strategy-horizontal-and-vertical-integration" TargetMode="External"/><Relationship Id="rId1" Type="http://schemas.openxmlformats.org/officeDocument/2006/relationships/slideLayout" Target="../slideLayouts/slideLayout2.xml"/><Relationship Id="rId4" Type="http://schemas.openxmlformats.org/officeDocument/2006/relationships/hyperlink" Target="https://www.youtube.com/watch?v=UoIlA4-GQwY"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mindtools.com/pages/article/newSTR_82.ht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theproblem-solver.com/why-apple-vertical-integration-competitive-advantage/"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ctrTitle"/>
          </p:nvPr>
        </p:nvSpPr>
        <p:spPr/>
        <p:txBody>
          <a:bodyPr/>
          <a:lstStyle/>
          <a:p>
            <a:r>
              <a:rPr lang="en-US"/>
              <a:t>The Manager as a </a:t>
            </a:r>
            <a:br>
              <a:rPr lang="en-US"/>
            </a:br>
            <a:r>
              <a:rPr lang="en-US"/>
              <a:t>Planner and a Strategist</a:t>
            </a:r>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z="3400"/>
              <a:t>Levels and Types of Planning</a:t>
            </a:r>
          </a:p>
        </p:txBody>
      </p:sp>
      <p:graphicFrame>
        <p:nvGraphicFramePr>
          <p:cNvPr id="2" name="Table 1"/>
          <p:cNvGraphicFramePr>
            <a:graphicFrameLocks noGrp="1"/>
          </p:cNvGraphicFramePr>
          <p:nvPr>
            <p:extLst>
              <p:ext uri="{D42A27DB-BD31-4B8C-83A1-F6EECF244321}">
                <p14:modId xmlns:p14="http://schemas.microsoft.com/office/powerpoint/2010/main" val="30634873"/>
              </p:ext>
            </p:extLst>
          </p:nvPr>
        </p:nvGraphicFramePr>
        <p:xfrm>
          <a:off x="506524" y="1439214"/>
          <a:ext cx="7573740" cy="3657600"/>
        </p:xfrm>
        <a:graphic>
          <a:graphicData uri="http://schemas.openxmlformats.org/drawingml/2006/table">
            <a:tbl>
              <a:tblPr firstRow="1" bandRow="1">
                <a:tableStyleId>{5C22544A-7EE6-4342-B048-85BDC9FD1C3A}</a:tableStyleId>
              </a:tblPr>
              <a:tblGrid>
                <a:gridCol w="1893435">
                  <a:extLst>
                    <a:ext uri="{9D8B030D-6E8A-4147-A177-3AD203B41FA5}">
                      <a16:colId xmlns:a16="http://schemas.microsoft.com/office/drawing/2014/main" val="1739364335"/>
                    </a:ext>
                  </a:extLst>
                </a:gridCol>
                <a:gridCol w="1893435">
                  <a:extLst>
                    <a:ext uri="{9D8B030D-6E8A-4147-A177-3AD203B41FA5}">
                      <a16:colId xmlns:a16="http://schemas.microsoft.com/office/drawing/2014/main" val="4015884780"/>
                    </a:ext>
                  </a:extLst>
                </a:gridCol>
                <a:gridCol w="1893435">
                  <a:extLst>
                    <a:ext uri="{9D8B030D-6E8A-4147-A177-3AD203B41FA5}">
                      <a16:colId xmlns:a16="http://schemas.microsoft.com/office/drawing/2014/main" val="2040106035"/>
                    </a:ext>
                  </a:extLst>
                </a:gridCol>
                <a:gridCol w="1893435">
                  <a:extLst>
                    <a:ext uri="{9D8B030D-6E8A-4147-A177-3AD203B41FA5}">
                      <a16:colId xmlns:a16="http://schemas.microsoft.com/office/drawing/2014/main" val="2234540907"/>
                    </a:ext>
                  </a:extLst>
                </a:gridCol>
              </a:tblGrid>
              <a:tr h="370840">
                <a:tc>
                  <a:txBody>
                    <a:bodyPr/>
                    <a:lstStyle/>
                    <a:p>
                      <a:endParaRPr lang="en-US" dirty="0"/>
                    </a:p>
                  </a:txBody>
                  <a:tcPr>
                    <a:solidFill>
                      <a:srgbClr val="AF7EBE"/>
                    </a:solidFill>
                  </a:tcPr>
                </a:tc>
                <a:tc>
                  <a:txBody>
                    <a:bodyPr/>
                    <a:lstStyle/>
                    <a:p>
                      <a:r>
                        <a:rPr lang="en-US" dirty="0" smtClean="0"/>
                        <a:t>Corporate-level</a:t>
                      </a:r>
                      <a:r>
                        <a:rPr lang="en-US" baseline="0" dirty="0" smtClean="0"/>
                        <a:t> Plan</a:t>
                      </a:r>
                      <a:endParaRPr lang="en-US" dirty="0"/>
                    </a:p>
                  </a:txBody>
                  <a:tcPr>
                    <a:solidFill>
                      <a:srgbClr val="AF7EBE"/>
                    </a:solidFill>
                  </a:tcPr>
                </a:tc>
                <a:tc>
                  <a:txBody>
                    <a:bodyPr/>
                    <a:lstStyle/>
                    <a:p>
                      <a:r>
                        <a:rPr lang="en-US" dirty="0" smtClean="0"/>
                        <a:t>Business</a:t>
                      </a:r>
                      <a:r>
                        <a:rPr lang="en-US" baseline="0" dirty="0" smtClean="0"/>
                        <a:t> Division Plan</a:t>
                      </a:r>
                      <a:endParaRPr lang="en-US" dirty="0"/>
                    </a:p>
                  </a:txBody>
                  <a:tcPr>
                    <a:solidFill>
                      <a:srgbClr val="AF7EBE"/>
                    </a:solidFill>
                  </a:tcPr>
                </a:tc>
                <a:tc>
                  <a:txBody>
                    <a:bodyPr/>
                    <a:lstStyle/>
                    <a:p>
                      <a:r>
                        <a:rPr lang="en-US" dirty="0" smtClean="0"/>
                        <a:t>Functional-Level</a:t>
                      </a:r>
                      <a:r>
                        <a:rPr lang="en-US" baseline="0" dirty="0" smtClean="0"/>
                        <a:t> Plan</a:t>
                      </a:r>
                      <a:endParaRPr lang="en-US" dirty="0"/>
                    </a:p>
                  </a:txBody>
                  <a:tcPr>
                    <a:solidFill>
                      <a:srgbClr val="AF7EBE"/>
                    </a:solidFill>
                  </a:tcPr>
                </a:tc>
                <a:extLst>
                  <a:ext uri="{0D108BD9-81ED-4DB2-BD59-A6C34878D82A}">
                    <a16:rowId xmlns:a16="http://schemas.microsoft.com/office/drawing/2014/main" val="2756620081"/>
                  </a:ext>
                </a:extLst>
              </a:tr>
              <a:tr h="370840">
                <a:tc>
                  <a:txBody>
                    <a:bodyPr/>
                    <a:lstStyle/>
                    <a:p>
                      <a:r>
                        <a:rPr lang="en-US" b="1" dirty="0" smtClean="0">
                          <a:solidFill>
                            <a:schemeClr val="bg1"/>
                          </a:solidFill>
                        </a:rPr>
                        <a:t>Goal Setting</a:t>
                      </a:r>
                      <a:endParaRPr lang="en-US" b="1" dirty="0">
                        <a:solidFill>
                          <a:schemeClr val="bg1"/>
                        </a:solidFill>
                      </a:endParaRPr>
                    </a:p>
                  </a:txBody>
                  <a:tcPr>
                    <a:solidFill>
                      <a:srgbClr val="7030A0"/>
                    </a:solidFill>
                  </a:tcPr>
                </a:tc>
                <a:tc>
                  <a:txBody>
                    <a:bodyPr/>
                    <a:lstStyle/>
                    <a:p>
                      <a:r>
                        <a:rPr lang="en-US" dirty="0" smtClean="0">
                          <a:solidFill>
                            <a:srgbClr val="FFFF00"/>
                          </a:solidFill>
                        </a:rPr>
                        <a:t>Corporate</a:t>
                      </a:r>
                      <a:r>
                        <a:rPr lang="en-US" baseline="0" dirty="0" smtClean="0">
                          <a:solidFill>
                            <a:srgbClr val="FFFF00"/>
                          </a:solidFill>
                        </a:rPr>
                        <a:t> mission &amp; vision</a:t>
                      </a:r>
                      <a:endParaRPr lang="en-US" dirty="0">
                        <a:solidFill>
                          <a:srgbClr val="FFFF00"/>
                        </a:solidFill>
                      </a:endParaRPr>
                    </a:p>
                  </a:txBody>
                  <a:tcPr>
                    <a:solidFill>
                      <a:srgbClr val="7030A0"/>
                    </a:solidFill>
                  </a:tcPr>
                </a:tc>
                <a:tc>
                  <a:txBody>
                    <a:bodyPr/>
                    <a:lstStyle/>
                    <a:p>
                      <a:r>
                        <a:rPr lang="en-US" dirty="0" smtClean="0">
                          <a:solidFill>
                            <a:srgbClr val="FFFF00"/>
                          </a:solidFill>
                        </a:rPr>
                        <a:t>Division mission &amp; goals</a:t>
                      </a:r>
                      <a:endParaRPr lang="en-US" dirty="0">
                        <a:solidFill>
                          <a:srgbClr val="FFFF00"/>
                        </a:solidFill>
                      </a:endParaRPr>
                    </a:p>
                  </a:txBody>
                  <a:tcPr>
                    <a:solidFill>
                      <a:srgbClr val="7030A0"/>
                    </a:solidFill>
                  </a:tcPr>
                </a:tc>
                <a:tc>
                  <a:txBody>
                    <a:bodyPr/>
                    <a:lstStyle/>
                    <a:p>
                      <a:r>
                        <a:rPr lang="en-US" dirty="0" smtClean="0">
                          <a:solidFill>
                            <a:srgbClr val="FFFF00"/>
                          </a:solidFill>
                        </a:rPr>
                        <a:t>Functional-level goals</a:t>
                      </a:r>
                      <a:endParaRPr lang="en-US" dirty="0">
                        <a:solidFill>
                          <a:srgbClr val="FFFF00"/>
                        </a:solidFill>
                      </a:endParaRPr>
                    </a:p>
                  </a:txBody>
                  <a:tcPr>
                    <a:solidFill>
                      <a:srgbClr val="7030A0"/>
                    </a:solidFill>
                  </a:tcPr>
                </a:tc>
                <a:extLst>
                  <a:ext uri="{0D108BD9-81ED-4DB2-BD59-A6C34878D82A}">
                    <a16:rowId xmlns:a16="http://schemas.microsoft.com/office/drawing/2014/main" val="2054999378"/>
                  </a:ext>
                </a:extLst>
              </a:tr>
              <a:tr h="370840">
                <a:tc>
                  <a:txBody>
                    <a:bodyPr/>
                    <a:lstStyle/>
                    <a:p>
                      <a:r>
                        <a:rPr lang="en-US" b="1" dirty="0" smtClean="0">
                          <a:solidFill>
                            <a:schemeClr val="bg1"/>
                          </a:solidFill>
                        </a:rPr>
                        <a:t>Create</a:t>
                      </a:r>
                      <a:r>
                        <a:rPr lang="en-US" b="1" baseline="0" dirty="0" smtClean="0">
                          <a:solidFill>
                            <a:schemeClr val="bg1"/>
                          </a:solidFill>
                        </a:rPr>
                        <a:t> Strategy</a:t>
                      </a:r>
                      <a:endParaRPr lang="en-US" b="1" dirty="0">
                        <a:solidFill>
                          <a:schemeClr val="bg1"/>
                        </a:solidFill>
                      </a:endParaRPr>
                    </a:p>
                  </a:txBody>
                  <a:tcPr>
                    <a:solidFill>
                      <a:srgbClr val="36045C"/>
                    </a:solidFill>
                  </a:tcPr>
                </a:tc>
                <a:tc>
                  <a:txBody>
                    <a:bodyPr/>
                    <a:lstStyle/>
                    <a:p>
                      <a:r>
                        <a:rPr lang="en-US" dirty="0" smtClean="0">
                          <a:solidFill>
                            <a:srgbClr val="FFFF00"/>
                          </a:solidFill>
                        </a:rPr>
                        <a:t>Corporate strategy</a:t>
                      </a:r>
                      <a:endParaRPr lang="en-US" dirty="0">
                        <a:solidFill>
                          <a:srgbClr val="FFFF00"/>
                        </a:solidFill>
                      </a:endParaRPr>
                    </a:p>
                  </a:txBody>
                  <a:tcPr>
                    <a:solidFill>
                      <a:srgbClr val="36045C"/>
                    </a:solidFill>
                  </a:tcPr>
                </a:tc>
                <a:tc>
                  <a:txBody>
                    <a:bodyPr/>
                    <a:lstStyle/>
                    <a:p>
                      <a:r>
                        <a:rPr lang="en-US" dirty="0" smtClean="0">
                          <a:solidFill>
                            <a:srgbClr val="FFFF00"/>
                          </a:solidFill>
                        </a:rPr>
                        <a:t>Business Division</a:t>
                      </a:r>
                      <a:r>
                        <a:rPr lang="en-US" baseline="0" dirty="0" smtClean="0">
                          <a:solidFill>
                            <a:srgbClr val="FFFF00"/>
                          </a:solidFill>
                        </a:rPr>
                        <a:t> strategy</a:t>
                      </a:r>
                      <a:endParaRPr lang="en-US" dirty="0">
                        <a:solidFill>
                          <a:srgbClr val="FFFF00"/>
                        </a:solidFill>
                      </a:endParaRPr>
                    </a:p>
                  </a:txBody>
                  <a:tcPr>
                    <a:solidFill>
                      <a:srgbClr val="36045C"/>
                    </a:solidFill>
                  </a:tcPr>
                </a:tc>
                <a:tc>
                  <a:txBody>
                    <a:bodyPr/>
                    <a:lstStyle/>
                    <a:p>
                      <a:r>
                        <a:rPr lang="en-US" dirty="0" smtClean="0">
                          <a:solidFill>
                            <a:srgbClr val="FFFF00"/>
                          </a:solidFill>
                        </a:rPr>
                        <a:t>Functional-level</a:t>
                      </a:r>
                      <a:r>
                        <a:rPr lang="en-US" baseline="0" dirty="0" smtClean="0">
                          <a:solidFill>
                            <a:srgbClr val="FFFF00"/>
                          </a:solidFill>
                        </a:rPr>
                        <a:t> strategy</a:t>
                      </a:r>
                      <a:endParaRPr lang="en-US" dirty="0">
                        <a:solidFill>
                          <a:srgbClr val="FFFF00"/>
                        </a:solidFill>
                      </a:endParaRPr>
                    </a:p>
                  </a:txBody>
                  <a:tcPr>
                    <a:solidFill>
                      <a:srgbClr val="36045C"/>
                    </a:solidFill>
                  </a:tcPr>
                </a:tc>
                <a:extLst>
                  <a:ext uri="{0D108BD9-81ED-4DB2-BD59-A6C34878D82A}">
                    <a16:rowId xmlns:a16="http://schemas.microsoft.com/office/drawing/2014/main" val="3868336464"/>
                  </a:ext>
                </a:extLst>
              </a:tr>
              <a:tr h="370840">
                <a:tc>
                  <a:txBody>
                    <a:bodyPr/>
                    <a:lstStyle/>
                    <a:p>
                      <a:r>
                        <a:rPr lang="en-US" b="1" dirty="0" smtClean="0">
                          <a:solidFill>
                            <a:schemeClr val="bg1"/>
                          </a:solidFill>
                        </a:rPr>
                        <a:t>Implement the Strategy</a:t>
                      </a:r>
                      <a:endParaRPr lang="en-US" b="1" dirty="0">
                        <a:solidFill>
                          <a:schemeClr val="bg1"/>
                        </a:solidFill>
                      </a:endParaRPr>
                    </a:p>
                  </a:txBody>
                  <a:tcPr>
                    <a:solidFill>
                      <a:srgbClr val="002060"/>
                    </a:solidFill>
                  </a:tcPr>
                </a:tc>
                <a:tc>
                  <a:txBody>
                    <a:bodyPr/>
                    <a:lstStyle/>
                    <a:p>
                      <a:r>
                        <a:rPr lang="en-US" dirty="0" smtClean="0">
                          <a:solidFill>
                            <a:srgbClr val="FFFF00"/>
                          </a:solidFill>
                        </a:rPr>
                        <a:t>Corporate Structure</a:t>
                      </a:r>
                      <a:r>
                        <a:rPr lang="en-US" baseline="0" dirty="0" smtClean="0">
                          <a:solidFill>
                            <a:srgbClr val="FFFF00"/>
                          </a:solidFill>
                        </a:rPr>
                        <a:t> and </a:t>
                      </a:r>
                    </a:p>
                    <a:p>
                      <a:r>
                        <a:rPr lang="en-US" baseline="0" dirty="0" smtClean="0">
                          <a:solidFill>
                            <a:srgbClr val="FFFF00"/>
                          </a:solidFill>
                        </a:rPr>
                        <a:t>Control mechanisms created.</a:t>
                      </a:r>
                      <a:endParaRPr lang="en-US" dirty="0">
                        <a:solidFill>
                          <a:srgbClr val="FFFF00"/>
                        </a:solidFill>
                      </a:endParaRPr>
                    </a:p>
                  </a:txBody>
                  <a:tcPr>
                    <a:solidFill>
                      <a:srgbClr val="002060"/>
                    </a:solidFill>
                  </a:tcPr>
                </a:tc>
                <a:tc>
                  <a:txBody>
                    <a:bodyPr/>
                    <a:lstStyle/>
                    <a:p>
                      <a:r>
                        <a:rPr lang="en-US" dirty="0" smtClean="0">
                          <a:solidFill>
                            <a:srgbClr val="FFFF00"/>
                          </a:solidFill>
                        </a:rPr>
                        <a:t>Business Division structure and control mechanisms created.</a:t>
                      </a:r>
                      <a:endParaRPr lang="en-US" dirty="0">
                        <a:solidFill>
                          <a:srgbClr val="FFFF00"/>
                        </a:solidFill>
                      </a:endParaRPr>
                    </a:p>
                  </a:txBody>
                  <a:tcPr>
                    <a:solidFill>
                      <a:srgbClr val="002060"/>
                    </a:solidFill>
                  </a:tcPr>
                </a:tc>
                <a:tc>
                  <a:txBody>
                    <a:bodyPr/>
                    <a:lstStyle/>
                    <a:p>
                      <a:r>
                        <a:rPr lang="en-US" dirty="0" smtClean="0">
                          <a:solidFill>
                            <a:srgbClr val="FFFF00"/>
                          </a:solidFill>
                        </a:rPr>
                        <a:t>Functional-level</a:t>
                      </a:r>
                      <a:r>
                        <a:rPr lang="en-US" baseline="0" dirty="0" smtClean="0">
                          <a:solidFill>
                            <a:srgbClr val="FFFF00"/>
                          </a:solidFill>
                        </a:rPr>
                        <a:t> structure and control mechanisms created.</a:t>
                      </a:r>
                      <a:endParaRPr lang="en-US" dirty="0">
                        <a:solidFill>
                          <a:srgbClr val="FFFF00"/>
                        </a:solidFill>
                      </a:endParaRPr>
                    </a:p>
                  </a:txBody>
                  <a:tcPr>
                    <a:solidFill>
                      <a:srgbClr val="002060"/>
                    </a:solidFill>
                  </a:tcPr>
                </a:tc>
                <a:extLst>
                  <a:ext uri="{0D108BD9-81ED-4DB2-BD59-A6C34878D82A}">
                    <a16:rowId xmlns:a16="http://schemas.microsoft.com/office/drawing/2014/main" val="3495055297"/>
                  </a:ext>
                </a:extLst>
              </a:tr>
            </a:tbl>
          </a:graphicData>
        </a:graphic>
      </p:graphicFrame>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Levels of Planning</a:t>
            </a:r>
          </a:p>
        </p:txBody>
      </p:sp>
      <p:sp>
        <p:nvSpPr>
          <p:cNvPr id="23555" name="Rectangle 3"/>
          <p:cNvSpPr>
            <a:spLocks noGrp="1" noChangeArrowheads="1"/>
          </p:cNvSpPr>
          <p:nvPr>
            <p:ph type="body" idx="1"/>
          </p:nvPr>
        </p:nvSpPr>
        <p:spPr>
          <a:xfrm>
            <a:off x="339725" y="1311275"/>
            <a:ext cx="7634288" cy="4025900"/>
          </a:xfrm>
        </p:spPr>
        <p:txBody>
          <a:bodyPr/>
          <a:lstStyle/>
          <a:p>
            <a:r>
              <a:rPr lang="en-US" i="1">
                <a:effectLst>
                  <a:outerShdw blurRad="38100" dist="38100" dir="2700000" algn="tl">
                    <a:srgbClr val="C0C0C0"/>
                  </a:outerShdw>
                </a:effectLst>
              </a:rPr>
              <a:t>Division</a:t>
            </a:r>
            <a:r>
              <a:rPr lang="en-US"/>
              <a:t> – business unit that has its own set of managers and departments and competes in a distinct industry</a:t>
            </a:r>
          </a:p>
          <a:p>
            <a:r>
              <a:rPr lang="en-US"/>
              <a:t>Divisional managers – Managers who control the various </a:t>
            </a:r>
            <a:br>
              <a:rPr lang="en-US"/>
            </a:br>
            <a:r>
              <a:rPr lang="en-US"/>
              <a:t>divisions of an </a:t>
            </a:r>
            <a:br>
              <a:rPr lang="en-US"/>
            </a:br>
            <a:r>
              <a:rPr lang="en-US"/>
              <a:t>organization</a:t>
            </a:r>
          </a:p>
        </p:txBody>
      </p:sp>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smtClean="0"/>
              <a:t>Levels of Planning at General Electric</a:t>
            </a:r>
            <a:endParaRPr lang="en-US" sz="3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34804387"/>
              </p:ext>
            </p:extLst>
          </p:nvPr>
        </p:nvGraphicFramePr>
        <p:xfrm>
          <a:off x="212499" y="1387475"/>
          <a:ext cx="8017100" cy="4084320"/>
        </p:xfrm>
        <a:graphic>
          <a:graphicData uri="http://schemas.openxmlformats.org/drawingml/2006/table">
            <a:tbl>
              <a:tblPr firstRow="1" bandRow="1">
                <a:tableStyleId>{5C22544A-7EE6-4342-B048-85BDC9FD1C3A}</a:tableStyleId>
              </a:tblPr>
              <a:tblGrid>
                <a:gridCol w="801710">
                  <a:extLst>
                    <a:ext uri="{9D8B030D-6E8A-4147-A177-3AD203B41FA5}">
                      <a16:colId xmlns:a16="http://schemas.microsoft.com/office/drawing/2014/main" val="3746106325"/>
                    </a:ext>
                  </a:extLst>
                </a:gridCol>
                <a:gridCol w="801710">
                  <a:extLst>
                    <a:ext uri="{9D8B030D-6E8A-4147-A177-3AD203B41FA5}">
                      <a16:colId xmlns:a16="http://schemas.microsoft.com/office/drawing/2014/main" val="2852361903"/>
                    </a:ext>
                  </a:extLst>
                </a:gridCol>
                <a:gridCol w="669704">
                  <a:extLst>
                    <a:ext uri="{9D8B030D-6E8A-4147-A177-3AD203B41FA5}">
                      <a16:colId xmlns:a16="http://schemas.microsoft.com/office/drawing/2014/main" val="3364567917"/>
                    </a:ext>
                  </a:extLst>
                </a:gridCol>
                <a:gridCol w="132006">
                  <a:extLst>
                    <a:ext uri="{9D8B030D-6E8A-4147-A177-3AD203B41FA5}">
                      <a16:colId xmlns:a16="http://schemas.microsoft.com/office/drawing/2014/main" val="650411064"/>
                    </a:ext>
                  </a:extLst>
                </a:gridCol>
                <a:gridCol w="627847">
                  <a:extLst>
                    <a:ext uri="{9D8B030D-6E8A-4147-A177-3AD203B41FA5}">
                      <a16:colId xmlns:a16="http://schemas.microsoft.com/office/drawing/2014/main" val="1141213311"/>
                    </a:ext>
                  </a:extLst>
                </a:gridCol>
                <a:gridCol w="173863">
                  <a:extLst>
                    <a:ext uri="{9D8B030D-6E8A-4147-A177-3AD203B41FA5}">
                      <a16:colId xmlns:a16="http://schemas.microsoft.com/office/drawing/2014/main" val="3479513785"/>
                    </a:ext>
                  </a:extLst>
                </a:gridCol>
                <a:gridCol w="495838">
                  <a:extLst>
                    <a:ext uri="{9D8B030D-6E8A-4147-A177-3AD203B41FA5}">
                      <a16:colId xmlns:a16="http://schemas.microsoft.com/office/drawing/2014/main" val="1545071353"/>
                    </a:ext>
                  </a:extLst>
                </a:gridCol>
                <a:gridCol w="305872">
                  <a:extLst>
                    <a:ext uri="{9D8B030D-6E8A-4147-A177-3AD203B41FA5}">
                      <a16:colId xmlns:a16="http://schemas.microsoft.com/office/drawing/2014/main" val="820675194"/>
                    </a:ext>
                  </a:extLst>
                </a:gridCol>
                <a:gridCol w="415345">
                  <a:extLst>
                    <a:ext uri="{9D8B030D-6E8A-4147-A177-3AD203B41FA5}">
                      <a16:colId xmlns:a16="http://schemas.microsoft.com/office/drawing/2014/main" val="569806142"/>
                    </a:ext>
                  </a:extLst>
                </a:gridCol>
                <a:gridCol w="643944">
                  <a:extLst>
                    <a:ext uri="{9D8B030D-6E8A-4147-A177-3AD203B41FA5}">
                      <a16:colId xmlns:a16="http://schemas.microsoft.com/office/drawing/2014/main" val="3550456024"/>
                    </a:ext>
                  </a:extLst>
                </a:gridCol>
                <a:gridCol w="425003">
                  <a:extLst>
                    <a:ext uri="{9D8B030D-6E8A-4147-A177-3AD203B41FA5}">
                      <a16:colId xmlns:a16="http://schemas.microsoft.com/office/drawing/2014/main" val="1290163174"/>
                    </a:ext>
                  </a:extLst>
                </a:gridCol>
                <a:gridCol w="611746">
                  <a:extLst>
                    <a:ext uri="{9D8B030D-6E8A-4147-A177-3AD203B41FA5}">
                      <a16:colId xmlns:a16="http://schemas.microsoft.com/office/drawing/2014/main" val="2155159112"/>
                    </a:ext>
                  </a:extLst>
                </a:gridCol>
                <a:gridCol w="1088265">
                  <a:extLst>
                    <a:ext uri="{9D8B030D-6E8A-4147-A177-3AD203B41FA5}">
                      <a16:colId xmlns:a16="http://schemas.microsoft.com/office/drawing/2014/main" val="429746540"/>
                    </a:ext>
                  </a:extLst>
                </a:gridCol>
                <a:gridCol w="824247">
                  <a:extLst>
                    <a:ext uri="{9D8B030D-6E8A-4147-A177-3AD203B41FA5}">
                      <a16:colId xmlns:a16="http://schemas.microsoft.com/office/drawing/2014/main" val="3237603068"/>
                    </a:ext>
                  </a:extLst>
                </a:gridCol>
              </a:tblGrid>
              <a:tr h="370840">
                <a:tc gridSpan="2">
                  <a:txBody>
                    <a:bodyPr/>
                    <a:lstStyle/>
                    <a:p>
                      <a:r>
                        <a:rPr lang="en-US" dirty="0" smtClean="0">
                          <a:solidFill>
                            <a:srgbClr val="0070C0"/>
                          </a:solidFill>
                        </a:rPr>
                        <a:t>Corporate Level</a:t>
                      </a:r>
                      <a:endParaRPr lang="en-US" dirty="0">
                        <a:solidFill>
                          <a:srgbClr val="0070C0"/>
                        </a:solidFill>
                      </a:endParaRPr>
                    </a:p>
                  </a:txBody>
                  <a:tcPr/>
                </a:tc>
                <a:tc hMerge="1">
                  <a:txBody>
                    <a:bodyPr/>
                    <a:lstStyle/>
                    <a:p>
                      <a:endParaRPr lang="en-US" dirty="0"/>
                    </a:p>
                  </a:txBody>
                  <a:tcPr/>
                </a:tc>
                <a:tc gridSpan="2">
                  <a:txBody>
                    <a:bodyPr/>
                    <a:lstStyle/>
                    <a:p>
                      <a:endParaRPr lang="en-US"/>
                    </a:p>
                  </a:txBody>
                  <a:tcPr/>
                </a:tc>
                <a:tc hMerge="1">
                  <a:txBody>
                    <a:bodyPr/>
                    <a:lstStyle/>
                    <a:p>
                      <a:endParaRPr lang="en-US"/>
                    </a:p>
                  </a:txBody>
                  <a:tcPr/>
                </a:tc>
                <a:tc gridSpan="2">
                  <a:txBody>
                    <a:bodyPr/>
                    <a:lstStyle/>
                    <a:p>
                      <a:endParaRPr lang="en-US"/>
                    </a:p>
                  </a:txBody>
                  <a:tcPr/>
                </a:tc>
                <a:tc hMerge="1">
                  <a:txBody>
                    <a:bodyPr/>
                    <a:lstStyle/>
                    <a:p>
                      <a:endParaRPr lang="en-US"/>
                    </a:p>
                  </a:txBody>
                  <a:tcPr/>
                </a:tc>
                <a:tc gridSpan="2">
                  <a:txBody>
                    <a:bodyPr/>
                    <a:lstStyle/>
                    <a:p>
                      <a:endParaRPr lang="en-US"/>
                    </a:p>
                  </a:txBody>
                  <a:tcPr/>
                </a:tc>
                <a:tc hMerge="1">
                  <a:txBody>
                    <a:bodyPr/>
                    <a:lstStyle/>
                    <a:p>
                      <a:endParaRPr lang="en-US"/>
                    </a:p>
                  </a:txBody>
                  <a:tcPr/>
                </a:tc>
                <a:tc>
                  <a:txBody>
                    <a:bodyPr/>
                    <a:lstStyle/>
                    <a:p>
                      <a:endParaRPr lang="en-US"/>
                    </a:p>
                  </a:txBody>
                  <a:tcPr/>
                </a:tc>
                <a:tc>
                  <a:txBody>
                    <a:bodyPr/>
                    <a:lstStyle/>
                    <a:p>
                      <a:endParaRPr lang="en-US"/>
                    </a:p>
                  </a:txBody>
                  <a:tcPr/>
                </a:tc>
                <a:tc gridSpan="2">
                  <a:txBody>
                    <a:bodyPr/>
                    <a:lstStyle/>
                    <a:p>
                      <a:endParaRPr lang="en-US"/>
                    </a:p>
                  </a:txBody>
                  <a:tcPr/>
                </a:tc>
                <a:tc hMerge="1">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80495466"/>
                  </a:ext>
                </a:extLst>
              </a:tr>
              <a:tr h="370840">
                <a:tc>
                  <a:txBody>
                    <a:bodyPr/>
                    <a:lstStyle/>
                    <a:p>
                      <a:endParaRPr lang="en-US"/>
                    </a:p>
                  </a:txBody>
                  <a:tcPr/>
                </a:tc>
                <a:tc>
                  <a:txBody>
                    <a:bodyPr/>
                    <a:lstStyle/>
                    <a:p>
                      <a:endParaRPr lang="en-US"/>
                    </a:p>
                  </a:txBody>
                  <a:tcPr/>
                </a:tc>
                <a:tc gridSpan="2">
                  <a:txBody>
                    <a:bodyPr/>
                    <a:lstStyle/>
                    <a:p>
                      <a:endParaRPr lang="en-US"/>
                    </a:p>
                  </a:txBody>
                  <a:tcPr/>
                </a:tc>
                <a:tc hMerge="1">
                  <a:txBody>
                    <a:bodyPr/>
                    <a:lstStyle/>
                    <a:p>
                      <a:endParaRPr lang="en-US"/>
                    </a:p>
                  </a:txBody>
                  <a:tcPr/>
                </a:tc>
                <a:tc gridSpan="2">
                  <a:txBody>
                    <a:bodyPr/>
                    <a:lstStyle/>
                    <a:p>
                      <a:endParaRPr lang="en-US" dirty="0"/>
                    </a:p>
                  </a:txBody>
                  <a:tcPr/>
                </a:tc>
                <a:tc hMerge="1">
                  <a:txBody>
                    <a:bodyPr/>
                    <a:lstStyle/>
                    <a:p>
                      <a:endParaRPr lang="en-US"/>
                    </a:p>
                  </a:txBody>
                  <a:tcPr/>
                </a:tc>
                <a:tc gridSpan="3">
                  <a:txBody>
                    <a:bodyPr/>
                    <a:lstStyle/>
                    <a:p>
                      <a:pPr algn="ctr"/>
                      <a:r>
                        <a:rPr lang="en-US" dirty="0" smtClean="0"/>
                        <a:t>CEO</a:t>
                      </a:r>
                      <a:endParaRPr lang="en-US" dirty="0"/>
                    </a:p>
                  </a:txBody>
                  <a:tcPr>
                    <a:solidFill>
                      <a:srgbClr val="C00000">
                        <a:alpha val="44000"/>
                      </a:srgbClr>
                    </a:solidFill>
                  </a:tcPr>
                </a:tc>
                <a:tc hMerge="1">
                  <a:txBody>
                    <a:bodyPr/>
                    <a:lstStyle/>
                    <a:p>
                      <a:endParaRPr lang="en-US"/>
                    </a:p>
                  </a:txBody>
                  <a:tcPr/>
                </a:tc>
                <a:tc hMerge="1">
                  <a:txBody>
                    <a:bodyPr/>
                    <a:lstStyle/>
                    <a:p>
                      <a:endParaRPr lang="en-US" dirty="0"/>
                    </a:p>
                  </a:txBody>
                  <a:tcPr/>
                </a:tc>
                <a:tc>
                  <a:txBody>
                    <a:bodyPr/>
                    <a:lstStyle/>
                    <a:p>
                      <a:endParaRPr lang="en-US"/>
                    </a:p>
                  </a:txBody>
                  <a:tcPr/>
                </a:tc>
                <a:tc gridSpan="2">
                  <a:txBody>
                    <a:bodyPr/>
                    <a:lstStyle/>
                    <a:p>
                      <a:endParaRPr lang="en-US"/>
                    </a:p>
                  </a:txBody>
                  <a:tcPr/>
                </a:tc>
                <a:tc hMerge="1">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374547970"/>
                  </a:ext>
                </a:extLst>
              </a:tr>
              <a:tr h="370840">
                <a:tc>
                  <a:txBody>
                    <a:bodyPr/>
                    <a:lstStyle/>
                    <a:p>
                      <a:endParaRPr lang="en-US"/>
                    </a:p>
                  </a:txBody>
                  <a:tcPr/>
                </a:tc>
                <a:tc>
                  <a:txBody>
                    <a:bodyPr/>
                    <a:lstStyle/>
                    <a:p>
                      <a:endParaRPr lang="en-US"/>
                    </a:p>
                  </a:txBody>
                  <a:tcPr/>
                </a:tc>
                <a:tc gridSpan="2">
                  <a:txBody>
                    <a:bodyPr/>
                    <a:lstStyle/>
                    <a:p>
                      <a:endParaRPr lang="en-US"/>
                    </a:p>
                  </a:txBody>
                  <a:tcPr/>
                </a:tc>
                <a:tc hMerge="1">
                  <a:txBody>
                    <a:bodyPr/>
                    <a:lstStyle/>
                    <a:p>
                      <a:endParaRPr lang="en-US"/>
                    </a:p>
                  </a:txBody>
                  <a:tcPr/>
                </a:tc>
                <a:tc gridSpan="6">
                  <a:txBody>
                    <a:bodyPr/>
                    <a:lstStyle/>
                    <a:p>
                      <a:pPr algn="ctr"/>
                      <a:r>
                        <a:rPr lang="en-US" dirty="0" smtClean="0"/>
                        <a:t>Corporate Office</a:t>
                      </a:r>
                      <a:endParaRPr lang="en-US" dirty="0"/>
                    </a:p>
                  </a:txBody>
                  <a:tcPr>
                    <a:solidFill>
                      <a:srgbClr val="00B0F0"/>
                    </a:solidFill>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gridSpan="2">
                  <a:txBody>
                    <a:bodyPr/>
                    <a:lstStyle/>
                    <a:p>
                      <a:endParaRPr lang="en-US" dirty="0"/>
                    </a:p>
                  </a:txBody>
                  <a:tcPr/>
                </a:tc>
                <a:tc hMerge="1">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312825334"/>
                  </a:ext>
                </a:extLst>
              </a:tr>
              <a:tr h="370840">
                <a:tc gridSpan="5">
                  <a:txBody>
                    <a:bodyPr/>
                    <a:lstStyle/>
                    <a:p>
                      <a:r>
                        <a:rPr lang="en-US" sz="1800" b="1" dirty="0" smtClean="0">
                          <a:solidFill>
                            <a:srgbClr val="0070C0"/>
                          </a:solidFill>
                        </a:rPr>
                        <a:t>Business Division Level</a:t>
                      </a:r>
                    </a:p>
                    <a:p>
                      <a:endParaRPr lang="en-US" sz="1800" b="1" dirty="0">
                        <a:solidFill>
                          <a:srgbClr val="0070C0"/>
                        </a:solidFill>
                      </a:endParaRPr>
                    </a:p>
                  </a:txBody>
                  <a:tcPr/>
                </a:tc>
                <a:tc hMerge="1">
                  <a:txBody>
                    <a:bodyPr/>
                    <a:lstStyle/>
                    <a:p>
                      <a:endParaRPr lang="en-US" sz="1200" dirty="0"/>
                    </a:p>
                  </a:txBody>
                  <a:tcPr/>
                </a:tc>
                <a:tc hMerge="1">
                  <a:txBody>
                    <a:bodyPr/>
                    <a:lstStyle/>
                    <a:p>
                      <a:endParaRPr lang="en-US" sz="1200" dirty="0"/>
                    </a:p>
                  </a:txBody>
                  <a:tcPr/>
                </a:tc>
                <a:tc hMerge="1">
                  <a:txBody>
                    <a:bodyPr/>
                    <a:lstStyle/>
                    <a:p>
                      <a:endParaRPr lang="en-US"/>
                    </a:p>
                  </a:txBody>
                  <a:tcPr/>
                </a:tc>
                <a:tc hMerge="1">
                  <a:txBody>
                    <a:bodyPr/>
                    <a:lstStyle/>
                    <a:p>
                      <a:endParaRPr lang="en-US" sz="1200" dirty="0"/>
                    </a:p>
                  </a:txBody>
                  <a:tcPr/>
                </a:tc>
                <a:tc gridSpan="2">
                  <a:txBody>
                    <a:bodyPr/>
                    <a:lstStyle/>
                    <a:p>
                      <a:endParaRPr lang="en-US" dirty="0"/>
                    </a:p>
                  </a:txBody>
                  <a:tcPr/>
                </a:tc>
                <a:tc hMerge="1">
                  <a:txBody>
                    <a:bodyPr/>
                    <a:lstStyle/>
                    <a:p>
                      <a:endParaRPr lang="en-US" sz="1200" dirty="0"/>
                    </a:p>
                  </a:txBody>
                  <a:tcPr/>
                </a:tc>
                <a:tc gridSpan="2">
                  <a:txBody>
                    <a:bodyPr/>
                    <a:lstStyle/>
                    <a:p>
                      <a:endParaRPr lang="en-US" dirty="0"/>
                    </a:p>
                  </a:txBody>
                  <a:tcPr/>
                </a:tc>
                <a:tc hMerge="1">
                  <a:txBody>
                    <a:bodyPr/>
                    <a:lstStyle/>
                    <a:p>
                      <a:endParaRPr lang="en-US" sz="1200" dirty="0"/>
                    </a:p>
                  </a:txBody>
                  <a:tcPr/>
                </a:tc>
                <a:tc>
                  <a:txBody>
                    <a:bodyPr/>
                    <a:lstStyle/>
                    <a:p>
                      <a:endParaRPr lang="en-US" sz="1200" dirty="0"/>
                    </a:p>
                  </a:txBody>
                  <a:tcPr/>
                </a:tc>
                <a:tc gridSpan="2">
                  <a:txBody>
                    <a:bodyPr/>
                    <a:lstStyle/>
                    <a:p>
                      <a:endParaRPr lang="en-US" sz="1200" dirty="0"/>
                    </a:p>
                  </a:txBody>
                  <a:tcPr/>
                </a:tc>
                <a:tc hMerge="1">
                  <a:txBody>
                    <a:bodyPr/>
                    <a:lstStyle/>
                    <a:p>
                      <a:endParaRPr lang="en-US"/>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717077504"/>
                  </a:ext>
                </a:extLst>
              </a:tr>
              <a:tr h="370840">
                <a:tc>
                  <a:txBody>
                    <a:bodyPr/>
                    <a:lstStyle/>
                    <a:p>
                      <a:r>
                        <a:rPr lang="en-US" sz="1100" dirty="0" smtClean="0"/>
                        <a:t>GE</a:t>
                      </a:r>
                      <a:r>
                        <a:rPr lang="en-US" sz="1100" baseline="0" dirty="0" smtClean="0"/>
                        <a:t> </a:t>
                      </a:r>
                      <a:r>
                        <a:rPr lang="en-US" sz="1100" dirty="0" smtClean="0"/>
                        <a:t>Additive Mfg.</a:t>
                      </a:r>
                      <a:endParaRPr lang="en-US" sz="1100" dirty="0"/>
                    </a:p>
                  </a:txBody>
                  <a:tcPr/>
                </a:tc>
                <a:tc>
                  <a:txBody>
                    <a:bodyPr/>
                    <a:lstStyle/>
                    <a:p>
                      <a:r>
                        <a:rPr lang="en-US" sz="1100" dirty="0" smtClean="0"/>
                        <a:t>GE</a:t>
                      </a:r>
                      <a:r>
                        <a:rPr lang="en-US" sz="1100" baseline="0" dirty="0" smtClean="0"/>
                        <a:t> Aviation</a:t>
                      </a:r>
                      <a:endParaRPr lang="en-US" sz="1100" dirty="0"/>
                    </a:p>
                  </a:txBody>
                  <a:tcPr/>
                </a:tc>
                <a:tc>
                  <a:txBody>
                    <a:bodyPr/>
                    <a:lstStyle/>
                    <a:p>
                      <a:r>
                        <a:rPr lang="en-US" sz="1100" dirty="0" smtClean="0"/>
                        <a:t>GE</a:t>
                      </a:r>
                      <a:r>
                        <a:rPr lang="en-US" sz="1100" baseline="0" dirty="0" smtClean="0"/>
                        <a:t> Capital</a:t>
                      </a:r>
                      <a:endParaRPr lang="en-US" sz="1100" dirty="0"/>
                    </a:p>
                  </a:txBody>
                  <a:tcPr/>
                </a:tc>
                <a:tc gridSpan="2">
                  <a:txBody>
                    <a:bodyPr/>
                    <a:lstStyle/>
                    <a:p>
                      <a:r>
                        <a:rPr lang="en-US" sz="1100" dirty="0" smtClean="0"/>
                        <a:t>GE Digital</a:t>
                      </a:r>
                      <a:endParaRPr lang="en-US" sz="1100" dirty="0"/>
                    </a:p>
                  </a:txBody>
                  <a:tcPr/>
                </a:tc>
                <a:tc hMerge="1">
                  <a:txBody>
                    <a:bodyPr/>
                    <a:lstStyle/>
                    <a:p>
                      <a:endParaRPr lang="en-US" sz="1200" dirty="0"/>
                    </a:p>
                  </a:txBody>
                  <a:tcPr/>
                </a:tc>
                <a:tc gridSpan="2">
                  <a:txBody>
                    <a:bodyPr/>
                    <a:lstStyle/>
                    <a:p>
                      <a:r>
                        <a:rPr lang="en-US" sz="1100" dirty="0" smtClean="0"/>
                        <a:t>GE Health-care</a:t>
                      </a:r>
                      <a:endParaRPr lang="en-US" sz="1100" dirty="0"/>
                    </a:p>
                  </a:txBody>
                  <a:tcPr/>
                </a:tc>
                <a:tc hMerge="1">
                  <a:txBody>
                    <a:bodyPr/>
                    <a:lstStyle/>
                    <a:p>
                      <a:endParaRPr lang="en-US" sz="1200" dirty="0"/>
                    </a:p>
                  </a:txBody>
                  <a:tcPr/>
                </a:tc>
                <a:tc gridSpan="2">
                  <a:txBody>
                    <a:bodyPr/>
                    <a:lstStyle/>
                    <a:p>
                      <a:r>
                        <a:rPr lang="en-US" sz="1100" dirty="0" smtClean="0"/>
                        <a:t>GE Lighting</a:t>
                      </a:r>
                      <a:endParaRPr lang="en-US" sz="1100" dirty="0"/>
                    </a:p>
                  </a:txBody>
                  <a:tcPr>
                    <a:solidFill>
                      <a:srgbClr val="FFFF00"/>
                    </a:solidFill>
                  </a:tcPr>
                </a:tc>
                <a:tc hMerge="1">
                  <a:txBody>
                    <a:bodyPr/>
                    <a:lstStyle/>
                    <a:p>
                      <a:endParaRPr lang="en-US" sz="1200" dirty="0"/>
                    </a:p>
                  </a:txBody>
                  <a:tcPr/>
                </a:tc>
                <a:tc>
                  <a:txBody>
                    <a:bodyPr/>
                    <a:lstStyle/>
                    <a:p>
                      <a:r>
                        <a:rPr lang="en-US" sz="1100" dirty="0" smtClean="0"/>
                        <a:t>GE Power</a:t>
                      </a:r>
                      <a:endParaRPr lang="en-US" sz="1100" dirty="0"/>
                    </a:p>
                  </a:txBody>
                  <a:tcPr/>
                </a:tc>
                <a:tc gridSpan="2">
                  <a:txBody>
                    <a:bodyPr/>
                    <a:lstStyle/>
                    <a:p>
                      <a:r>
                        <a:rPr lang="en-US" sz="1100" dirty="0" smtClean="0"/>
                        <a:t>GE Renewable Energy</a:t>
                      </a:r>
                      <a:endParaRPr lang="en-US" sz="1100" dirty="0"/>
                    </a:p>
                  </a:txBody>
                  <a:tcPr/>
                </a:tc>
                <a:tc hMerge="1">
                  <a:txBody>
                    <a:bodyPr/>
                    <a:lstStyle/>
                    <a:p>
                      <a:endParaRPr lang="en-US"/>
                    </a:p>
                  </a:txBody>
                  <a:tcPr/>
                </a:tc>
                <a:tc>
                  <a:txBody>
                    <a:bodyPr/>
                    <a:lstStyle/>
                    <a:p>
                      <a:r>
                        <a:rPr lang="en-US" sz="1100" dirty="0" smtClean="0"/>
                        <a:t>GE Transportation</a:t>
                      </a:r>
                      <a:endParaRPr lang="en-US" sz="1100" dirty="0"/>
                    </a:p>
                  </a:txBody>
                  <a:tcPr/>
                </a:tc>
                <a:tc>
                  <a:txBody>
                    <a:bodyPr/>
                    <a:lstStyle/>
                    <a:p>
                      <a:r>
                        <a:rPr lang="en-US" sz="1100" dirty="0" smtClean="0"/>
                        <a:t>Research</a:t>
                      </a:r>
                      <a:endParaRPr lang="en-US" sz="1100" dirty="0"/>
                    </a:p>
                  </a:txBody>
                  <a:tcPr/>
                </a:tc>
                <a:extLst>
                  <a:ext uri="{0D108BD9-81ED-4DB2-BD59-A6C34878D82A}">
                    <a16:rowId xmlns:a16="http://schemas.microsoft.com/office/drawing/2014/main" val="1904641640"/>
                  </a:ext>
                </a:extLst>
              </a:tr>
              <a:tr h="370840">
                <a:tc gridSpan="3">
                  <a:txBody>
                    <a:bodyPr/>
                    <a:lstStyle/>
                    <a:p>
                      <a:r>
                        <a:rPr lang="en-US" b="1" dirty="0" smtClean="0">
                          <a:solidFill>
                            <a:srgbClr val="0070C0"/>
                          </a:solidFill>
                        </a:rPr>
                        <a:t>Functional Level</a:t>
                      </a:r>
                    </a:p>
                    <a:p>
                      <a:endParaRPr lang="en-US" b="1" dirty="0">
                        <a:solidFill>
                          <a:srgbClr val="0070C0"/>
                        </a:solidFill>
                      </a:endParaRPr>
                    </a:p>
                  </a:txBody>
                  <a:tcPr/>
                </a:tc>
                <a:tc hMerge="1">
                  <a:txBody>
                    <a:bodyPr/>
                    <a:lstStyle/>
                    <a:p>
                      <a:endParaRPr lang="en-US" dirty="0"/>
                    </a:p>
                  </a:txBody>
                  <a:tcPr/>
                </a:tc>
                <a:tc hMerge="1">
                  <a:txBody>
                    <a:bodyPr/>
                    <a:lstStyle/>
                    <a:p>
                      <a:endParaRPr lang="en-US" dirty="0"/>
                    </a:p>
                  </a:txBody>
                  <a:tcPr/>
                </a:tc>
                <a:tc gridSpan="2">
                  <a:txBody>
                    <a:bodyPr/>
                    <a:lstStyle/>
                    <a:p>
                      <a:endParaRPr lang="en-US" dirty="0"/>
                    </a:p>
                  </a:txBody>
                  <a:tcPr/>
                </a:tc>
                <a:tc hMerge="1">
                  <a:txBody>
                    <a:bodyPr/>
                    <a:lstStyle/>
                    <a:p>
                      <a:endParaRPr lang="en-US"/>
                    </a:p>
                  </a:txBody>
                  <a:tcPr/>
                </a:tc>
                <a:tc gridSpan="2">
                  <a:txBody>
                    <a:bodyPr/>
                    <a:lstStyle/>
                    <a:p>
                      <a:endParaRPr lang="en-US" dirty="0"/>
                    </a:p>
                  </a:txBody>
                  <a:tcPr>
                    <a:lnB w="12700" cmpd="sng">
                      <a:noFill/>
                    </a:lnB>
                  </a:tcPr>
                </a:tc>
                <a:tc hMerge="1">
                  <a:txBody>
                    <a:bodyPr/>
                    <a:lstStyle/>
                    <a:p>
                      <a:endParaRPr lang="en-US"/>
                    </a:p>
                  </a:txBody>
                  <a:tcPr/>
                </a:tc>
                <a:tc gridSpan="2">
                  <a:txBody>
                    <a:bodyPr/>
                    <a:lstStyle/>
                    <a:p>
                      <a:endParaRPr lang="en-US" dirty="0"/>
                    </a:p>
                  </a:txBody>
                  <a:tcPr>
                    <a:lnB w="12700" cmpd="sng">
                      <a:noFill/>
                    </a:lnB>
                  </a:tcPr>
                </a:tc>
                <a:tc hMerge="1">
                  <a:txBody>
                    <a:bodyPr/>
                    <a:lstStyle/>
                    <a:p>
                      <a:endParaRPr lang="en-US"/>
                    </a:p>
                  </a:txBody>
                  <a:tcPr/>
                </a:tc>
                <a:tc>
                  <a:txBody>
                    <a:bodyPr/>
                    <a:lstStyle/>
                    <a:p>
                      <a:endParaRPr lang="en-US"/>
                    </a:p>
                  </a:txBody>
                  <a:tcPr/>
                </a:tc>
                <a:tc gridSpan="2">
                  <a:txBody>
                    <a:bodyPr/>
                    <a:lstStyle/>
                    <a:p>
                      <a:endParaRPr lang="en-US"/>
                    </a:p>
                  </a:txBody>
                  <a:tcPr/>
                </a:tc>
                <a:tc hMerge="1">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797009353"/>
                  </a:ext>
                </a:extLst>
              </a:tr>
              <a:tr h="370840">
                <a:tc>
                  <a:txBody>
                    <a:bodyPr/>
                    <a:lstStyle/>
                    <a:p>
                      <a:endParaRPr lang="en-US" dirty="0"/>
                    </a:p>
                  </a:txBody>
                  <a:tcPr/>
                </a:tc>
                <a:tc gridSpan="2">
                  <a:txBody>
                    <a:bodyPr/>
                    <a:lstStyle/>
                    <a:p>
                      <a:r>
                        <a:rPr lang="en-US" sz="1200" dirty="0" smtClean="0"/>
                        <a:t>Manufacturing</a:t>
                      </a:r>
                      <a:endParaRPr lang="en-US" sz="1200" dirty="0"/>
                    </a:p>
                  </a:txBody>
                  <a:tcPr>
                    <a:solidFill>
                      <a:srgbClr val="FFC000"/>
                    </a:solidFill>
                  </a:tcPr>
                </a:tc>
                <a:tc hMerge="1">
                  <a:txBody>
                    <a:bodyPr/>
                    <a:lstStyle/>
                    <a:p>
                      <a:endParaRPr lang="en-US" dirty="0"/>
                    </a:p>
                  </a:txBody>
                  <a:tcPr/>
                </a:tc>
                <a:tc gridSpan="2">
                  <a:txBody>
                    <a:bodyPr/>
                    <a:lstStyle/>
                    <a:p>
                      <a:endParaRPr lang="en-US" sz="1200" dirty="0"/>
                    </a:p>
                  </a:txBody>
                  <a:tcPr>
                    <a:lnR w="12700" cmpd="sng">
                      <a:noFill/>
                    </a:lnR>
                  </a:tcPr>
                </a:tc>
                <a:tc hMerge="1">
                  <a:txBody>
                    <a:bodyPr/>
                    <a:lstStyle/>
                    <a:p>
                      <a:endParaRPr lang="en-US"/>
                    </a:p>
                  </a:txBody>
                  <a:tcPr/>
                </a:tc>
                <a:tc gridSpan="3">
                  <a:txBody>
                    <a:bodyPr/>
                    <a:lstStyle/>
                    <a:p>
                      <a:r>
                        <a:rPr lang="en-US" sz="1200" dirty="0" smtClean="0"/>
                        <a:t>Marketing</a:t>
                      </a:r>
                      <a:endParaRPr lang="en-US" sz="1200" dirty="0"/>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FFF00"/>
                    </a:solidFill>
                  </a:tcPr>
                </a:tc>
                <a:tc hMerge="1">
                  <a:txBody>
                    <a:bodyPr/>
                    <a:lstStyle/>
                    <a:p>
                      <a:endParaRPr lang="en-US"/>
                    </a:p>
                  </a:txBody>
                  <a:tcPr/>
                </a:tc>
                <a:tc hMerge="1">
                  <a:txBody>
                    <a:bodyPr/>
                    <a:lstStyle/>
                    <a:p>
                      <a:endParaRPr lang="en-US" dirty="0"/>
                    </a:p>
                  </a:txBody>
                  <a:tcPr/>
                </a:tc>
                <a:tc>
                  <a:txBody>
                    <a:bodyPr/>
                    <a:lstStyle/>
                    <a:p>
                      <a:endParaRPr lang="en-US" sz="1200" dirty="0"/>
                    </a:p>
                  </a:txBody>
                  <a:tcPr>
                    <a:lnL w="12700" cap="flat" cmpd="sng" algn="ctr">
                      <a:noFill/>
                      <a:prstDash val="solid"/>
                      <a:round/>
                      <a:headEnd type="none" w="med" len="med"/>
                      <a:tailEnd type="none" w="med" len="med"/>
                    </a:lnL>
                  </a:tcPr>
                </a:tc>
                <a:tc gridSpan="2">
                  <a:txBody>
                    <a:bodyPr/>
                    <a:lstStyle/>
                    <a:p>
                      <a:r>
                        <a:rPr lang="en-US" sz="1200" dirty="0" smtClean="0"/>
                        <a:t>Accounting</a:t>
                      </a:r>
                      <a:endParaRPr lang="en-US" sz="1200" dirty="0"/>
                    </a:p>
                  </a:txBody>
                  <a:tcPr>
                    <a:lnR w="12700" cap="flat" cmpd="sng" algn="ctr">
                      <a:solidFill>
                        <a:schemeClr val="bg1"/>
                      </a:solidFill>
                      <a:prstDash val="solid"/>
                      <a:round/>
                      <a:headEnd type="none" w="med" len="med"/>
                      <a:tailEnd type="none" w="med" len="med"/>
                    </a:lnR>
                    <a:solidFill>
                      <a:srgbClr val="92D050"/>
                    </a:solidFill>
                  </a:tcPr>
                </a:tc>
                <a:tc hMerge="1">
                  <a:txBody>
                    <a:bodyPr/>
                    <a:lstStyle/>
                    <a:p>
                      <a:endParaRPr lang="en-US" dirty="0"/>
                    </a:p>
                  </a:txBody>
                  <a:tcPr/>
                </a:tc>
                <a:tc>
                  <a:txBody>
                    <a:bodyPr/>
                    <a:lstStyle/>
                    <a:p>
                      <a:endParaRPr lang="en-US" sz="1200" dirty="0"/>
                    </a:p>
                  </a:txBody>
                  <a:tcPr>
                    <a:lnL w="12700" cap="flat" cmpd="sng" algn="ctr">
                      <a:solidFill>
                        <a:schemeClr val="bg1"/>
                      </a:solidFill>
                      <a:prstDash val="solid"/>
                      <a:round/>
                      <a:headEnd type="none" w="med" len="med"/>
                      <a:tailEnd type="none" w="med" len="med"/>
                    </a:lnL>
                  </a:tcPr>
                </a:tc>
                <a:tc>
                  <a:txBody>
                    <a:bodyPr/>
                    <a:lstStyle/>
                    <a:p>
                      <a:r>
                        <a:rPr lang="en-US" sz="1200" dirty="0" smtClean="0"/>
                        <a:t>Research &amp; Development</a:t>
                      </a:r>
                      <a:endParaRPr lang="en-US" sz="1200" dirty="0"/>
                    </a:p>
                  </a:txBody>
                  <a:tcPr>
                    <a:solidFill>
                      <a:srgbClr val="0070C0">
                        <a:alpha val="35000"/>
                      </a:srgbClr>
                    </a:solidFill>
                  </a:tcPr>
                </a:tc>
                <a:tc>
                  <a:txBody>
                    <a:bodyPr/>
                    <a:lstStyle/>
                    <a:p>
                      <a:endParaRPr lang="en-US" dirty="0"/>
                    </a:p>
                  </a:txBody>
                  <a:tcPr/>
                </a:tc>
                <a:extLst>
                  <a:ext uri="{0D108BD9-81ED-4DB2-BD59-A6C34878D82A}">
                    <a16:rowId xmlns:a16="http://schemas.microsoft.com/office/drawing/2014/main" val="3235263646"/>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gridSpan="2">
                  <a:txBody>
                    <a:bodyPr/>
                    <a:lstStyle/>
                    <a:p>
                      <a:endParaRPr lang="en-US" dirty="0"/>
                    </a:p>
                  </a:txBody>
                  <a:tcPr/>
                </a:tc>
                <a:tc hMerge="1">
                  <a:txBody>
                    <a:bodyPr/>
                    <a:lstStyle/>
                    <a:p>
                      <a:endParaRPr lang="en-US"/>
                    </a:p>
                  </a:txBody>
                  <a:tcPr/>
                </a:tc>
                <a:tc gridSpan="2">
                  <a:txBody>
                    <a:bodyPr/>
                    <a:lstStyle/>
                    <a:p>
                      <a:endParaRPr lang="en-US" dirty="0"/>
                    </a:p>
                  </a:txBody>
                  <a:tcPr>
                    <a:lnT w="12700" cmpd="sng">
                      <a:noFill/>
                    </a:lnT>
                  </a:tcPr>
                </a:tc>
                <a:tc hMerge="1">
                  <a:txBody>
                    <a:bodyPr/>
                    <a:lstStyle/>
                    <a:p>
                      <a:endParaRPr lang="en-US"/>
                    </a:p>
                  </a:txBody>
                  <a:tcPr/>
                </a:tc>
                <a:tc gridSpan="2">
                  <a:txBody>
                    <a:bodyPr/>
                    <a:lstStyle/>
                    <a:p>
                      <a:endParaRPr lang="en-US" dirty="0"/>
                    </a:p>
                  </a:txBody>
                  <a:tcPr>
                    <a:lnT w="12700" cmpd="sng">
                      <a:noFill/>
                    </a:lnT>
                  </a:tcPr>
                </a:tc>
                <a:tc hMerge="1">
                  <a:txBody>
                    <a:bodyPr/>
                    <a:lstStyle/>
                    <a:p>
                      <a:endParaRPr lang="en-US"/>
                    </a:p>
                  </a:txBody>
                  <a:tcPr/>
                </a:tc>
                <a:tc>
                  <a:txBody>
                    <a:bodyPr/>
                    <a:lstStyle/>
                    <a:p>
                      <a:endParaRPr lang="en-US" dirty="0"/>
                    </a:p>
                  </a:txBody>
                  <a:tcPr/>
                </a:tc>
                <a:tc gridSpan="2">
                  <a:txBody>
                    <a:bodyPr/>
                    <a:lstStyle/>
                    <a:p>
                      <a:endParaRPr lang="en-US" dirty="0"/>
                    </a:p>
                  </a:txBody>
                  <a:tcPr/>
                </a:tc>
                <a:tc hMerge="1">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645565933"/>
                  </a:ext>
                </a:extLst>
              </a:tr>
            </a:tbl>
          </a:graphicData>
        </a:graphic>
      </p:graphicFrame>
      <p:cxnSp>
        <p:nvCxnSpPr>
          <p:cNvPr id="6" name="Straight Connector 5"/>
          <p:cNvCxnSpPr/>
          <p:nvPr/>
        </p:nvCxnSpPr>
        <p:spPr bwMode="auto">
          <a:xfrm>
            <a:off x="4217830" y="3992451"/>
            <a:ext cx="1" cy="405684"/>
          </a:xfrm>
          <a:prstGeom prst="line">
            <a:avLst/>
          </a:prstGeom>
          <a:solidFill>
            <a:schemeClr val="accent1"/>
          </a:solidFill>
          <a:ln w="317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Connector 6"/>
          <p:cNvCxnSpPr/>
          <p:nvPr/>
        </p:nvCxnSpPr>
        <p:spPr bwMode="auto">
          <a:xfrm flipH="1">
            <a:off x="2296734" y="4398135"/>
            <a:ext cx="5042077" cy="0"/>
          </a:xfrm>
          <a:prstGeom prst="line">
            <a:avLst/>
          </a:prstGeom>
          <a:solidFill>
            <a:schemeClr val="accent1"/>
          </a:solidFill>
          <a:ln w="317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Connector 9"/>
          <p:cNvCxnSpPr/>
          <p:nvPr/>
        </p:nvCxnSpPr>
        <p:spPr bwMode="auto">
          <a:xfrm>
            <a:off x="2296734" y="4398135"/>
            <a:ext cx="0" cy="283335"/>
          </a:xfrm>
          <a:prstGeom prst="line">
            <a:avLst/>
          </a:prstGeom>
          <a:solidFill>
            <a:schemeClr val="accent1"/>
          </a:solidFill>
          <a:ln w="317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a:off x="4067576" y="4398135"/>
            <a:ext cx="0" cy="283335"/>
          </a:xfrm>
          <a:prstGeom prst="line">
            <a:avLst/>
          </a:prstGeom>
          <a:solidFill>
            <a:schemeClr val="accent1"/>
          </a:solidFill>
          <a:ln w="317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5535769" y="4398135"/>
            <a:ext cx="0" cy="283335"/>
          </a:xfrm>
          <a:prstGeom prst="line">
            <a:avLst/>
          </a:prstGeom>
          <a:solidFill>
            <a:schemeClr val="accent1"/>
          </a:solidFill>
          <a:ln w="317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12"/>
          <p:cNvCxnSpPr/>
          <p:nvPr/>
        </p:nvCxnSpPr>
        <p:spPr bwMode="auto">
          <a:xfrm>
            <a:off x="7330225" y="4398135"/>
            <a:ext cx="0" cy="283335"/>
          </a:xfrm>
          <a:prstGeom prst="line">
            <a:avLst/>
          </a:prstGeom>
          <a:solidFill>
            <a:schemeClr val="accent1"/>
          </a:solidFill>
          <a:ln w="317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Connector 17"/>
          <p:cNvCxnSpPr/>
          <p:nvPr/>
        </p:nvCxnSpPr>
        <p:spPr bwMode="auto">
          <a:xfrm>
            <a:off x="4217830" y="2749639"/>
            <a:ext cx="0" cy="679996"/>
          </a:xfrm>
          <a:prstGeom prst="line">
            <a:avLst/>
          </a:prstGeom>
          <a:solidFill>
            <a:schemeClr val="accent1"/>
          </a:solidFill>
          <a:ln w="317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Connector 19"/>
          <p:cNvCxnSpPr/>
          <p:nvPr/>
        </p:nvCxnSpPr>
        <p:spPr bwMode="auto">
          <a:xfrm flipH="1">
            <a:off x="676143" y="3157031"/>
            <a:ext cx="7031862" cy="11172"/>
          </a:xfrm>
          <a:prstGeom prst="line">
            <a:avLst/>
          </a:prstGeom>
          <a:solidFill>
            <a:schemeClr val="accent1"/>
          </a:solidFill>
          <a:ln w="317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Connector 22"/>
          <p:cNvCxnSpPr/>
          <p:nvPr/>
        </p:nvCxnSpPr>
        <p:spPr bwMode="auto">
          <a:xfrm>
            <a:off x="684726" y="3168203"/>
            <a:ext cx="0" cy="283335"/>
          </a:xfrm>
          <a:prstGeom prst="line">
            <a:avLst/>
          </a:prstGeom>
          <a:solidFill>
            <a:schemeClr val="accent1"/>
          </a:solidFill>
          <a:ln w="317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Straight Connector 23"/>
          <p:cNvCxnSpPr/>
          <p:nvPr/>
        </p:nvCxnSpPr>
        <p:spPr bwMode="auto">
          <a:xfrm>
            <a:off x="1461751" y="3168203"/>
            <a:ext cx="0" cy="283335"/>
          </a:xfrm>
          <a:prstGeom prst="line">
            <a:avLst/>
          </a:prstGeom>
          <a:solidFill>
            <a:schemeClr val="accent1"/>
          </a:solidFill>
          <a:ln w="317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Connector 24"/>
          <p:cNvCxnSpPr/>
          <p:nvPr/>
        </p:nvCxnSpPr>
        <p:spPr bwMode="auto">
          <a:xfrm>
            <a:off x="2150772" y="3178935"/>
            <a:ext cx="0" cy="283335"/>
          </a:xfrm>
          <a:prstGeom prst="line">
            <a:avLst/>
          </a:prstGeom>
          <a:solidFill>
            <a:schemeClr val="accent1"/>
          </a:solidFill>
          <a:ln w="317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Straight Connector 25"/>
          <p:cNvCxnSpPr/>
          <p:nvPr/>
        </p:nvCxnSpPr>
        <p:spPr bwMode="auto">
          <a:xfrm>
            <a:off x="2865548" y="3158544"/>
            <a:ext cx="0" cy="283335"/>
          </a:xfrm>
          <a:prstGeom prst="line">
            <a:avLst/>
          </a:prstGeom>
          <a:solidFill>
            <a:schemeClr val="accent1"/>
          </a:solidFill>
          <a:ln w="317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Connector 26"/>
          <p:cNvCxnSpPr/>
          <p:nvPr/>
        </p:nvCxnSpPr>
        <p:spPr bwMode="auto">
          <a:xfrm>
            <a:off x="3618963" y="3159617"/>
            <a:ext cx="0" cy="283335"/>
          </a:xfrm>
          <a:prstGeom prst="line">
            <a:avLst/>
          </a:prstGeom>
          <a:solidFill>
            <a:schemeClr val="accent1"/>
          </a:solidFill>
          <a:ln w="317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Straight Connector 27"/>
          <p:cNvCxnSpPr/>
          <p:nvPr/>
        </p:nvCxnSpPr>
        <p:spPr bwMode="auto">
          <a:xfrm>
            <a:off x="4964805" y="3146300"/>
            <a:ext cx="0" cy="283335"/>
          </a:xfrm>
          <a:prstGeom prst="line">
            <a:avLst/>
          </a:prstGeom>
          <a:solidFill>
            <a:schemeClr val="accent1"/>
          </a:solidFill>
          <a:ln w="317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Connector 28"/>
          <p:cNvCxnSpPr/>
          <p:nvPr/>
        </p:nvCxnSpPr>
        <p:spPr bwMode="auto">
          <a:xfrm>
            <a:off x="5731098" y="3168202"/>
            <a:ext cx="0" cy="283335"/>
          </a:xfrm>
          <a:prstGeom prst="line">
            <a:avLst/>
          </a:prstGeom>
          <a:solidFill>
            <a:schemeClr val="accent1"/>
          </a:solidFill>
          <a:ln w="317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Straight Connector 29"/>
          <p:cNvCxnSpPr/>
          <p:nvPr/>
        </p:nvCxnSpPr>
        <p:spPr bwMode="auto">
          <a:xfrm>
            <a:off x="6767847" y="3157032"/>
            <a:ext cx="0" cy="283335"/>
          </a:xfrm>
          <a:prstGeom prst="line">
            <a:avLst/>
          </a:prstGeom>
          <a:solidFill>
            <a:schemeClr val="accent1"/>
          </a:solidFill>
          <a:ln w="317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Straight Connector 30"/>
          <p:cNvCxnSpPr/>
          <p:nvPr/>
        </p:nvCxnSpPr>
        <p:spPr bwMode="auto">
          <a:xfrm>
            <a:off x="7708005" y="3146299"/>
            <a:ext cx="0" cy="283335"/>
          </a:xfrm>
          <a:prstGeom prst="line">
            <a:avLst/>
          </a:prstGeom>
          <a:solidFill>
            <a:schemeClr val="accent1"/>
          </a:solidFill>
          <a:ln w="317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344912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2" name="Rectangle 4"/>
          <p:cNvSpPr>
            <a:spLocks noGrp="1" noChangeArrowheads="1"/>
          </p:cNvSpPr>
          <p:nvPr>
            <p:ph type="title"/>
          </p:nvPr>
        </p:nvSpPr>
        <p:spPr/>
        <p:txBody>
          <a:bodyPr/>
          <a:lstStyle/>
          <a:p>
            <a:r>
              <a:rPr lang="en-US"/>
              <a:t>Formulating Strategy</a:t>
            </a:r>
          </a:p>
        </p:txBody>
      </p:sp>
      <p:sp>
        <p:nvSpPr>
          <p:cNvPr id="2" name="Content Placeholder 1"/>
          <p:cNvSpPr>
            <a:spLocks noGrp="1"/>
          </p:cNvSpPr>
          <p:nvPr>
            <p:ph idx="1"/>
          </p:nvPr>
        </p:nvSpPr>
        <p:spPr>
          <a:xfrm>
            <a:off x="365125" y="1387475"/>
            <a:ext cx="7634288" cy="1027314"/>
          </a:xfrm>
        </p:spPr>
        <p:txBody>
          <a:bodyPr/>
          <a:lstStyle/>
          <a:p>
            <a:r>
              <a:rPr lang="en-US" dirty="0" smtClean="0"/>
              <a:t>Corporate Strategy</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t>Formulating Strategy</a:t>
            </a:r>
          </a:p>
        </p:txBody>
      </p:sp>
      <p:sp>
        <p:nvSpPr>
          <p:cNvPr id="45059" name="Rectangle 3"/>
          <p:cNvSpPr>
            <a:spLocks noGrp="1" noChangeArrowheads="1"/>
          </p:cNvSpPr>
          <p:nvPr>
            <p:ph type="body" idx="1"/>
          </p:nvPr>
        </p:nvSpPr>
        <p:spPr/>
        <p:txBody>
          <a:bodyPr/>
          <a:lstStyle/>
          <a:p>
            <a:pPr>
              <a:lnSpc>
                <a:spcPct val="90000"/>
              </a:lnSpc>
            </a:pPr>
            <a:r>
              <a:rPr lang="en-US" sz="2800" i="1" dirty="0">
                <a:effectLst>
                  <a:outerShdw blurRad="38100" dist="38100" dir="2700000" algn="tl">
                    <a:srgbClr val="C0C0C0"/>
                  </a:outerShdw>
                </a:effectLst>
              </a:rPr>
              <a:t>Strategic Formulation</a:t>
            </a:r>
          </a:p>
          <a:p>
            <a:pPr lvl="1">
              <a:lnSpc>
                <a:spcPct val="90000"/>
              </a:lnSpc>
            </a:pPr>
            <a:r>
              <a:rPr lang="en-US" sz="2400" dirty="0"/>
              <a:t>Managers analyze the current situation to develop strategies for achieving the mission.</a:t>
            </a:r>
          </a:p>
          <a:p>
            <a:pPr>
              <a:lnSpc>
                <a:spcPct val="90000"/>
              </a:lnSpc>
            </a:pPr>
            <a:r>
              <a:rPr lang="en-US" sz="2800" i="1" dirty="0" smtClean="0">
                <a:effectLst>
                  <a:outerShdw blurRad="38100" dist="38100" dir="2700000" algn="tl">
                    <a:srgbClr val="C0C0C0"/>
                  </a:outerShdw>
                </a:effectLst>
              </a:rPr>
              <a:t>________ </a:t>
            </a:r>
            <a:r>
              <a:rPr lang="en-US" sz="2800" i="1" dirty="0">
                <a:effectLst>
                  <a:outerShdw blurRad="38100" dist="38100" dir="2700000" algn="tl">
                    <a:srgbClr val="C0C0C0"/>
                  </a:outerShdw>
                </a:effectLst>
              </a:rPr>
              <a:t>Analysis</a:t>
            </a:r>
          </a:p>
          <a:p>
            <a:pPr lvl="1">
              <a:lnSpc>
                <a:spcPct val="90000"/>
              </a:lnSpc>
              <a:buFont typeface="Wingdings" pitchFamily="2" charset="2"/>
              <a:buChar char="v"/>
            </a:pPr>
            <a:r>
              <a:rPr lang="en-US" sz="2400" dirty="0"/>
              <a:t>A planning exercise in which managers identify:</a:t>
            </a:r>
          </a:p>
          <a:p>
            <a:pPr lvl="1">
              <a:lnSpc>
                <a:spcPct val="90000"/>
              </a:lnSpc>
            </a:pPr>
            <a:r>
              <a:rPr lang="en-US" sz="2400" dirty="0"/>
              <a:t> organizational strengths and weaknesses.</a:t>
            </a:r>
          </a:p>
          <a:p>
            <a:pPr lvl="2">
              <a:lnSpc>
                <a:spcPct val="90000"/>
              </a:lnSpc>
            </a:pPr>
            <a:r>
              <a:rPr lang="en-US" sz="2000" b="1" dirty="0"/>
              <a:t>S</a:t>
            </a:r>
            <a:r>
              <a:rPr lang="en-US" sz="2000" dirty="0"/>
              <a:t>trengths (e.g., superior marketing skills)</a:t>
            </a:r>
          </a:p>
          <a:p>
            <a:pPr lvl="2">
              <a:lnSpc>
                <a:spcPct val="90000"/>
              </a:lnSpc>
            </a:pPr>
            <a:r>
              <a:rPr lang="en-US" sz="2000" b="1" dirty="0"/>
              <a:t>W</a:t>
            </a:r>
            <a:r>
              <a:rPr lang="en-US" sz="2000" dirty="0"/>
              <a:t>eaknesses (e.g., outdated production facilities)</a:t>
            </a:r>
          </a:p>
          <a:p>
            <a:pPr lvl="1">
              <a:lnSpc>
                <a:spcPct val="90000"/>
              </a:lnSpc>
            </a:pPr>
            <a:r>
              <a:rPr lang="en-US" sz="2400" dirty="0"/>
              <a:t>external opportunities and threats.</a:t>
            </a:r>
          </a:p>
          <a:p>
            <a:pPr lvl="2">
              <a:lnSpc>
                <a:spcPct val="90000"/>
              </a:lnSpc>
            </a:pPr>
            <a:r>
              <a:rPr lang="en-US" sz="2000" b="1" dirty="0"/>
              <a:t>O</a:t>
            </a:r>
            <a:r>
              <a:rPr lang="en-US" sz="2000" dirty="0"/>
              <a:t>pportunities (e.g., entry into new related markets).</a:t>
            </a:r>
          </a:p>
          <a:p>
            <a:pPr lvl="2">
              <a:lnSpc>
                <a:spcPct val="90000"/>
              </a:lnSpc>
            </a:pPr>
            <a:r>
              <a:rPr lang="en-US" sz="2000" b="1" dirty="0"/>
              <a:t>T</a:t>
            </a:r>
            <a:r>
              <a:rPr lang="en-US" sz="2000" dirty="0"/>
              <a:t>hreats (increased competition)</a:t>
            </a:r>
          </a:p>
        </p:txBody>
      </p:sp>
    </p:spTree>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sz="3400" dirty="0"/>
              <a:t>Planning and Strategy Formulation</a:t>
            </a:r>
          </a:p>
        </p:txBody>
      </p:sp>
      <p:sp>
        <p:nvSpPr>
          <p:cNvPr id="47107" name="Text Box 3"/>
          <p:cNvSpPr txBox="1">
            <a:spLocks noChangeArrowheads="1"/>
          </p:cNvSpPr>
          <p:nvPr/>
        </p:nvSpPr>
        <p:spPr bwMode="auto">
          <a:xfrm>
            <a:off x="671513" y="4868863"/>
            <a:ext cx="6735762" cy="820443"/>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rgbClr val="7030A0"/>
            </a:solidFill>
          </a:ln>
          <a:effectLst>
            <a:outerShdw blurRad="50800" dist="38100" algn="l" rotWithShape="0">
              <a:prstClr val="black">
                <a:alpha val="40000"/>
              </a:prstClr>
            </a:outerShdw>
          </a:effectLst>
        </p:spPr>
        <p:txBody>
          <a:bodyPr wrap="square" lIns="80988" tIns="40494" rIns="80988" bIns="40494">
            <a:spAutoFit/>
          </a:bodyPr>
          <a:lstStyle>
            <a:lvl1pPr defTabSz="809625">
              <a:defRPr>
                <a:solidFill>
                  <a:schemeClr val="tx1"/>
                </a:solidFill>
                <a:latin typeface="Arial" charset="0"/>
              </a:defRPr>
            </a:lvl1pPr>
            <a:lvl2pPr marL="404813" defTabSz="809625">
              <a:defRPr>
                <a:solidFill>
                  <a:schemeClr val="tx1"/>
                </a:solidFill>
                <a:latin typeface="Arial" charset="0"/>
              </a:defRPr>
            </a:lvl2pPr>
            <a:lvl3pPr marL="809625" defTabSz="809625">
              <a:defRPr>
                <a:solidFill>
                  <a:schemeClr val="tx1"/>
                </a:solidFill>
                <a:latin typeface="Arial" charset="0"/>
              </a:defRPr>
            </a:lvl3pPr>
            <a:lvl4pPr marL="1214438" defTabSz="809625">
              <a:defRPr>
                <a:solidFill>
                  <a:schemeClr val="tx1"/>
                </a:solidFill>
                <a:latin typeface="Arial" charset="0"/>
              </a:defRPr>
            </a:lvl4pPr>
            <a:lvl5pPr marL="1619250" defTabSz="809625">
              <a:defRPr>
                <a:solidFill>
                  <a:schemeClr val="tx1"/>
                </a:solidFill>
                <a:latin typeface="Arial" charset="0"/>
              </a:defRPr>
            </a:lvl5pPr>
            <a:lvl6pPr marL="2076450" defTabSz="809625" fontAlgn="base">
              <a:spcBef>
                <a:spcPct val="0"/>
              </a:spcBef>
              <a:spcAft>
                <a:spcPct val="0"/>
              </a:spcAft>
              <a:defRPr>
                <a:solidFill>
                  <a:schemeClr val="tx1"/>
                </a:solidFill>
                <a:latin typeface="Arial" charset="0"/>
              </a:defRPr>
            </a:lvl6pPr>
            <a:lvl7pPr marL="2533650" defTabSz="809625" fontAlgn="base">
              <a:spcBef>
                <a:spcPct val="0"/>
              </a:spcBef>
              <a:spcAft>
                <a:spcPct val="0"/>
              </a:spcAft>
              <a:defRPr>
                <a:solidFill>
                  <a:schemeClr val="tx1"/>
                </a:solidFill>
                <a:latin typeface="Arial" charset="0"/>
              </a:defRPr>
            </a:lvl7pPr>
            <a:lvl8pPr marL="2990850" defTabSz="809625" fontAlgn="base">
              <a:spcBef>
                <a:spcPct val="0"/>
              </a:spcBef>
              <a:spcAft>
                <a:spcPct val="0"/>
              </a:spcAft>
              <a:defRPr>
                <a:solidFill>
                  <a:schemeClr val="tx1"/>
                </a:solidFill>
                <a:latin typeface="Arial" charset="0"/>
              </a:defRPr>
            </a:lvl8pPr>
            <a:lvl9pPr marL="3448050" defTabSz="809625" fontAlgn="base">
              <a:spcBef>
                <a:spcPct val="0"/>
              </a:spcBef>
              <a:spcAft>
                <a:spcPct val="0"/>
              </a:spcAft>
              <a:defRPr>
                <a:solidFill>
                  <a:schemeClr val="tx1"/>
                </a:solidFill>
                <a:latin typeface="Arial" charset="0"/>
              </a:defRPr>
            </a:lvl9pPr>
          </a:lstStyle>
          <a:p>
            <a:pPr>
              <a:spcBef>
                <a:spcPct val="50000"/>
              </a:spcBef>
            </a:pPr>
            <a:r>
              <a:rPr lang="en-US" sz="2400" b="1" dirty="0" smtClean="0"/>
              <a:t>SWOT analysis should result in strategy formulation at all levels of the company</a:t>
            </a:r>
            <a:endParaRPr lang="en-US" sz="2400" b="1" dirty="0"/>
          </a:p>
        </p:txBody>
      </p:sp>
      <p:sp>
        <p:nvSpPr>
          <p:cNvPr id="2" name="TextBox 1"/>
          <p:cNvSpPr txBox="1"/>
          <p:nvPr/>
        </p:nvSpPr>
        <p:spPr>
          <a:xfrm>
            <a:off x="746972" y="1772818"/>
            <a:ext cx="2125014" cy="2554545"/>
          </a:xfrm>
          <a:prstGeom prst="rect">
            <a:avLst/>
          </a:prstGeom>
          <a:solidFill>
            <a:srgbClr val="FFC000"/>
          </a:solidFill>
        </p:spPr>
        <p:txBody>
          <a:bodyPr wrap="square" rtlCol="0">
            <a:spAutoFit/>
          </a:bodyPr>
          <a:lstStyle/>
          <a:p>
            <a:r>
              <a:rPr lang="en-US" b="1" dirty="0" smtClean="0"/>
              <a:t>SWOT Analysis:</a:t>
            </a:r>
          </a:p>
          <a:p>
            <a:r>
              <a:rPr lang="en-US" dirty="0" smtClean="0"/>
              <a:t>A planning exercise, where managers identify a company’s:</a:t>
            </a:r>
          </a:p>
          <a:p>
            <a:r>
              <a:rPr lang="en-US" dirty="0" smtClean="0"/>
              <a:t>*Strengths </a:t>
            </a:r>
          </a:p>
          <a:p>
            <a:r>
              <a:rPr lang="en-US" dirty="0" smtClean="0"/>
              <a:t>*Weaknesses </a:t>
            </a:r>
          </a:p>
          <a:p>
            <a:r>
              <a:rPr lang="en-US" dirty="0" smtClean="0"/>
              <a:t>They also identify environmental:</a:t>
            </a:r>
          </a:p>
          <a:p>
            <a:r>
              <a:rPr lang="en-US" dirty="0" smtClean="0"/>
              <a:t>*Opportunities</a:t>
            </a:r>
          </a:p>
          <a:p>
            <a:r>
              <a:rPr lang="en-US" dirty="0" smtClean="0"/>
              <a:t>*Threats</a:t>
            </a:r>
            <a:endParaRPr lang="en-US" dirty="0"/>
          </a:p>
        </p:txBody>
      </p:sp>
      <p:sp>
        <p:nvSpPr>
          <p:cNvPr id="3" name="TextBox 2"/>
          <p:cNvSpPr txBox="1"/>
          <p:nvPr/>
        </p:nvSpPr>
        <p:spPr>
          <a:xfrm>
            <a:off x="3258355" y="1390919"/>
            <a:ext cx="4881093" cy="1384995"/>
          </a:xfrm>
          <a:prstGeom prst="rect">
            <a:avLst/>
          </a:prstGeom>
          <a:solidFill>
            <a:srgbClr val="B4E0C9"/>
          </a:solidFill>
        </p:spPr>
        <p:txBody>
          <a:bodyPr wrap="square" rtlCol="0">
            <a:spAutoFit/>
          </a:bodyPr>
          <a:lstStyle/>
          <a:p>
            <a:r>
              <a:rPr lang="en-US" sz="1400" b="1" dirty="0" smtClean="0"/>
              <a:t>Corporate-Level Strategy</a:t>
            </a:r>
          </a:p>
          <a:p>
            <a:r>
              <a:rPr lang="en-US" sz="1400" dirty="0" smtClean="0"/>
              <a:t>A plan to identify and manage a firm’s:</a:t>
            </a:r>
          </a:p>
          <a:p>
            <a:pPr algn="ctr"/>
            <a:r>
              <a:rPr lang="en-US" sz="1400" dirty="0" smtClean="0"/>
              <a:t>*Goals</a:t>
            </a:r>
          </a:p>
          <a:p>
            <a:pPr algn="ctr"/>
            <a:r>
              <a:rPr lang="en-US" sz="1400" dirty="0" smtClean="0"/>
              <a:t>*Structure</a:t>
            </a:r>
          </a:p>
          <a:p>
            <a:pPr algn="ctr"/>
            <a:r>
              <a:rPr lang="en-US" sz="1400" dirty="0" smtClean="0"/>
              <a:t>*Action steps</a:t>
            </a:r>
          </a:p>
          <a:p>
            <a:r>
              <a:rPr lang="en-US" sz="1400" dirty="0"/>
              <a:t>T</a:t>
            </a:r>
            <a:r>
              <a:rPr lang="en-US" sz="1400" dirty="0" smtClean="0"/>
              <a:t>o maximize long-term viability and ability to create value. </a:t>
            </a:r>
          </a:p>
        </p:txBody>
      </p:sp>
      <p:sp>
        <p:nvSpPr>
          <p:cNvPr id="4" name="TextBox 3"/>
          <p:cNvSpPr txBox="1"/>
          <p:nvPr/>
        </p:nvSpPr>
        <p:spPr>
          <a:xfrm>
            <a:off x="3258351" y="2812975"/>
            <a:ext cx="4881093" cy="954107"/>
          </a:xfrm>
          <a:prstGeom prst="rect">
            <a:avLst/>
          </a:prstGeom>
          <a:solidFill>
            <a:srgbClr val="88CEA9"/>
          </a:solidFill>
        </p:spPr>
        <p:txBody>
          <a:bodyPr wrap="square" rtlCol="0">
            <a:spAutoFit/>
          </a:bodyPr>
          <a:lstStyle/>
          <a:p>
            <a:r>
              <a:rPr lang="en-US" sz="1400" dirty="0" smtClean="0"/>
              <a:t>Business-Division Level Strategy</a:t>
            </a:r>
          </a:p>
          <a:p>
            <a:r>
              <a:rPr lang="en-US" sz="1400" dirty="0" smtClean="0"/>
              <a:t>A plan to compete effectively within a specific industry.  Involves taking advantage of opportunities and countering threats in environment. </a:t>
            </a:r>
            <a:endParaRPr lang="en-US" sz="1400" dirty="0"/>
          </a:p>
        </p:txBody>
      </p:sp>
      <p:sp>
        <p:nvSpPr>
          <p:cNvPr id="5" name="TextBox 4"/>
          <p:cNvSpPr txBox="1"/>
          <p:nvPr/>
        </p:nvSpPr>
        <p:spPr>
          <a:xfrm>
            <a:off x="3258350" y="3804143"/>
            <a:ext cx="4881093" cy="523220"/>
          </a:xfrm>
          <a:prstGeom prst="rect">
            <a:avLst/>
          </a:prstGeom>
          <a:solidFill>
            <a:srgbClr val="92D050"/>
          </a:solidFill>
        </p:spPr>
        <p:txBody>
          <a:bodyPr wrap="square" rtlCol="0">
            <a:spAutoFit/>
          </a:bodyPr>
          <a:lstStyle/>
          <a:p>
            <a:r>
              <a:rPr lang="en-US" sz="1400" dirty="0" smtClean="0"/>
              <a:t>Functional Level / Departmental Strategy</a:t>
            </a:r>
          </a:p>
          <a:p>
            <a:r>
              <a:rPr lang="en-US" sz="1400" dirty="0" smtClean="0"/>
              <a:t>A plan of action to achieve goals and create value. </a:t>
            </a:r>
          </a:p>
        </p:txBody>
      </p:sp>
      <p:sp>
        <p:nvSpPr>
          <p:cNvPr id="6" name="Right Arrow 5"/>
          <p:cNvSpPr/>
          <p:nvPr/>
        </p:nvSpPr>
        <p:spPr bwMode="auto">
          <a:xfrm>
            <a:off x="2871989" y="1970469"/>
            <a:ext cx="386362" cy="282646"/>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
        <p:nvSpPr>
          <p:cNvPr id="10" name="Right Arrow 9"/>
          <p:cNvSpPr/>
          <p:nvPr/>
        </p:nvSpPr>
        <p:spPr bwMode="auto">
          <a:xfrm>
            <a:off x="2871989" y="3137020"/>
            <a:ext cx="386362" cy="282646"/>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
        <p:nvSpPr>
          <p:cNvPr id="11" name="Right Arrow 10"/>
          <p:cNvSpPr/>
          <p:nvPr/>
        </p:nvSpPr>
        <p:spPr bwMode="auto">
          <a:xfrm>
            <a:off x="2871988" y="3924430"/>
            <a:ext cx="386362" cy="282646"/>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Tree>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sz="3400"/>
              <a:t>Five Forces Affecting Business Strategy</a:t>
            </a:r>
          </a:p>
        </p:txBody>
      </p:sp>
      <p:graphicFrame>
        <p:nvGraphicFramePr>
          <p:cNvPr id="48131" name="Object 3"/>
          <p:cNvGraphicFramePr>
            <a:graphicFrameLocks noChangeAspect="1"/>
          </p:cNvGraphicFramePr>
          <p:nvPr/>
        </p:nvGraphicFramePr>
        <p:xfrm>
          <a:off x="742950" y="1479550"/>
          <a:ext cx="6697663" cy="3570288"/>
        </p:xfrm>
        <a:graphic>
          <a:graphicData uri="http://schemas.openxmlformats.org/presentationml/2006/ole">
            <mc:AlternateContent xmlns:mc="http://schemas.openxmlformats.org/markup-compatibility/2006">
              <mc:Choice xmlns:v="urn:schemas-microsoft-com:vml" Requires="v">
                <p:oleObj spid="_x0000_s48149" name="Document" r:id="rId3" imgW="6018480" imgH="3207960" progId="Word.Document.8">
                  <p:embed/>
                </p:oleObj>
              </mc:Choice>
              <mc:Fallback>
                <p:oleObj name="Document" r:id="rId3" imgW="6018480" imgH="3207960" progId="Word.Document.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2950" y="1479550"/>
                        <a:ext cx="6697663" cy="357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t>Formulating Corporate-Level Strategies</a:t>
            </a:r>
          </a:p>
        </p:txBody>
      </p:sp>
      <p:sp>
        <p:nvSpPr>
          <p:cNvPr id="49155" name="Rectangle 3"/>
          <p:cNvSpPr>
            <a:spLocks noGrp="1" noChangeArrowheads="1"/>
          </p:cNvSpPr>
          <p:nvPr>
            <p:ph type="body" idx="1"/>
          </p:nvPr>
        </p:nvSpPr>
        <p:spPr/>
        <p:txBody>
          <a:bodyPr/>
          <a:lstStyle/>
          <a:p>
            <a:pPr>
              <a:lnSpc>
                <a:spcPct val="90000"/>
              </a:lnSpc>
            </a:pPr>
            <a:r>
              <a:rPr lang="en-US" sz="2800" i="1" dirty="0">
                <a:effectLst>
                  <a:outerShdw blurRad="38100" dist="38100" dir="2700000" algn="tl">
                    <a:srgbClr val="C0C0C0"/>
                  </a:outerShdw>
                </a:effectLst>
              </a:rPr>
              <a:t>Concentration in Single Business</a:t>
            </a:r>
          </a:p>
          <a:p>
            <a:pPr>
              <a:lnSpc>
                <a:spcPct val="90000"/>
              </a:lnSpc>
            </a:pPr>
            <a:r>
              <a:rPr lang="en-US" sz="2800" i="1" dirty="0" smtClean="0">
                <a:effectLst>
                  <a:outerShdw blurRad="38100" dist="38100" dir="2700000" algn="tl">
                    <a:srgbClr val="C0C0C0"/>
                  </a:outerShdw>
                </a:effectLst>
              </a:rPr>
              <a:t>Diversification</a:t>
            </a:r>
            <a:endParaRPr lang="en-US" sz="2800" i="1" dirty="0">
              <a:effectLst>
                <a:outerShdw blurRad="38100" dist="38100" dir="2700000" algn="tl">
                  <a:srgbClr val="C0C0C0"/>
                </a:outerShdw>
              </a:effectLst>
            </a:endParaRPr>
          </a:p>
          <a:p>
            <a:pPr lvl="1">
              <a:lnSpc>
                <a:spcPct val="90000"/>
              </a:lnSpc>
            </a:pPr>
            <a:r>
              <a:rPr lang="en-US" sz="2400" i="1" dirty="0"/>
              <a:t>Related diversification </a:t>
            </a:r>
            <a:r>
              <a:rPr lang="en-US" sz="2400" dirty="0"/>
              <a:t>into similar market </a:t>
            </a:r>
            <a:r>
              <a:rPr lang="en-US" sz="2400" dirty="0" smtClean="0"/>
              <a:t>areas. </a:t>
            </a:r>
            <a:endParaRPr lang="en-US" sz="2400" dirty="0"/>
          </a:p>
          <a:p>
            <a:pPr lvl="2">
              <a:lnSpc>
                <a:spcPct val="90000"/>
              </a:lnSpc>
            </a:pPr>
            <a:r>
              <a:rPr lang="en-US" sz="2000" b="1" dirty="0"/>
              <a:t>Synergy:</a:t>
            </a:r>
            <a:r>
              <a:rPr lang="en-US" sz="2000" dirty="0"/>
              <a:t> two divisions working together perform better than the sum of their individual performances.</a:t>
            </a:r>
          </a:p>
          <a:p>
            <a:pPr lvl="1">
              <a:lnSpc>
                <a:spcPct val="90000"/>
              </a:lnSpc>
            </a:pPr>
            <a:r>
              <a:rPr lang="en-US" sz="2400" i="1" dirty="0"/>
              <a:t>Unrelated diversification </a:t>
            </a:r>
            <a:r>
              <a:rPr lang="en-US" sz="2400" dirty="0"/>
              <a:t>is entry into industries unrelated to current business.</a:t>
            </a:r>
          </a:p>
          <a:p>
            <a:pPr lvl="2">
              <a:lnSpc>
                <a:spcPct val="90000"/>
              </a:lnSpc>
            </a:pPr>
            <a:r>
              <a:rPr lang="en-US" sz="2000" dirty="0"/>
              <a:t>Attempts to build a </a:t>
            </a:r>
            <a:r>
              <a:rPr lang="en-US" sz="2000" b="1" dirty="0"/>
              <a:t>portfolio</a:t>
            </a:r>
            <a:r>
              <a:rPr lang="en-US" sz="2000" dirty="0"/>
              <a:t> of unrelated firms to reduce risk of single industry; difficulty to manage.</a:t>
            </a:r>
          </a:p>
        </p:txBody>
      </p:sp>
    </p:spTree>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8" name="Rectangle 4"/>
          <p:cNvSpPr>
            <a:spLocks noGrp="1" noChangeArrowheads="1"/>
          </p:cNvSpPr>
          <p:nvPr>
            <p:ph type="title"/>
          </p:nvPr>
        </p:nvSpPr>
        <p:spPr/>
        <p:txBody>
          <a:bodyPr/>
          <a:lstStyle/>
          <a:p>
            <a:r>
              <a:rPr lang="en-US" sz="3400"/>
              <a:t>The Boston Consulting Group </a:t>
            </a:r>
            <a:br>
              <a:rPr lang="en-US" sz="3400"/>
            </a:br>
            <a:r>
              <a:rPr lang="en-US" sz="3400"/>
              <a:t>Portfolio Matrix</a:t>
            </a:r>
          </a:p>
        </p:txBody>
      </p:sp>
      <p:sp>
        <p:nvSpPr>
          <p:cNvPr id="113667" name="Rectangle 3"/>
          <p:cNvSpPr>
            <a:spLocks noGrp="1" noChangeArrowheads="1"/>
          </p:cNvSpPr>
          <p:nvPr>
            <p:ph type="body" sz="half" idx="1"/>
          </p:nvPr>
        </p:nvSpPr>
        <p:spPr/>
        <p:txBody>
          <a:bodyPr/>
          <a:lstStyle/>
          <a:p>
            <a:r>
              <a:rPr lang="en-US" sz="2900"/>
              <a:t>Three steps:</a:t>
            </a:r>
          </a:p>
          <a:p>
            <a:pPr lvl="1">
              <a:buFont typeface="Wingdings" pitchFamily="2" charset="2"/>
              <a:buAutoNum type="arabicPeriod"/>
            </a:pPr>
            <a:r>
              <a:rPr lang="en-US" sz="2500"/>
              <a:t>Identify “Strategic Business Units (SBUs)” that stand alone with distinct missions.</a:t>
            </a:r>
          </a:p>
          <a:p>
            <a:endParaRPr lang="en-US" sz="2900"/>
          </a:p>
        </p:txBody>
      </p:sp>
      <p:sp>
        <p:nvSpPr>
          <p:cNvPr id="3" name="Content Placeholder 2"/>
          <p:cNvSpPr>
            <a:spLocks noGrp="1"/>
          </p:cNvSpPr>
          <p:nvPr>
            <p:ph sz="half" idx="2"/>
          </p:nvPr>
        </p:nvSpPr>
        <p:spPr>
          <a:xfrm>
            <a:off x="6117465" y="1387475"/>
            <a:ext cx="1881947" cy="4013200"/>
          </a:xfrm>
        </p:spPr>
        <p:txBody>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US" sz="3400"/>
              <a:t>The Boston Consulting Group </a:t>
            </a:r>
            <a:br>
              <a:rPr lang="en-US" sz="3400"/>
            </a:br>
            <a:r>
              <a:rPr lang="en-US" sz="3400"/>
              <a:t>Portfolio Matrix</a:t>
            </a:r>
          </a:p>
        </p:txBody>
      </p:sp>
      <p:sp>
        <p:nvSpPr>
          <p:cNvPr id="111619" name="Rectangle 3"/>
          <p:cNvSpPr>
            <a:spLocks noGrp="1" noChangeArrowheads="1"/>
          </p:cNvSpPr>
          <p:nvPr>
            <p:ph type="body" sz="half" idx="1"/>
          </p:nvPr>
        </p:nvSpPr>
        <p:spPr>
          <a:xfrm>
            <a:off x="365125" y="1387475"/>
            <a:ext cx="7864475" cy="1219200"/>
          </a:xfrm>
        </p:spPr>
        <p:txBody>
          <a:bodyPr/>
          <a:lstStyle/>
          <a:p>
            <a:pPr marL="881063" lvl="1" indent="-533400">
              <a:buFont typeface="Wingdings" pitchFamily="2" charset="2"/>
              <a:buNone/>
            </a:pPr>
            <a:r>
              <a:rPr lang="en-US" sz="2000"/>
              <a:t>2.</a:t>
            </a:r>
            <a:r>
              <a:rPr lang="en-US" sz="2500"/>
              <a:t>  Classify each SBU:</a:t>
            </a:r>
          </a:p>
        </p:txBody>
      </p:sp>
      <p:graphicFrame>
        <p:nvGraphicFramePr>
          <p:cNvPr id="111737" name="Group 121"/>
          <p:cNvGraphicFramePr>
            <a:graphicFrameLocks noGrp="1"/>
          </p:cNvGraphicFramePr>
          <p:nvPr>
            <p:ph sz="half" idx="2"/>
            <p:extLst>
              <p:ext uri="{D42A27DB-BD31-4B8C-83A1-F6EECF244321}">
                <p14:modId xmlns:p14="http://schemas.microsoft.com/office/powerpoint/2010/main" val="3661926407"/>
              </p:ext>
            </p:extLst>
          </p:nvPr>
        </p:nvGraphicFramePr>
        <p:xfrm>
          <a:off x="587375" y="2022475"/>
          <a:ext cx="7412038" cy="3739198"/>
        </p:xfrm>
        <a:graphic>
          <a:graphicData uri="http://schemas.openxmlformats.org/drawingml/2006/table">
            <a:tbl>
              <a:tblPr/>
              <a:tblGrid>
                <a:gridCol w="2471738">
                  <a:extLst>
                    <a:ext uri="{9D8B030D-6E8A-4147-A177-3AD203B41FA5}">
                      <a16:colId xmlns:a16="http://schemas.microsoft.com/office/drawing/2014/main" val="20000"/>
                    </a:ext>
                  </a:extLst>
                </a:gridCol>
                <a:gridCol w="2468562">
                  <a:extLst>
                    <a:ext uri="{9D8B030D-6E8A-4147-A177-3AD203B41FA5}">
                      <a16:colId xmlns:a16="http://schemas.microsoft.com/office/drawing/2014/main" val="20001"/>
                    </a:ext>
                  </a:extLst>
                </a:gridCol>
                <a:gridCol w="2471738">
                  <a:extLst>
                    <a:ext uri="{9D8B030D-6E8A-4147-A177-3AD203B41FA5}">
                      <a16:colId xmlns:a16="http://schemas.microsoft.com/office/drawing/2014/main" val="20002"/>
                    </a:ext>
                  </a:extLst>
                </a:gridCol>
              </a:tblGrid>
              <a:tr h="606425">
                <a:tc>
                  <a:txBody>
                    <a:bodyPr/>
                    <a:lstStyle/>
                    <a:p>
                      <a:pPr marL="0" marR="0" lvl="0" indent="0" algn="l" defTabSz="809625" rtl="0" eaLnBrk="1" fontAlgn="base" latinLnBrk="0" hangingPunct="1">
                        <a:lnSpc>
                          <a:spcPct val="100000"/>
                        </a:lnSpc>
                        <a:spcBef>
                          <a:spcPct val="20000"/>
                        </a:spcBef>
                        <a:spcAft>
                          <a:spcPct val="0"/>
                        </a:spcAft>
                        <a:buClr>
                          <a:srgbClr val="0B3F49"/>
                        </a:buClr>
                        <a:buSzPct val="65000"/>
                        <a:buFont typeface="Wingdings" pitchFamily="2" charset="2"/>
                        <a:buNone/>
                        <a:tabLst/>
                      </a:pPr>
                      <a:r>
                        <a:rPr kumimoji="0" lang="en-US" sz="2800" b="0" i="0" u="none" strike="noStrike" cap="none" normalizeH="0" baseline="0" smtClean="0">
                          <a:ln>
                            <a:noFill/>
                          </a:ln>
                          <a:solidFill>
                            <a:schemeClr val="tx1"/>
                          </a:solidFill>
                          <a:effectLst/>
                          <a:latin typeface="Arial" charset="0"/>
                        </a:rPr>
                        <a:t>SBU Category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88CEA9"/>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65000"/>
                        <a:buFont typeface="Wingdings" pitchFamily="2" charset="2"/>
                        <a:buNone/>
                        <a:tabLst/>
                      </a:pPr>
                      <a:r>
                        <a:rPr kumimoji="0" lang="en-US" sz="2800" b="0" i="0" u="none" strike="noStrike" cap="none" normalizeH="0" baseline="0" smtClean="0">
                          <a:ln>
                            <a:noFill/>
                          </a:ln>
                          <a:solidFill>
                            <a:schemeClr val="tx1"/>
                          </a:solidFill>
                          <a:effectLst/>
                          <a:latin typeface="Arial" charset="0"/>
                        </a:rPr>
                        <a:t>Market Share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88CEA9"/>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65000"/>
                        <a:buFont typeface="Wingdings" pitchFamily="2" charset="2"/>
                        <a:buNone/>
                        <a:tabLst/>
                      </a:pPr>
                      <a:r>
                        <a:rPr kumimoji="0" lang="en-US" sz="2800" b="0" i="0" u="none" strike="noStrike" cap="none" normalizeH="0" baseline="0" smtClean="0">
                          <a:ln>
                            <a:noFill/>
                          </a:ln>
                          <a:solidFill>
                            <a:schemeClr val="tx1"/>
                          </a:solidFill>
                          <a:effectLst/>
                          <a:latin typeface="Arial" charset="0"/>
                        </a:rPr>
                        <a:t>Growth Rate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88CEA9"/>
                    </a:solidFill>
                  </a:tcPr>
                </a:tc>
                <a:extLst>
                  <a:ext uri="{0D108BD9-81ED-4DB2-BD59-A6C34878D82A}">
                    <a16:rowId xmlns:a16="http://schemas.microsoft.com/office/drawing/2014/main" val="10000"/>
                  </a:ext>
                </a:extLst>
              </a:tr>
              <a:tr h="620713">
                <a:tc>
                  <a:txBody>
                    <a:bodyPr/>
                    <a:lstStyle/>
                    <a:p>
                      <a:pPr marL="0" marR="0" lvl="0" indent="0" algn="l" defTabSz="809625" rtl="0" eaLnBrk="1" fontAlgn="base" latinLnBrk="0" hangingPunct="1">
                        <a:lnSpc>
                          <a:spcPct val="100000"/>
                        </a:lnSpc>
                        <a:spcBef>
                          <a:spcPct val="20000"/>
                        </a:spcBef>
                        <a:spcAft>
                          <a:spcPct val="0"/>
                        </a:spcAft>
                        <a:buClr>
                          <a:srgbClr val="0B3F49"/>
                        </a:buClr>
                        <a:buSzPct val="65000"/>
                        <a:buFont typeface="Wingdings" pitchFamily="2" charset="2"/>
                        <a:buNone/>
                        <a:tabLst/>
                      </a:pPr>
                      <a:r>
                        <a:rPr kumimoji="0" lang="en-US" sz="2800" b="0" i="0" u="none" strike="noStrike" cap="none" normalizeH="0" baseline="0" smtClean="0">
                          <a:ln>
                            <a:noFill/>
                          </a:ln>
                          <a:solidFill>
                            <a:schemeClr val="tx1"/>
                          </a:solidFill>
                          <a:effectLst/>
                          <a:latin typeface="Arial" charset="0"/>
                        </a:rPr>
                        <a:t>Star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4E0C9"/>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65000"/>
                        <a:buFont typeface="Wingdings" pitchFamily="2" charset="2"/>
                        <a:buNone/>
                        <a:tabLst/>
                      </a:pPr>
                      <a:r>
                        <a:rPr kumimoji="0" lang="en-US" sz="2800" b="0" i="0" u="none" strike="noStrike" cap="none" normalizeH="0" baseline="0" smtClean="0">
                          <a:ln>
                            <a:noFill/>
                          </a:ln>
                          <a:solidFill>
                            <a:schemeClr val="tx1"/>
                          </a:solidFill>
                          <a:effectLst/>
                          <a:latin typeface="Arial" charset="0"/>
                        </a:rPr>
                        <a:t>High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4E0C9"/>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65000"/>
                        <a:buFont typeface="Wingdings" pitchFamily="2" charset="2"/>
                        <a:buNone/>
                        <a:tabLst/>
                      </a:pPr>
                      <a:r>
                        <a:rPr kumimoji="0" lang="en-US" sz="2800" b="0" i="0" u="none" strike="noStrike" cap="none" normalizeH="0" baseline="0" smtClean="0">
                          <a:ln>
                            <a:noFill/>
                          </a:ln>
                          <a:solidFill>
                            <a:schemeClr val="tx1"/>
                          </a:solidFill>
                          <a:effectLst/>
                          <a:latin typeface="Arial" charset="0"/>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4E0C9"/>
                    </a:solidFill>
                  </a:tcPr>
                </a:tc>
                <a:extLst>
                  <a:ext uri="{0D108BD9-81ED-4DB2-BD59-A6C34878D82A}">
                    <a16:rowId xmlns:a16="http://schemas.microsoft.com/office/drawing/2014/main" val="10001"/>
                  </a:ext>
                </a:extLst>
              </a:tr>
              <a:tr h="622300">
                <a:tc>
                  <a:txBody>
                    <a:bodyPr/>
                    <a:lstStyle/>
                    <a:p>
                      <a:pPr marL="0" marR="0" lvl="0" indent="0" algn="l" defTabSz="809625" rtl="0" eaLnBrk="1" fontAlgn="base" latinLnBrk="0" hangingPunct="1">
                        <a:lnSpc>
                          <a:spcPct val="100000"/>
                        </a:lnSpc>
                        <a:spcBef>
                          <a:spcPct val="20000"/>
                        </a:spcBef>
                        <a:spcAft>
                          <a:spcPct val="0"/>
                        </a:spcAft>
                        <a:buClr>
                          <a:srgbClr val="0B3F49"/>
                        </a:buClr>
                        <a:buSzPct val="65000"/>
                        <a:buFont typeface="Wingdings" pitchFamily="2" charset="2"/>
                        <a:buNone/>
                        <a:tabLst/>
                      </a:pPr>
                      <a:r>
                        <a:rPr kumimoji="0" lang="en-US" sz="2800" b="0" i="0" u="none" strike="noStrike" cap="none" normalizeH="0" baseline="0" smtClean="0">
                          <a:ln>
                            <a:noFill/>
                          </a:ln>
                          <a:solidFill>
                            <a:schemeClr val="tx1"/>
                          </a:solidFill>
                          <a:effectLst/>
                          <a:latin typeface="Arial" charset="0"/>
                        </a:rPr>
                        <a:t>Cash Cow</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4E0C9"/>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65000"/>
                        <a:buFont typeface="Wingdings" pitchFamily="2" charset="2"/>
                        <a:buNone/>
                        <a:tabLst/>
                      </a:pPr>
                      <a:r>
                        <a:rPr kumimoji="0" lang="en-US" sz="2800" b="0" i="0" u="none" strike="noStrike" cap="none" normalizeH="0" baseline="0" smtClean="0">
                          <a:ln>
                            <a:noFill/>
                          </a:ln>
                          <a:solidFill>
                            <a:schemeClr val="tx1"/>
                          </a:solidFill>
                          <a:effectLst/>
                          <a:latin typeface="Arial" charset="0"/>
                        </a:rPr>
                        <a:t>High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4E0C9"/>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65000"/>
                        <a:buFont typeface="Wingdings" pitchFamily="2" charset="2"/>
                        <a:buNone/>
                        <a:tabLst/>
                      </a:pPr>
                      <a:r>
                        <a:rPr kumimoji="0" lang="en-US" sz="2800" b="0" i="0" u="none" strike="noStrike" cap="none" normalizeH="0" baseline="0" smtClean="0">
                          <a:ln>
                            <a:noFill/>
                          </a:ln>
                          <a:solidFill>
                            <a:schemeClr val="tx1"/>
                          </a:solidFill>
                          <a:effectLst/>
                          <a:latin typeface="Arial" charset="0"/>
                        </a:rPr>
                        <a:t>Low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4E0C9"/>
                    </a:solidFill>
                  </a:tcPr>
                </a:tc>
                <a:extLst>
                  <a:ext uri="{0D108BD9-81ED-4DB2-BD59-A6C34878D82A}">
                    <a16:rowId xmlns:a16="http://schemas.microsoft.com/office/drawing/2014/main" val="10002"/>
                  </a:ext>
                </a:extLst>
              </a:tr>
              <a:tr h="674688">
                <a:tc>
                  <a:txBody>
                    <a:bodyPr/>
                    <a:lstStyle/>
                    <a:p>
                      <a:pPr marL="0" marR="0" lvl="0" indent="0" algn="l" defTabSz="809625" rtl="0" eaLnBrk="1" fontAlgn="base" latinLnBrk="0" hangingPunct="1">
                        <a:lnSpc>
                          <a:spcPct val="100000"/>
                        </a:lnSpc>
                        <a:spcBef>
                          <a:spcPct val="20000"/>
                        </a:spcBef>
                        <a:spcAft>
                          <a:spcPct val="0"/>
                        </a:spcAft>
                        <a:buClr>
                          <a:srgbClr val="0B3F49"/>
                        </a:buClr>
                        <a:buSzPct val="65000"/>
                        <a:buFont typeface="Wingdings" pitchFamily="2" charset="2"/>
                        <a:buNone/>
                        <a:tabLst/>
                      </a:pPr>
                      <a:r>
                        <a:rPr kumimoji="0" lang="en-US" sz="2800" b="0" i="0" u="none" strike="noStrike" cap="none" normalizeH="0" baseline="0" smtClean="0">
                          <a:ln>
                            <a:noFill/>
                          </a:ln>
                          <a:solidFill>
                            <a:schemeClr val="tx1"/>
                          </a:solidFill>
                          <a:effectLst/>
                          <a:latin typeface="Arial" charset="0"/>
                        </a:rPr>
                        <a:t>Question Mark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4E0C9"/>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65000"/>
                        <a:buFont typeface="Wingdings" pitchFamily="2" charset="2"/>
                        <a:buNone/>
                        <a:tabLst/>
                      </a:pPr>
                      <a:r>
                        <a:rPr kumimoji="0" lang="en-US" sz="2800" b="0" i="0" u="none" strike="noStrike" cap="none" normalizeH="0" baseline="0" smtClean="0">
                          <a:ln>
                            <a:noFill/>
                          </a:ln>
                          <a:solidFill>
                            <a:schemeClr val="tx1"/>
                          </a:solidFill>
                          <a:effectLst/>
                          <a:latin typeface="Arial" charset="0"/>
                        </a:rPr>
                        <a:t>Low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4E0C9"/>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65000"/>
                        <a:buFont typeface="Wingdings" pitchFamily="2" charset="2"/>
                        <a:buNone/>
                        <a:tabLst/>
                      </a:pPr>
                      <a:r>
                        <a:rPr kumimoji="0" lang="en-US" sz="2800" b="0" i="0" u="none" strike="noStrike" cap="none" normalizeH="0" baseline="0" smtClean="0">
                          <a:ln>
                            <a:noFill/>
                          </a:ln>
                          <a:solidFill>
                            <a:schemeClr val="tx1"/>
                          </a:solidFill>
                          <a:effectLst/>
                          <a:latin typeface="Arial" charset="0"/>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4E0C9"/>
                    </a:solidFill>
                  </a:tcPr>
                </a:tc>
                <a:extLst>
                  <a:ext uri="{0D108BD9-81ED-4DB2-BD59-A6C34878D82A}">
                    <a16:rowId xmlns:a16="http://schemas.microsoft.com/office/drawing/2014/main" val="10003"/>
                  </a:ext>
                </a:extLst>
              </a:tr>
              <a:tr h="622300">
                <a:tc>
                  <a:txBody>
                    <a:bodyPr/>
                    <a:lstStyle/>
                    <a:p>
                      <a:pPr marL="0" marR="0" lvl="0" indent="0" algn="l" defTabSz="809625" rtl="0" eaLnBrk="1" fontAlgn="base" latinLnBrk="0" hangingPunct="1">
                        <a:lnSpc>
                          <a:spcPct val="100000"/>
                        </a:lnSpc>
                        <a:spcBef>
                          <a:spcPct val="20000"/>
                        </a:spcBef>
                        <a:spcAft>
                          <a:spcPct val="0"/>
                        </a:spcAft>
                        <a:buClr>
                          <a:srgbClr val="0B3F49"/>
                        </a:buClr>
                        <a:buSzPct val="65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Cash </a:t>
                      </a:r>
                      <a:r>
                        <a:rPr kumimoji="0" lang="en-US" sz="2800" b="0" i="0" u="none" strike="noStrike" cap="none" normalizeH="0" baseline="0" dirty="0" smtClean="0">
                          <a:ln>
                            <a:noFill/>
                          </a:ln>
                          <a:solidFill>
                            <a:schemeClr val="tx1"/>
                          </a:solidFill>
                          <a:effectLst/>
                          <a:latin typeface="Arial" charset="0"/>
                        </a:rPr>
                        <a:t>Trap (aka. “dog”)</a:t>
                      </a:r>
                      <a:endParaRPr kumimoji="0" lang="en-US" sz="2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4E0C9"/>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65000"/>
                        <a:buFont typeface="Wingdings" pitchFamily="2" charset="2"/>
                        <a:buNone/>
                        <a:tabLst/>
                      </a:pPr>
                      <a:r>
                        <a:rPr kumimoji="0" lang="en-US" sz="2800" b="0" i="0" u="none" strike="noStrike" cap="none" normalizeH="0" baseline="0" smtClean="0">
                          <a:ln>
                            <a:noFill/>
                          </a:ln>
                          <a:solidFill>
                            <a:schemeClr val="tx1"/>
                          </a:solidFill>
                          <a:effectLst/>
                          <a:latin typeface="Arial" charset="0"/>
                        </a:rPr>
                        <a:t>Low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4E0C9"/>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65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Low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4E0C9"/>
                    </a:solid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The Nature of the Planning Process</a:t>
            </a:r>
          </a:p>
        </p:txBody>
      </p:sp>
      <p:sp>
        <p:nvSpPr>
          <p:cNvPr id="14339" name="Rectangle 3"/>
          <p:cNvSpPr>
            <a:spLocks noGrp="1" noChangeArrowheads="1"/>
          </p:cNvSpPr>
          <p:nvPr>
            <p:ph type="body" idx="1"/>
          </p:nvPr>
        </p:nvSpPr>
        <p:spPr/>
        <p:txBody>
          <a:bodyPr/>
          <a:lstStyle/>
          <a:p>
            <a:r>
              <a:rPr lang="en-US" sz="2800"/>
              <a:t>Planning</a:t>
            </a:r>
          </a:p>
          <a:p>
            <a:pPr lvl="1"/>
            <a:r>
              <a:rPr lang="en-US" sz="2400"/>
              <a:t>Identifying and selecting appropriate goals (objectives)  and courses of action for a business.</a:t>
            </a:r>
          </a:p>
          <a:p>
            <a:pPr lvl="2"/>
            <a:r>
              <a:rPr lang="en-US" sz="2000"/>
              <a:t>The organizational plan that results from the planning process details the goals and specifies how managers will attain those goals, including budgeting resources.</a:t>
            </a:r>
          </a:p>
          <a:p>
            <a:r>
              <a:rPr lang="en-US" sz="2800"/>
              <a:t>Strategy</a:t>
            </a:r>
          </a:p>
          <a:p>
            <a:pPr lvl="1"/>
            <a:r>
              <a:rPr lang="en-US" sz="2400"/>
              <a:t>The cluster of decisions and actions that managers take to help an organization reach its goals.</a:t>
            </a:r>
          </a:p>
        </p:txBody>
      </p:sp>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37" name="Rectangle 25"/>
          <p:cNvSpPr>
            <a:spLocks noGrp="1" noChangeArrowheads="1"/>
          </p:cNvSpPr>
          <p:nvPr>
            <p:ph type="title"/>
          </p:nvPr>
        </p:nvSpPr>
        <p:spPr/>
        <p:txBody>
          <a:bodyPr/>
          <a:lstStyle/>
          <a:p>
            <a:r>
              <a:rPr lang="en-US" sz="3400"/>
              <a:t>The Boston Consulting Group </a:t>
            </a:r>
            <a:br>
              <a:rPr lang="en-US" sz="3400"/>
            </a:br>
            <a:r>
              <a:rPr lang="en-US" sz="3400"/>
              <a:t>Portfolio Matrix</a:t>
            </a:r>
          </a:p>
        </p:txBody>
      </p:sp>
      <p:sp>
        <p:nvSpPr>
          <p:cNvPr id="115715" name="Rectangle 3"/>
          <p:cNvSpPr>
            <a:spLocks noGrp="1" noChangeArrowheads="1"/>
          </p:cNvSpPr>
          <p:nvPr>
            <p:ph type="body" sz="half" idx="1"/>
          </p:nvPr>
        </p:nvSpPr>
        <p:spPr>
          <a:xfrm>
            <a:off x="365125" y="1387475"/>
            <a:ext cx="7105650" cy="965200"/>
          </a:xfrm>
        </p:spPr>
        <p:txBody>
          <a:bodyPr/>
          <a:lstStyle/>
          <a:p>
            <a:pPr marL="609600" indent="-609600">
              <a:buFont typeface="Wingdings" pitchFamily="2" charset="2"/>
              <a:buAutoNum type="arabicPeriod" startAt="3"/>
            </a:pPr>
            <a:r>
              <a:rPr lang="en-US" sz="2500"/>
              <a:t>Decide what to do with each SBU:</a:t>
            </a:r>
          </a:p>
          <a:p>
            <a:pPr marL="609600" indent="-609600">
              <a:buFont typeface="Wingdings" pitchFamily="2" charset="2"/>
              <a:buNone/>
            </a:pPr>
            <a:endParaRPr lang="en-US" sz="1900"/>
          </a:p>
        </p:txBody>
      </p:sp>
      <p:graphicFrame>
        <p:nvGraphicFramePr>
          <p:cNvPr id="115758" name="Group 46"/>
          <p:cNvGraphicFramePr>
            <a:graphicFrameLocks noGrp="1"/>
          </p:cNvGraphicFramePr>
          <p:nvPr>
            <p:ph sz="half" idx="2"/>
          </p:nvPr>
        </p:nvGraphicFramePr>
        <p:xfrm>
          <a:off x="1031875" y="1882775"/>
          <a:ext cx="6434138" cy="3799524"/>
        </p:xfrm>
        <a:graphic>
          <a:graphicData uri="http://schemas.openxmlformats.org/drawingml/2006/table">
            <a:tbl>
              <a:tblPr/>
              <a:tblGrid>
                <a:gridCol w="3217863">
                  <a:extLst>
                    <a:ext uri="{9D8B030D-6E8A-4147-A177-3AD203B41FA5}">
                      <a16:colId xmlns:a16="http://schemas.microsoft.com/office/drawing/2014/main" val="20000"/>
                    </a:ext>
                  </a:extLst>
                </a:gridCol>
                <a:gridCol w="3216275">
                  <a:extLst>
                    <a:ext uri="{9D8B030D-6E8A-4147-A177-3AD203B41FA5}">
                      <a16:colId xmlns:a16="http://schemas.microsoft.com/office/drawing/2014/main" val="20001"/>
                    </a:ext>
                  </a:extLst>
                </a:gridCol>
              </a:tblGrid>
              <a:tr h="803275">
                <a:tc>
                  <a:txBody>
                    <a:bodyPr/>
                    <a:lstStyle/>
                    <a:p>
                      <a:pPr marL="0" marR="0" lvl="0" indent="0" algn="l" defTabSz="809625" rtl="0" eaLnBrk="1" fontAlgn="base" latinLnBrk="0" hangingPunct="1">
                        <a:lnSpc>
                          <a:spcPct val="100000"/>
                        </a:lnSpc>
                        <a:spcBef>
                          <a:spcPct val="20000"/>
                        </a:spcBef>
                        <a:spcAft>
                          <a:spcPct val="0"/>
                        </a:spcAft>
                        <a:buClr>
                          <a:srgbClr val="0B3F49"/>
                        </a:buClr>
                        <a:buSzPct val="65000"/>
                        <a:buFont typeface="Wingdings" pitchFamily="2" charset="2"/>
                        <a:buNone/>
                        <a:tabLst/>
                      </a:pPr>
                      <a:r>
                        <a:rPr kumimoji="0" lang="en-US" sz="2800" b="0" i="0" u="none" strike="noStrike" cap="none" normalizeH="0" baseline="0" smtClean="0">
                          <a:ln>
                            <a:noFill/>
                          </a:ln>
                          <a:solidFill>
                            <a:schemeClr val="tx1"/>
                          </a:solidFill>
                          <a:effectLst/>
                          <a:latin typeface="Arial" charset="0"/>
                        </a:rPr>
                        <a:t>SBU Category: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alpha val="50000"/>
                      </a:srgb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65000"/>
                        <a:buFont typeface="Wingdings" pitchFamily="2" charset="2"/>
                        <a:buNone/>
                        <a:tabLst/>
                      </a:pPr>
                      <a:r>
                        <a:rPr kumimoji="0" lang="en-US" sz="2800" b="0" i="0" u="none" strike="noStrike" cap="none" normalizeH="0" baseline="0" smtClean="0">
                          <a:ln>
                            <a:noFill/>
                          </a:ln>
                          <a:solidFill>
                            <a:schemeClr val="tx1"/>
                          </a:solidFill>
                          <a:effectLst/>
                          <a:latin typeface="Arial" charset="0"/>
                        </a:rPr>
                        <a:t>Recommended Action: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alpha val="50000"/>
                      </a:srgbClr>
                    </a:solidFill>
                  </a:tcPr>
                </a:tc>
                <a:extLst>
                  <a:ext uri="{0D108BD9-81ED-4DB2-BD59-A6C34878D82A}">
                    <a16:rowId xmlns:a16="http://schemas.microsoft.com/office/drawing/2014/main" val="10000"/>
                  </a:ext>
                </a:extLst>
              </a:tr>
              <a:tr h="636588">
                <a:tc>
                  <a:txBody>
                    <a:bodyPr/>
                    <a:lstStyle/>
                    <a:p>
                      <a:pPr marL="0" marR="0" lvl="0" indent="0" algn="l" defTabSz="809625" rtl="0" eaLnBrk="1" fontAlgn="base" latinLnBrk="0" hangingPunct="1">
                        <a:lnSpc>
                          <a:spcPct val="100000"/>
                        </a:lnSpc>
                        <a:spcBef>
                          <a:spcPct val="20000"/>
                        </a:spcBef>
                        <a:spcAft>
                          <a:spcPct val="0"/>
                        </a:spcAft>
                        <a:buClr>
                          <a:srgbClr val="0B3F49"/>
                        </a:buClr>
                        <a:buSzPct val="65000"/>
                        <a:buFont typeface="Wingdings" pitchFamily="2" charset="2"/>
                        <a:buNone/>
                        <a:tabLst/>
                      </a:pPr>
                      <a:r>
                        <a:rPr kumimoji="0" lang="en-US" sz="2800" b="0" i="0" u="none" strike="noStrike" cap="none" normalizeH="0" baseline="0" smtClean="0">
                          <a:ln>
                            <a:noFill/>
                          </a:ln>
                          <a:solidFill>
                            <a:schemeClr val="tx1"/>
                          </a:solidFill>
                          <a:effectLst/>
                          <a:latin typeface="Arial" charset="0"/>
                        </a:rPr>
                        <a:t>Star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65000"/>
                        <a:buFont typeface="Wingdings" pitchFamily="2" charset="2"/>
                        <a:buNone/>
                        <a:tabLst/>
                      </a:pPr>
                      <a:r>
                        <a:rPr kumimoji="0" lang="en-US" sz="2800" b="0" i="0" u="none" strike="noStrike" cap="none" normalizeH="0" baseline="0" smtClean="0">
                          <a:ln>
                            <a:noFill/>
                          </a:ln>
                          <a:solidFill>
                            <a:schemeClr val="tx1"/>
                          </a:solidFill>
                          <a:effectLst/>
                          <a:latin typeface="Arial" charset="0"/>
                        </a:rPr>
                        <a:t>Build (invest more)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extLst>
                  <a:ext uri="{0D108BD9-81ED-4DB2-BD59-A6C34878D82A}">
                    <a16:rowId xmlns:a16="http://schemas.microsoft.com/office/drawing/2014/main" val="10001"/>
                  </a:ext>
                </a:extLst>
              </a:tr>
              <a:tr h="633413">
                <a:tc>
                  <a:txBody>
                    <a:bodyPr/>
                    <a:lstStyle/>
                    <a:p>
                      <a:pPr marL="0" marR="0" lvl="0" indent="0" algn="l" defTabSz="809625" rtl="0" eaLnBrk="1" fontAlgn="base" latinLnBrk="0" hangingPunct="1">
                        <a:lnSpc>
                          <a:spcPct val="100000"/>
                        </a:lnSpc>
                        <a:spcBef>
                          <a:spcPct val="20000"/>
                        </a:spcBef>
                        <a:spcAft>
                          <a:spcPct val="0"/>
                        </a:spcAft>
                        <a:buClr>
                          <a:srgbClr val="0B3F49"/>
                        </a:buClr>
                        <a:buSzPct val="65000"/>
                        <a:buFont typeface="Wingdings" pitchFamily="2" charset="2"/>
                        <a:buNone/>
                        <a:tabLst/>
                      </a:pPr>
                      <a:r>
                        <a:rPr kumimoji="0" lang="en-US" sz="2800" b="0" i="0" u="none" strike="noStrike" cap="none" normalizeH="0" baseline="0" smtClean="0">
                          <a:ln>
                            <a:noFill/>
                          </a:ln>
                          <a:solidFill>
                            <a:schemeClr val="tx1"/>
                          </a:solidFill>
                          <a:effectLst/>
                          <a:latin typeface="Arial" charset="0"/>
                        </a:rPr>
                        <a:t>Cash Cow</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65000"/>
                        <a:buFont typeface="Wingdings" pitchFamily="2" charset="2"/>
                        <a:buNone/>
                        <a:tabLst/>
                      </a:pPr>
                      <a:r>
                        <a:rPr kumimoji="0" lang="en-US" sz="2800" b="0" i="0" u="none" strike="noStrike" cap="none" normalizeH="0" baseline="0" smtClean="0">
                          <a:ln>
                            <a:noFill/>
                          </a:ln>
                          <a:solidFill>
                            <a:schemeClr val="tx1"/>
                          </a:solidFill>
                          <a:effectLst/>
                          <a:latin typeface="Arial" charset="0"/>
                        </a:rPr>
                        <a:t>Harvest (live on dividend checks)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extLst>
                  <a:ext uri="{0D108BD9-81ED-4DB2-BD59-A6C34878D82A}">
                    <a16:rowId xmlns:a16="http://schemas.microsoft.com/office/drawing/2014/main" val="10002"/>
                  </a:ext>
                </a:extLst>
              </a:tr>
              <a:tr h="636588">
                <a:tc>
                  <a:txBody>
                    <a:bodyPr/>
                    <a:lstStyle/>
                    <a:p>
                      <a:pPr marL="0" marR="0" lvl="0" indent="0" algn="l" defTabSz="809625" rtl="0" eaLnBrk="1" fontAlgn="base" latinLnBrk="0" hangingPunct="1">
                        <a:lnSpc>
                          <a:spcPct val="100000"/>
                        </a:lnSpc>
                        <a:spcBef>
                          <a:spcPct val="20000"/>
                        </a:spcBef>
                        <a:spcAft>
                          <a:spcPct val="0"/>
                        </a:spcAft>
                        <a:buClr>
                          <a:srgbClr val="0B3F49"/>
                        </a:buClr>
                        <a:buSzPct val="65000"/>
                        <a:buFont typeface="Wingdings" pitchFamily="2" charset="2"/>
                        <a:buNone/>
                        <a:tabLst/>
                      </a:pPr>
                      <a:r>
                        <a:rPr kumimoji="0" lang="en-US" sz="2800" b="0" i="0" u="none" strike="noStrike" cap="none" normalizeH="0" baseline="0" smtClean="0">
                          <a:ln>
                            <a:noFill/>
                          </a:ln>
                          <a:solidFill>
                            <a:schemeClr val="tx1"/>
                          </a:solidFill>
                          <a:effectLst/>
                          <a:latin typeface="Arial" charset="0"/>
                        </a:rPr>
                        <a:t>Question Mark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65000"/>
                        <a:buFont typeface="Wingdings" pitchFamily="2" charset="2"/>
                        <a:buNone/>
                        <a:tabLst/>
                      </a:pPr>
                      <a:r>
                        <a:rPr kumimoji="0" lang="en-US" sz="2800" b="0" i="0" u="none" strike="noStrike" cap="none" normalizeH="0" baseline="0" smtClean="0">
                          <a:ln>
                            <a:noFill/>
                          </a:ln>
                          <a:solidFill>
                            <a:schemeClr val="tx1"/>
                          </a:solidFill>
                          <a:effectLst/>
                          <a:latin typeface="Arial" charset="0"/>
                        </a:rPr>
                        <a:t>Hold (wait &amp; see)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extLst>
                  <a:ext uri="{0D108BD9-81ED-4DB2-BD59-A6C34878D82A}">
                    <a16:rowId xmlns:a16="http://schemas.microsoft.com/office/drawing/2014/main" val="10003"/>
                  </a:ext>
                </a:extLst>
              </a:tr>
              <a:tr h="636588">
                <a:tc>
                  <a:txBody>
                    <a:bodyPr/>
                    <a:lstStyle/>
                    <a:p>
                      <a:pPr marL="0" marR="0" lvl="0" indent="0" algn="l" defTabSz="809625" rtl="0" eaLnBrk="1" fontAlgn="base" latinLnBrk="0" hangingPunct="1">
                        <a:lnSpc>
                          <a:spcPct val="100000"/>
                        </a:lnSpc>
                        <a:spcBef>
                          <a:spcPct val="20000"/>
                        </a:spcBef>
                        <a:spcAft>
                          <a:spcPct val="0"/>
                        </a:spcAft>
                        <a:buClr>
                          <a:srgbClr val="0B3F49"/>
                        </a:buClr>
                        <a:buSzPct val="65000"/>
                        <a:buFont typeface="Wingdings" pitchFamily="2" charset="2"/>
                        <a:buNone/>
                        <a:tabLst/>
                      </a:pPr>
                      <a:r>
                        <a:rPr kumimoji="0" lang="en-US" sz="2800" b="0" i="0" u="none" strike="noStrike" cap="none" normalizeH="0" baseline="0" smtClean="0">
                          <a:ln>
                            <a:noFill/>
                          </a:ln>
                          <a:solidFill>
                            <a:schemeClr val="tx1"/>
                          </a:solidFill>
                          <a:effectLst/>
                          <a:latin typeface="Arial" charset="0"/>
                        </a:rPr>
                        <a:t>Cash Trap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65000"/>
                        <a:buFont typeface="Wingdings" pitchFamily="2" charset="2"/>
                        <a:buNone/>
                        <a:tabLst/>
                      </a:pPr>
                      <a:r>
                        <a:rPr kumimoji="0" lang="en-US" sz="2800" b="0" i="0" u="none" strike="noStrike" cap="none" normalizeH="0" baseline="0" smtClean="0">
                          <a:ln>
                            <a:noFill/>
                          </a:ln>
                          <a:solidFill>
                            <a:schemeClr val="tx1"/>
                          </a:solidFill>
                          <a:effectLst/>
                          <a:latin typeface="Arial" charset="0"/>
                        </a:rPr>
                        <a:t>Divest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t>Vertical Integration Strategy</a:t>
            </a:r>
          </a:p>
        </p:txBody>
      </p:sp>
      <p:sp>
        <p:nvSpPr>
          <p:cNvPr id="60419" name="Rectangle 3"/>
          <p:cNvSpPr>
            <a:spLocks noGrp="1" noChangeArrowheads="1"/>
          </p:cNvSpPr>
          <p:nvPr>
            <p:ph type="body" idx="1"/>
          </p:nvPr>
        </p:nvSpPr>
        <p:spPr/>
        <p:txBody>
          <a:bodyPr/>
          <a:lstStyle/>
          <a:p>
            <a:pPr>
              <a:buFont typeface="Wingdings" pitchFamily="2" charset="2"/>
              <a:buNone/>
            </a:pPr>
            <a:r>
              <a:rPr lang="en-US" sz="2800" dirty="0" smtClean="0"/>
              <a:t>  What is this strategy?  What is the difference:</a:t>
            </a:r>
            <a:endParaRPr lang="en-US" sz="2800" dirty="0"/>
          </a:p>
          <a:p>
            <a:pPr lvl="2"/>
            <a:r>
              <a:rPr lang="en-US" sz="2000" i="1" dirty="0"/>
              <a:t>Backward vertical </a:t>
            </a:r>
            <a:r>
              <a:rPr lang="en-US" sz="2000" i="1" dirty="0" smtClean="0"/>
              <a:t>integration</a:t>
            </a:r>
            <a:r>
              <a:rPr lang="en-US" sz="2000" dirty="0" smtClean="0"/>
              <a:t>.</a:t>
            </a:r>
            <a:endParaRPr lang="en-US" sz="2000" dirty="0"/>
          </a:p>
          <a:p>
            <a:pPr lvl="2"/>
            <a:r>
              <a:rPr lang="en-US" sz="2000" i="1" dirty="0"/>
              <a:t>Forward vertical </a:t>
            </a:r>
            <a:r>
              <a:rPr lang="en-US" sz="2000" i="1" dirty="0" smtClean="0"/>
              <a:t>integration</a:t>
            </a:r>
          </a:p>
          <a:p>
            <a:pPr lvl="2"/>
            <a:r>
              <a:rPr lang="en-US" sz="2000" i="1" dirty="0" smtClean="0"/>
              <a:t>Full integration</a:t>
            </a:r>
            <a:r>
              <a:rPr lang="en-US" sz="2000" dirty="0" smtClean="0"/>
              <a:t>?</a:t>
            </a:r>
            <a:endParaRPr lang="en-US" sz="2400" dirty="0" smtClean="0"/>
          </a:p>
          <a:p>
            <a:pPr marL="347662" lvl="1" indent="0">
              <a:buNone/>
            </a:pPr>
            <a:r>
              <a:rPr lang="en-US" sz="2400" dirty="0" smtClean="0"/>
              <a:t>To read about Vertical Integration strategies, see: </a:t>
            </a:r>
          </a:p>
          <a:p>
            <a:pPr lvl="1"/>
            <a:r>
              <a:rPr lang="en-US" sz="1600" dirty="0" smtClean="0">
                <a:hlinkClick r:id="rId3"/>
              </a:rPr>
              <a:t>https</a:t>
            </a:r>
            <a:r>
              <a:rPr lang="en-US" sz="1600" dirty="0">
                <a:hlinkClick r:id="rId3"/>
              </a:rPr>
              <a:t>://</a:t>
            </a:r>
            <a:r>
              <a:rPr lang="en-US" sz="1600" dirty="0" smtClean="0">
                <a:hlinkClick r:id="rId3"/>
              </a:rPr>
              <a:t>www.investopedia.com/terms/v/verticalintegration.asp</a:t>
            </a:r>
            <a:r>
              <a:rPr lang="en-US" sz="1600" dirty="0" smtClean="0"/>
              <a:t> .</a:t>
            </a:r>
          </a:p>
          <a:p>
            <a:pPr lvl="1"/>
            <a:r>
              <a:rPr lang="en-US" sz="1600" dirty="0" smtClean="0">
                <a:hlinkClick r:id="rId3"/>
              </a:rPr>
              <a:t>https://www.strategicmanagementinsight.com/topics/vertical-integration.html</a:t>
            </a:r>
          </a:p>
          <a:p>
            <a:pPr marL="347662" lvl="1" indent="0">
              <a:buNone/>
            </a:pPr>
            <a:endParaRPr lang="en-US" sz="1600" dirty="0"/>
          </a:p>
          <a:p>
            <a:pPr marL="347662" lvl="1" indent="0">
              <a:buNone/>
            </a:pPr>
            <a:endParaRPr lang="en-US" sz="1600" dirty="0" smtClean="0"/>
          </a:p>
        </p:txBody>
      </p:sp>
    </p:spTree>
  </p:cSld>
  <p:clrMapOvr>
    <a:masterClrMapping/>
  </p:clrMapOvr>
  <p:transition>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en-US"/>
              <a:t>Horizontal Expansion Strategy</a:t>
            </a:r>
          </a:p>
        </p:txBody>
      </p:sp>
      <p:sp>
        <p:nvSpPr>
          <p:cNvPr id="119811" name="Rectangle 3"/>
          <p:cNvSpPr>
            <a:spLocks noGrp="1" noChangeArrowheads="1"/>
          </p:cNvSpPr>
          <p:nvPr>
            <p:ph type="body" idx="1"/>
          </p:nvPr>
        </p:nvSpPr>
        <p:spPr>
          <a:xfrm>
            <a:off x="365125" y="1387475"/>
            <a:ext cx="7594019" cy="4013200"/>
          </a:xfrm>
        </p:spPr>
        <p:txBody>
          <a:bodyPr/>
          <a:lstStyle/>
          <a:p>
            <a:r>
              <a:rPr lang="en-US" dirty="0" smtClean="0"/>
              <a:t>What is this strategy?</a:t>
            </a:r>
          </a:p>
          <a:p>
            <a:pPr lvl="1"/>
            <a:r>
              <a:rPr lang="en-US" dirty="0" smtClean="0"/>
              <a:t>For optional videos on Horizontal and/or Vertical Strategy, see:</a:t>
            </a:r>
          </a:p>
          <a:p>
            <a:pPr lvl="2"/>
            <a:r>
              <a:rPr lang="en-US" sz="1800" dirty="0">
                <a:hlinkClick r:id="rId2"/>
              </a:rPr>
              <a:t>https://</a:t>
            </a:r>
            <a:r>
              <a:rPr lang="en-US" sz="1800" dirty="0" smtClean="0">
                <a:hlinkClick r:id="rId2"/>
              </a:rPr>
              <a:t>www.tutor2u.net/business/reference/business-growth-strategy-horizontal-and-vertical-integration</a:t>
            </a:r>
            <a:r>
              <a:rPr lang="en-US" sz="1800" dirty="0" smtClean="0"/>
              <a:t>  (6 min.)</a:t>
            </a:r>
          </a:p>
          <a:p>
            <a:pPr lvl="2"/>
            <a:r>
              <a:rPr lang="en-US" sz="1800" dirty="0">
                <a:hlinkClick r:id="rId3"/>
              </a:rPr>
              <a:t>https://</a:t>
            </a:r>
            <a:r>
              <a:rPr lang="en-US" sz="1800" dirty="0" smtClean="0">
                <a:hlinkClick r:id="rId3"/>
              </a:rPr>
              <a:t>www.youtube.com/watch?v=2Bi8K7ScpuI</a:t>
            </a:r>
            <a:r>
              <a:rPr lang="en-US" sz="1800" dirty="0" smtClean="0"/>
              <a:t> (32 min.; more detail than you need, but interesting examples… )</a:t>
            </a:r>
          </a:p>
          <a:p>
            <a:pPr lvl="2"/>
            <a:r>
              <a:rPr lang="en-US" sz="1800" dirty="0">
                <a:hlinkClick r:id="rId4"/>
              </a:rPr>
              <a:t>https://</a:t>
            </a:r>
            <a:r>
              <a:rPr lang="en-US" sz="1800" dirty="0" smtClean="0">
                <a:hlinkClick r:id="rId4"/>
              </a:rPr>
              <a:t>www.youtube.com/watch?v=UoIlA4-GQwY</a:t>
            </a:r>
            <a:r>
              <a:rPr lang="en-US" sz="1800" dirty="0" smtClean="0"/>
              <a:t> (2 min.)</a:t>
            </a:r>
          </a:p>
          <a:p>
            <a:pPr lvl="2"/>
            <a:endParaRPr lang="en-US" sz="1800" dirty="0" smtClean="0"/>
          </a:p>
          <a:p>
            <a:pPr lvl="2"/>
            <a:endParaRPr lang="en-US" sz="1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t>Formulating Divisional or </a:t>
            </a:r>
            <a:br>
              <a:rPr lang="en-US"/>
            </a:br>
            <a:r>
              <a:rPr lang="en-US"/>
              <a:t>Business-Level Strategies</a:t>
            </a:r>
          </a:p>
        </p:txBody>
      </p:sp>
      <p:sp>
        <p:nvSpPr>
          <p:cNvPr id="63491" name="Rectangle 3"/>
          <p:cNvSpPr>
            <a:spLocks noGrp="1" noChangeArrowheads="1"/>
          </p:cNvSpPr>
          <p:nvPr>
            <p:ph type="body" idx="1"/>
          </p:nvPr>
        </p:nvSpPr>
        <p:spPr/>
        <p:txBody>
          <a:bodyPr/>
          <a:lstStyle/>
          <a:p>
            <a:pPr>
              <a:lnSpc>
                <a:spcPct val="90000"/>
              </a:lnSpc>
            </a:pPr>
            <a:r>
              <a:rPr lang="en-US" sz="2800" i="1" dirty="0">
                <a:effectLst>
                  <a:outerShdw blurRad="38100" dist="38100" dir="2700000" algn="tl">
                    <a:srgbClr val="C0C0C0"/>
                  </a:outerShdw>
                </a:effectLst>
              </a:rPr>
              <a:t>Low-Cost Strategy</a:t>
            </a:r>
          </a:p>
          <a:p>
            <a:pPr>
              <a:lnSpc>
                <a:spcPct val="90000"/>
              </a:lnSpc>
            </a:pPr>
            <a:r>
              <a:rPr lang="en-US" sz="2800" i="1" dirty="0" smtClean="0">
                <a:effectLst>
                  <a:outerShdw blurRad="38100" dist="38100" dir="2700000" algn="tl">
                    <a:srgbClr val="C0C0C0"/>
                  </a:outerShdw>
                </a:effectLst>
              </a:rPr>
              <a:t>Differentiation Strategy</a:t>
            </a:r>
            <a:endParaRPr lang="en-US" sz="2800" i="1" dirty="0">
              <a:effectLst>
                <a:outerShdw blurRad="38100" dist="38100" dir="2700000" algn="tl">
                  <a:srgbClr val="C0C0C0"/>
                </a:outerShdw>
              </a:effectLst>
            </a:endParaRPr>
          </a:p>
        </p:txBody>
      </p:sp>
      <p:sp>
        <p:nvSpPr>
          <p:cNvPr id="2" name="TextBox 1"/>
          <p:cNvSpPr txBox="1"/>
          <p:nvPr/>
        </p:nvSpPr>
        <p:spPr>
          <a:xfrm>
            <a:off x="474808" y="4213206"/>
            <a:ext cx="7188122" cy="1015663"/>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txBody>
          <a:bodyPr wrap="square" rtlCol="0">
            <a:spAutoFit/>
          </a:bodyPr>
          <a:lstStyle/>
          <a:p>
            <a:r>
              <a:rPr lang="en-US" dirty="0" smtClean="0"/>
              <a:t>For more on these concepts see these optional videos &amp; articles:</a:t>
            </a:r>
          </a:p>
          <a:p>
            <a:pPr marL="285750" indent="-285750">
              <a:buFont typeface="Arial" panose="020B0604020202020204" pitchFamily="34" charset="0"/>
              <a:buChar char="•"/>
            </a:pPr>
            <a:r>
              <a:rPr lang="en-US" sz="1400" dirty="0">
                <a:hlinkClick r:id="rId3"/>
              </a:rPr>
              <a:t>https://</a:t>
            </a:r>
            <a:r>
              <a:rPr lang="en-US" sz="1400" dirty="0" smtClean="0">
                <a:hlinkClick r:id="rId3"/>
              </a:rPr>
              <a:t>www.mindtools.com/pages/article/newSTR_82.htm</a:t>
            </a:r>
            <a:r>
              <a:rPr lang="en-US" sz="1400" dirty="0" smtClean="0"/>
              <a:t>  (4 min.)</a:t>
            </a:r>
            <a:endParaRPr lang="en-US" sz="1400" dirty="0"/>
          </a:p>
          <a:p>
            <a:pPr marL="285750" indent="-285750">
              <a:buFont typeface="Arial" panose="020B0604020202020204" pitchFamily="34" charset="0"/>
              <a:buChar char="•"/>
            </a:pPr>
            <a:r>
              <a:rPr lang="en-US" sz="1400" dirty="0" smtClean="0">
                <a:hlinkClick r:id="rId4"/>
              </a:rPr>
              <a:t>https</a:t>
            </a:r>
            <a:r>
              <a:rPr lang="en-US" sz="1400" dirty="0">
                <a:hlinkClick r:id="rId4"/>
              </a:rPr>
              <a:t>://theproblem-solver.com/why-apple-vertical-integration-competitive-advantage</a:t>
            </a:r>
            <a:r>
              <a:rPr lang="en-US" sz="1400" dirty="0" smtClean="0">
                <a:hlinkClick r:id="rId4"/>
              </a:rPr>
              <a:t>/</a:t>
            </a:r>
            <a:r>
              <a:rPr lang="en-US" sz="1400" dirty="0" smtClean="0"/>
              <a:t>  (5 min.; there is </a:t>
            </a:r>
            <a:r>
              <a:rPr lang="en-US" sz="1400" dirty="0"/>
              <a:t>actually very little about Apple Co</a:t>
            </a:r>
            <a:r>
              <a:rPr lang="en-US" sz="1400" dirty="0" smtClean="0"/>
              <a:t>. in the article)</a:t>
            </a:r>
            <a:endParaRPr lang="en-US" sz="1400" dirty="0"/>
          </a:p>
        </p:txBody>
      </p:sp>
    </p:spTree>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en-US" sz="3400"/>
              <a:t>Formulating Divisional or</a:t>
            </a:r>
            <a:br>
              <a:rPr lang="en-US" sz="3400"/>
            </a:br>
            <a:r>
              <a:rPr lang="en-US" sz="3400"/>
              <a:t>Business-Level Strategies</a:t>
            </a:r>
          </a:p>
        </p:txBody>
      </p:sp>
      <p:sp>
        <p:nvSpPr>
          <p:cNvPr id="123907" name="Rectangle 3"/>
          <p:cNvSpPr>
            <a:spLocks noGrp="1" noChangeArrowheads="1"/>
          </p:cNvSpPr>
          <p:nvPr>
            <p:ph type="body" sz="half" idx="1"/>
          </p:nvPr>
        </p:nvSpPr>
        <p:spPr>
          <a:xfrm>
            <a:off x="365125" y="1387475"/>
            <a:ext cx="4845050" cy="1066800"/>
          </a:xfrm>
        </p:spPr>
        <p:txBody>
          <a:bodyPr/>
          <a:lstStyle/>
          <a:p>
            <a:r>
              <a:rPr lang="en-US" sz="2400" i="1">
                <a:effectLst>
                  <a:outerShdw blurRad="38100" dist="38100" dir="2700000" algn="tl">
                    <a:srgbClr val="C0C0C0"/>
                  </a:outerShdw>
                </a:effectLst>
              </a:rPr>
              <a:t>The Product-Market</a:t>
            </a:r>
            <a:r>
              <a:rPr lang="en-US" sz="2400"/>
              <a:t> </a:t>
            </a:r>
            <a:r>
              <a:rPr lang="en-US" sz="2400" i="1">
                <a:effectLst>
                  <a:outerShdw blurRad="38100" dist="38100" dir="2700000" algn="tl">
                    <a:srgbClr val="C0C0C0"/>
                  </a:outerShdw>
                </a:effectLst>
              </a:rPr>
              <a:t>approach…</a:t>
            </a:r>
          </a:p>
        </p:txBody>
      </p:sp>
      <p:graphicFrame>
        <p:nvGraphicFramePr>
          <p:cNvPr id="123943" name="Group 39"/>
          <p:cNvGraphicFramePr>
            <a:graphicFrameLocks noGrp="1"/>
          </p:cNvGraphicFramePr>
          <p:nvPr>
            <p:ph sz="half" idx="2"/>
            <p:extLst>
              <p:ext uri="{D42A27DB-BD31-4B8C-83A1-F6EECF244321}">
                <p14:modId xmlns:p14="http://schemas.microsoft.com/office/powerpoint/2010/main" val="389135589"/>
              </p:ext>
            </p:extLst>
          </p:nvPr>
        </p:nvGraphicFramePr>
        <p:xfrm>
          <a:off x="485775" y="1803400"/>
          <a:ext cx="7589838" cy="2857183"/>
        </p:xfrm>
        <a:graphic>
          <a:graphicData uri="http://schemas.openxmlformats.org/drawingml/2006/table">
            <a:tbl>
              <a:tblPr/>
              <a:tblGrid>
                <a:gridCol w="2530475">
                  <a:extLst>
                    <a:ext uri="{9D8B030D-6E8A-4147-A177-3AD203B41FA5}">
                      <a16:colId xmlns:a16="http://schemas.microsoft.com/office/drawing/2014/main" val="20000"/>
                    </a:ext>
                  </a:extLst>
                </a:gridCol>
                <a:gridCol w="2528888">
                  <a:extLst>
                    <a:ext uri="{9D8B030D-6E8A-4147-A177-3AD203B41FA5}">
                      <a16:colId xmlns:a16="http://schemas.microsoft.com/office/drawing/2014/main" val="20001"/>
                    </a:ext>
                  </a:extLst>
                </a:gridCol>
                <a:gridCol w="2530475">
                  <a:extLst>
                    <a:ext uri="{9D8B030D-6E8A-4147-A177-3AD203B41FA5}">
                      <a16:colId xmlns:a16="http://schemas.microsoft.com/office/drawing/2014/main" val="20002"/>
                    </a:ext>
                  </a:extLst>
                </a:gridCol>
              </a:tblGrid>
              <a:tr h="647700">
                <a:tc>
                  <a:txBody>
                    <a:bodyPr/>
                    <a:lstStyle/>
                    <a:p>
                      <a:pPr marL="0" marR="0" lvl="0" indent="0" algn="l" defTabSz="809625" rtl="0" eaLnBrk="1" fontAlgn="base" latinLnBrk="0" hangingPunct="1">
                        <a:lnSpc>
                          <a:spcPct val="100000"/>
                        </a:lnSpc>
                        <a:spcBef>
                          <a:spcPct val="20000"/>
                        </a:spcBef>
                        <a:spcAft>
                          <a:spcPct val="0"/>
                        </a:spcAft>
                        <a:buClr>
                          <a:srgbClr val="0B3F49"/>
                        </a:buClr>
                        <a:buSzPct val="65000"/>
                        <a:buFont typeface="Wingdings" pitchFamily="2" charset="2"/>
                        <a:buNone/>
                        <a:tabLst/>
                      </a:pPr>
                      <a:r>
                        <a:rPr kumimoji="0" lang="en-US" sz="2400" b="1" i="0" u="none" strike="noStrike" cap="none" normalizeH="0" baseline="0" smtClean="0">
                          <a:ln>
                            <a:noFill/>
                          </a:ln>
                          <a:solidFill>
                            <a:schemeClr val="tx1"/>
                          </a:solidFill>
                          <a:effectLst/>
                          <a:latin typeface="Times New Roman" pitchFamily="18" charset="0"/>
                        </a:rPr>
                        <a:t>Customer Goals: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alpha val="50000"/>
                      </a:srgb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65000"/>
                        <a:buFont typeface="Wingdings" pitchFamily="2" charset="2"/>
                        <a:buNone/>
                        <a:tabLst/>
                      </a:pPr>
                      <a:r>
                        <a:rPr kumimoji="0" lang="en-US" sz="2400" b="1" i="0" u="none" strike="noStrike" cap="none" normalizeH="0" baseline="0" smtClean="0">
                          <a:ln>
                            <a:noFill/>
                          </a:ln>
                          <a:solidFill>
                            <a:schemeClr val="tx1"/>
                          </a:solidFill>
                          <a:effectLst/>
                          <a:latin typeface="Times New Roman" pitchFamily="18" charset="0"/>
                        </a:rPr>
                        <a:t>Existing Products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alpha val="50000"/>
                      </a:srgb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65000"/>
                        <a:buFont typeface="Wingdings" pitchFamily="2" charset="2"/>
                        <a:buNone/>
                        <a:tabLst/>
                      </a:pPr>
                      <a:r>
                        <a:rPr kumimoji="0" lang="en-US" sz="2400" b="1" i="0" u="none" strike="noStrike" cap="none" normalizeH="0" baseline="0" smtClean="0">
                          <a:ln>
                            <a:noFill/>
                          </a:ln>
                          <a:solidFill>
                            <a:schemeClr val="tx1"/>
                          </a:solidFill>
                          <a:effectLst/>
                          <a:latin typeface="Times New Roman" pitchFamily="18" charset="0"/>
                        </a:rPr>
                        <a:t>New Products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alpha val="50000"/>
                      </a:srgbClr>
                    </a:solidFill>
                  </a:tcPr>
                </a:tc>
                <a:extLst>
                  <a:ext uri="{0D108BD9-81ED-4DB2-BD59-A6C34878D82A}">
                    <a16:rowId xmlns:a16="http://schemas.microsoft.com/office/drawing/2014/main" val="10000"/>
                  </a:ext>
                </a:extLst>
              </a:tr>
              <a:tr h="1019175">
                <a:tc>
                  <a:txBody>
                    <a:bodyPr/>
                    <a:lstStyle/>
                    <a:p>
                      <a:pPr marL="0" marR="0" lvl="0" indent="0" algn="l" defTabSz="809625" rtl="0" eaLnBrk="1" fontAlgn="base" latinLnBrk="0" hangingPunct="1">
                        <a:lnSpc>
                          <a:spcPct val="100000"/>
                        </a:lnSpc>
                        <a:spcBef>
                          <a:spcPct val="20000"/>
                        </a:spcBef>
                        <a:spcAft>
                          <a:spcPct val="0"/>
                        </a:spcAft>
                        <a:buClr>
                          <a:srgbClr val="0B3F49"/>
                        </a:buClr>
                        <a:buSzPct val="65000"/>
                        <a:buFont typeface="Wingdings" pitchFamily="2" charset="2"/>
                        <a:buNone/>
                        <a:tabLst/>
                      </a:pPr>
                      <a:r>
                        <a:rPr kumimoji="0" lang="en-US" sz="2400" b="1" i="0" u="none" strike="noStrike" cap="none" normalizeH="0" baseline="0" smtClean="0">
                          <a:ln>
                            <a:noFill/>
                          </a:ln>
                          <a:solidFill>
                            <a:schemeClr val="tx1"/>
                          </a:solidFill>
                          <a:effectLst/>
                          <a:latin typeface="Times New Roman" pitchFamily="18" charset="0"/>
                        </a:rPr>
                        <a:t>More business from existing customers</a:t>
                      </a:r>
                      <a:r>
                        <a:rPr kumimoji="0" lang="en-US" sz="2400" b="0" i="0" u="none" strike="noStrike" cap="none" normalizeH="0" baseline="0" smtClean="0">
                          <a:ln>
                            <a:noFill/>
                          </a:ln>
                          <a:solidFill>
                            <a:schemeClr val="tx1"/>
                          </a:solidFill>
                          <a:effectLst/>
                          <a:latin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alpha val="50000"/>
                      </a:srgb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65000"/>
                        <a:buFont typeface="Wingdings" pitchFamily="2" charset="2"/>
                        <a:buNone/>
                        <a:tabLst/>
                      </a:pPr>
                      <a:r>
                        <a:rPr kumimoji="0" lang="en-US" sz="2400" b="1" i="0" u="none" strike="noStrike" cap="none" normalizeH="0" baseline="0" dirty="0" smtClean="0">
                          <a:ln>
                            <a:noFill/>
                          </a:ln>
                          <a:solidFill>
                            <a:schemeClr val="tx1"/>
                          </a:solidFill>
                          <a:effectLst/>
                          <a:latin typeface="Arial" charset="0"/>
                        </a:rPr>
                        <a:t>Market </a:t>
                      </a:r>
                      <a:r>
                        <a:rPr kumimoji="0" lang="en-US" sz="2400" b="1" i="0" u="none" strike="noStrike" cap="none" normalizeH="0" baseline="0" dirty="0" smtClean="0">
                          <a:ln>
                            <a:noFill/>
                          </a:ln>
                          <a:solidFill>
                            <a:schemeClr val="tx1"/>
                          </a:solidFill>
                          <a:effectLst/>
                          <a:latin typeface="Arial" charset="0"/>
                        </a:rPr>
                        <a:t>Penetration</a:t>
                      </a:r>
                      <a:endParaRPr kumimoji="0" lang="en-US" sz="1600" b="1" i="1"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6F6E0"/>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65000"/>
                        <a:buFont typeface="Wingdings" pitchFamily="2" charset="2"/>
                        <a:buNone/>
                        <a:tabLst/>
                      </a:pPr>
                      <a:r>
                        <a:rPr kumimoji="0" lang="en-US" sz="2400" b="1" i="0" u="none" strike="noStrike" cap="none" normalizeH="0" baseline="0" dirty="0" smtClean="0">
                          <a:ln>
                            <a:noFill/>
                          </a:ln>
                          <a:solidFill>
                            <a:schemeClr val="tx1"/>
                          </a:solidFill>
                          <a:effectLst/>
                          <a:latin typeface="Arial" charset="0"/>
                        </a:rPr>
                        <a:t>Product </a:t>
                      </a:r>
                      <a:r>
                        <a:rPr kumimoji="0" lang="en-US" sz="2400" b="1" i="0" u="none" strike="noStrike" cap="none" normalizeH="0" baseline="0" dirty="0" smtClean="0">
                          <a:ln>
                            <a:noFill/>
                          </a:ln>
                          <a:solidFill>
                            <a:schemeClr val="tx1"/>
                          </a:solidFill>
                          <a:effectLst/>
                          <a:latin typeface="Arial" charset="0"/>
                        </a:rPr>
                        <a:t>Development</a:t>
                      </a:r>
                      <a:endParaRPr kumimoji="0" lang="en-US" sz="1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6F6E0"/>
                    </a:solidFill>
                  </a:tcPr>
                </a:tc>
                <a:extLst>
                  <a:ext uri="{0D108BD9-81ED-4DB2-BD59-A6C34878D82A}">
                    <a16:rowId xmlns:a16="http://schemas.microsoft.com/office/drawing/2014/main" val="10001"/>
                  </a:ext>
                </a:extLst>
              </a:tr>
              <a:tr h="1020763">
                <a:tc>
                  <a:txBody>
                    <a:bodyPr/>
                    <a:lstStyle/>
                    <a:p>
                      <a:pPr marL="0" marR="0" lvl="0" indent="0" algn="l" defTabSz="809625" rtl="0" eaLnBrk="1" fontAlgn="base" latinLnBrk="0" hangingPunct="1">
                        <a:lnSpc>
                          <a:spcPct val="100000"/>
                        </a:lnSpc>
                        <a:spcBef>
                          <a:spcPct val="20000"/>
                        </a:spcBef>
                        <a:spcAft>
                          <a:spcPct val="0"/>
                        </a:spcAft>
                        <a:buClr>
                          <a:srgbClr val="0B3F49"/>
                        </a:buClr>
                        <a:buSzPct val="65000"/>
                        <a:buFont typeface="Wingdings" pitchFamily="2" charset="2"/>
                        <a:buNone/>
                        <a:tabLst/>
                      </a:pPr>
                      <a:r>
                        <a:rPr kumimoji="0" lang="en-US" sz="2400" b="1" i="0" u="none" strike="noStrike" cap="none" normalizeH="0" baseline="0" smtClean="0">
                          <a:ln>
                            <a:noFill/>
                          </a:ln>
                          <a:solidFill>
                            <a:schemeClr val="tx1"/>
                          </a:solidFill>
                          <a:effectLst/>
                          <a:latin typeface="Times New Roman" pitchFamily="18" charset="0"/>
                        </a:rPr>
                        <a:t>Attract new customers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CCFF">
                        <a:alpha val="50000"/>
                      </a:srgb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65000"/>
                        <a:buFont typeface="Wingdings" pitchFamily="2" charset="2"/>
                        <a:buNone/>
                        <a:tabLst/>
                      </a:pPr>
                      <a:r>
                        <a:rPr kumimoji="0" lang="en-US" sz="2400" b="1" i="0" u="none" strike="noStrike" cap="none" normalizeH="0" baseline="0" dirty="0" smtClean="0">
                          <a:ln>
                            <a:noFill/>
                          </a:ln>
                          <a:solidFill>
                            <a:schemeClr val="tx1"/>
                          </a:solidFill>
                          <a:effectLst/>
                          <a:latin typeface="Arial" charset="0"/>
                        </a:rPr>
                        <a:t>Market </a:t>
                      </a:r>
                      <a:r>
                        <a:rPr kumimoji="0" lang="en-US" sz="2400" b="1" i="0" u="none" strike="noStrike" cap="none" normalizeH="0" baseline="0" dirty="0" smtClean="0">
                          <a:ln>
                            <a:noFill/>
                          </a:ln>
                          <a:solidFill>
                            <a:schemeClr val="tx1"/>
                          </a:solidFill>
                          <a:effectLst/>
                          <a:latin typeface="Arial" charset="0"/>
                        </a:rPr>
                        <a:t>Development</a:t>
                      </a:r>
                      <a:endParaRPr kumimoji="0" lang="en-US" sz="1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6F6E0"/>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65000"/>
                        <a:buFont typeface="Wingdings" pitchFamily="2" charset="2"/>
                        <a:buNone/>
                        <a:tabLst/>
                      </a:pPr>
                      <a:r>
                        <a:rPr kumimoji="0" lang="en-US" sz="2400" b="1" i="0" u="none" strike="noStrike" cap="none" normalizeH="0" baseline="0" dirty="0" smtClean="0">
                          <a:ln>
                            <a:noFill/>
                          </a:ln>
                          <a:solidFill>
                            <a:schemeClr val="tx1"/>
                          </a:solidFill>
                          <a:effectLst/>
                          <a:latin typeface="Arial" charset="0"/>
                        </a:rPr>
                        <a:t>Product </a:t>
                      </a:r>
                      <a:r>
                        <a:rPr kumimoji="0" lang="en-US" sz="2400" b="1" i="0" u="none" strike="noStrike" cap="none" normalizeH="0" baseline="0" dirty="0" smtClean="0">
                          <a:ln>
                            <a:noFill/>
                          </a:ln>
                          <a:solidFill>
                            <a:schemeClr val="tx1"/>
                          </a:solidFill>
                          <a:effectLst/>
                          <a:latin typeface="Arial" charset="0"/>
                        </a:rPr>
                        <a:t>Diversification</a:t>
                      </a:r>
                      <a:endParaRPr kumimoji="0" lang="en-US" sz="1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6F6E0"/>
                    </a:solid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t>Functional-level Strategies</a:t>
            </a:r>
          </a:p>
        </p:txBody>
      </p:sp>
      <p:sp>
        <p:nvSpPr>
          <p:cNvPr id="67587" name="Rectangle 3"/>
          <p:cNvSpPr>
            <a:spLocks noGrp="1" noChangeArrowheads="1"/>
          </p:cNvSpPr>
          <p:nvPr>
            <p:ph type="body" idx="1"/>
          </p:nvPr>
        </p:nvSpPr>
        <p:spPr/>
        <p:txBody>
          <a:bodyPr/>
          <a:lstStyle/>
          <a:p>
            <a:pPr>
              <a:buFont typeface="Wingdings" pitchFamily="2" charset="2"/>
              <a:buNone/>
            </a:pPr>
            <a:r>
              <a:rPr lang="en-US" sz="2800" dirty="0"/>
              <a:t>Plans that indicate how a function (department) intends to achieve its goals</a:t>
            </a:r>
          </a:p>
          <a:p>
            <a:pPr lvl="1"/>
            <a:r>
              <a:rPr lang="en-US" sz="2400" dirty="0"/>
              <a:t>Seeks to have each department add value to a good or service. Marketing, service, and production functions can all add value to a good or </a:t>
            </a:r>
            <a:r>
              <a:rPr lang="en-US" sz="2400" dirty="0" smtClean="0"/>
              <a:t>service. How?</a:t>
            </a:r>
            <a:endParaRPr lang="en-US" sz="2400" dirty="0"/>
          </a:p>
          <a:p>
            <a:pPr lvl="2"/>
            <a:endParaRPr lang="en-US" sz="2000" dirty="0" smtClean="0"/>
          </a:p>
          <a:p>
            <a:pPr lvl="2"/>
            <a:endParaRPr lang="en-US" sz="2000" dirty="0"/>
          </a:p>
          <a:p>
            <a:pPr lvl="1"/>
            <a:r>
              <a:rPr lang="en-US" sz="2400" dirty="0"/>
              <a:t>Functional strategies must fit with business level strategies. </a:t>
            </a:r>
          </a:p>
        </p:txBody>
      </p:sp>
    </p:spTree>
  </p:cSld>
  <p:clrMapOvr>
    <a:masterClrMapping/>
  </p:clrMapOvr>
  <p:transition>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t>Summary:  Planning and Implementing Strategy (all levels)</a:t>
            </a:r>
          </a:p>
        </p:txBody>
      </p:sp>
      <p:sp>
        <p:nvSpPr>
          <p:cNvPr id="69635" name="Rectangle 3"/>
          <p:cNvSpPr>
            <a:spLocks noGrp="1" noChangeArrowheads="1"/>
          </p:cNvSpPr>
          <p:nvPr>
            <p:ph type="body" idx="1"/>
          </p:nvPr>
        </p:nvSpPr>
        <p:spPr/>
        <p:txBody>
          <a:bodyPr/>
          <a:lstStyle/>
          <a:p>
            <a:pPr marL="533400" indent="-533400" defTabSz="914400">
              <a:lnSpc>
                <a:spcPct val="90000"/>
              </a:lnSpc>
              <a:buFontTx/>
              <a:buAutoNum type="arabicPeriod"/>
            </a:pPr>
            <a:r>
              <a:rPr lang="en-US" sz="2800"/>
              <a:t>Allocate implementation responsibility to the appropriate individuals or groups.</a:t>
            </a:r>
          </a:p>
          <a:p>
            <a:pPr marL="533400" indent="-533400" defTabSz="914400">
              <a:lnSpc>
                <a:spcPct val="90000"/>
              </a:lnSpc>
              <a:buFontTx/>
              <a:buAutoNum type="arabicPeriod"/>
            </a:pPr>
            <a:r>
              <a:rPr lang="en-US" sz="2800"/>
              <a:t>Draft detailed action plans for implementation.</a:t>
            </a:r>
          </a:p>
          <a:p>
            <a:pPr marL="533400" indent="-533400" defTabSz="914400">
              <a:lnSpc>
                <a:spcPct val="90000"/>
              </a:lnSpc>
              <a:buFontTx/>
              <a:buAutoNum type="arabicPeriod"/>
            </a:pPr>
            <a:r>
              <a:rPr lang="en-US" sz="2800"/>
              <a:t>Establish a timetable for implementation</a:t>
            </a:r>
          </a:p>
          <a:p>
            <a:pPr marL="533400" indent="-533400" defTabSz="914400">
              <a:lnSpc>
                <a:spcPct val="90000"/>
              </a:lnSpc>
              <a:buFontTx/>
              <a:buAutoNum type="arabicPeriod"/>
            </a:pPr>
            <a:r>
              <a:rPr lang="en-US" sz="2800"/>
              <a:t>Allocate appropriate resources (budgeting)</a:t>
            </a:r>
          </a:p>
          <a:p>
            <a:pPr marL="533400" indent="-533400" defTabSz="914400">
              <a:lnSpc>
                <a:spcPct val="90000"/>
              </a:lnSpc>
              <a:buFontTx/>
              <a:buAutoNum type="arabicPeriod"/>
            </a:pPr>
            <a:r>
              <a:rPr lang="en-US" sz="2800"/>
              <a:t>Hold specific groups or individuals responsible for the attainment of corporate, divisional, and functional goals.</a:t>
            </a:r>
          </a:p>
        </p:txBody>
      </p:sp>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Planning Process</a:t>
            </a:r>
            <a:endParaRPr lang="en-US" dirty="0"/>
          </a:p>
        </p:txBody>
      </p:sp>
      <p:sp>
        <p:nvSpPr>
          <p:cNvPr id="3" name="Content Placeholder 2"/>
          <p:cNvSpPr>
            <a:spLocks noGrp="1"/>
          </p:cNvSpPr>
          <p:nvPr>
            <p:ph idx="1"/>
          </p:nvPr>
        </p:nvSpPr>
        <p:spPr/>
        <p:txBody>
          <a:bodyPr/>
          <a:lstStyle/>
          <a:p>
            <a:r>
              <a:rPr lang="en-US" dirty="0" smtClean="0"/>
              <a:t>Mission Statement</a:t>
            </a:r>
          </a:p>
          <a:p>
            <a:r>
              <a:rPr lang="en-US" dirty="0" smtClean="0"/>
              <a:t>Vision Statement</a:t>
            </a:r>
          </a:p>
          <a:p>
            <a:r>
              <a:rPr lang="en-US" dirty="0" smtClean="0"/>
              <a:t>Goals &amp; Objectives</a:t>
            </a:r>
          </a:p>
          <a:p>
            <a:r>
              <a:rPr lang="en-US" dirty="0" smtClean="0"/>
              <a:t>Strategies</a:t>
            </a:r>
            <a:endParaRPr lang="en-US" dirty="0"/>
          </a:p>
        </p:txBody>
      </p:sp>
    </p:spTree>
    <p:extLst>
      <p:ext uri="{BB962C8B-B14F-4D97-AF65-F5344CB8AC3E}">
        <p14:creationId xmlns:p14="http://schemas.microsoft.com/office/powerpoint/2010/main" val="12977852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The Nature of the Planning Process</a:t>
            </a:r>
          </a:p>
        </p:txBody>
      </p:sp>
      <p:sp>
        <p:nvSpPr>
          <p:cNvPr id="17411" name="Rectangle 3"/>
          <p:cNvSpPr>
            <a:spLocks noGrp="1" noChangeArrowheads="1"/>
          </p:cNvSpPr>
          <p:nvPr>
            <p:ph type="body" idx="1"/>
          </p:nvPr>
        </p:nvSpPr>
        <p:spPr>
          <a:xfrm>
            <a:off x="365125" y="1387475"/>
            <a:ext cx="4445000" cy="4013200"/>
          </a:xfrm>
        </p:spPr>
        <p:txBody>
          <a:bodyPr/>
          <a:lstStyle/>
          <a:p>
            <a:pPr>
              <a:buFont typeface="Wingdings" pitchFamily="2" charset="2"/>
              <a:buNone/>
            </a:pPr>
            <a:r>
              <a:rPr lang="en-US" sz="2800" dirty="0">
                <a:effectLst>
                  <a:outerShdw blurRad="38100" dist="38100" dir="2700000" algn="tl">
                    <a:srgbClr val="000000">
                      <a:alpha val="43137"/>
                    </a:srgbClr>
                  </a:outerShdw>
                </a:effectLst>
              </a:rPr>
              <a:t>Mission Statement</a:t>
            </a:r>
          </a:p>
          <a:p>
            <a:pPr lvl="1"/>
            <a:r>
              <a:rPr lang="en-US" sz="2400" dirty="0"/>
              <a:t>A broad declaration of an organization’s </a:t>
            </a:r>
            <a:r>
              <a:rPr lang="en-US" sz="2400" dirty="0" smtClean="0"/>
              <a:t>purpose.</a:t>
            </a:r>
          </a:p>
          <a:p>
            <a:pPr lvl="1">
              <a:lnSpc>
                <a:spcPct val="90000"/>
              </a:lnSpc>
            </a:pPr>
            <a:r>
              <a:rPr lang="en-US" sz="2400" dirty="0" smtClean="0"/>
              <a:t>Often defines the business</a:t>
            </a:r>
          </a:p>
          <a:p>
            <a:pPr lvl="2">
              <a:lnSpc>
                <a:spcPct val="90000"/>
              </a:lnSpc>
            </a:pPr>
            <a:r>
              <a:rPr lang="en-US" sz="2000" dirty="0" smtClean="0"/>
              <a:t>Who are our customers?</a:t>
            </a:r>
          </a:p>
          <a:p>
            <a:pPr lvl="2">
              <a:lnSpc>
                <a:spcPct val="90000"/>
              </a:lnSpc>
            </a:pPr>
            <a:r>
              <a:rPr lang="en-US" sz="2000" dirty="0" smtClean="0"/>
              <a:t>What customer needs are being satisfied?</a:t>
            </a:r>
          </a:p>
          <a:p>
            <a:pPr lvl="2">
              <a:lnSpc>
                <a:spcPct val="90000"/>
              </a:lnSpc>
            </a:pPr>
            <a:r>
              <a:rPr lang="en-US" sz="2000" dirty="0" smtClean="0"/>
              <a:t>How are we satisfying customer needs?</a:t>
            </a:r>
          </a:p>
          <a:p>
            <a:pPr lvl="2">
              <a:lnSpc>
                <a:spcPct val="90000"/>
              </a:lnSpc>
            </a:pPr>
            <a:r>
              <a:rPr lang="en-US" sz="2000" dirty="0" smtClean="0"/>
              <a:t>How does our firm differs from competitors?</a:t>
            </a:r>
            <a:endParaRPr lang="en-US" dirty="0"/>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sz="3400" dirty="0" smtClean="0"/>
              <a:t>Sample </a:t>
            </a:r>
            <a:r>
              <a:rPr lang="en-US" sz="3400" dirty="0"/>
              <a:t>Mission Statements</a:t>
            </a:r>
          </a:p>
        </p:txBody>
      </p:sp>
      <p:sp>
        <p:nvSpPr>
          <p:cNvPr id="2" name="TextBox 1"/>
          <p:cNvSpPr txBox="1"/>
          <p:nvPr/>
        </p:nvSpPr>
        <p:spPr>
          <a:xfrm>
            <a:off x="457200" y="1762125"/>
            <a:ext cx="885825" cy="338554"/>
          </a:xfrm>
          <a:prstGeom prst="rect">
            <a:avLst/>
          </a:prstGeom>
          <a:solidFill>
            <a:schemeClr val="bg1"/>
          </a:solidFill>
        </p:spPr>
        <p:txBody>
          <a:bodyPr wrap="square" rtlCol="0">
            <a:spAutoFit/>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22578431"/>
              </p:ext>
            </p:extLst>
          </p:nvPr>
        </p:nvGraphicFramePr>
        <p:xfrm>
          <a:off x="766293" y="1058643"/>
          <a:ext cx="7237926" cy="4785360"/>
        </p:xfrm>
        <a:graphic>
          <a:graphicData uri="http://schemas.openxmlformats.org/drawingml/2006/table">
            <a:tbl>
              <a:tblPr firstRow="1" bandRow="1">
                <a:tableStyleId>{5C22544A-7EE6-4342-B048-85BDC9FD1C3A}</a:tableStyleId>
              </a:tblPr>
              <a:tblGrid>
                <a:gridCol w="1813198">
                  <a:extLst>
                    <a:ext uri="{9D8B030D-6E8A-4147-A177-3AD203B41FA5}">
                      <a16:colId xmlns:a16="http://schemas.microsoft.com/office/drawing/2014/main" val="3793189576"/>
                    </a:ext>
                  </a:extLst>
                </a:gridCol>
                <a:gridCol w="5424728">
                  <a:extLst>
                    <a:ext uri="{9D8B030D-6E8A-4147-A177-3AD203B41FA5}">
                      <a16:colId xmlns:a16="http://schemas.microsoft.com/office/drawing/2014/main" val="707663732"/>
                    </a:ext>
                  </a:extLst>
                </a:gridCol>
              </a:tblGrid>
              <a:tr h="370840">
                <a:tc>
                  <a:txBody>
                    <a:bodyPr/>
                    <a:lstStyle/>
                    <a:p>
                      <a:endParaRPr lang="en-US" dirty="0"/>
                    </a:p>
                  </a:txBody>
                  <a:tcPr/>
                </a:tc>
                <a:tc>
                  <a:txBody>
                    <a:bodyPr/>
                    <a:lstStyle/>
                    <a:p>
                      <a:r>
                        <a:rPr lang="en-US" sz="1600" dirty="0" smtClean="0"/>
                        <a:t>Which of these are “good” mission statements?  Which are “bad”?  Justify your position.</a:t>
                      </a:r>
                      <a:endParaRPr lang="en-US" sz="1600" dirty="0"/>
                    </a:p>
                  </a:txBody>
                  <a:tcPr/>
                </a:tc>
                <a:extLst>
                  <a:ext uri="{0D108BD9-81ED-4DB2-BD59-A6C34878D82A}">
                    <a16:rowId xmlns:a16="http://schemas.microsoft.com/office/drawing/2014/main" val="1502631712"/>
                  </a:ext>
                </a:extLst>
              </a:tr>
              <a:tr h="370840">
                <a:tc>
                  <a:txBody>
                    <a:bodyPr/>
                    <a:lstStyle/>
                    <a:p>
                      <a:r>
                        <a:rPr lang="en-US" sz="1400" dirty="0" smtClean="0"/>
                        <a:t>Albertson’s</a:t>
                      </a:r>
                      <a:endParaRPr lang="en-US" sz="1400" dirty="0"/>
                    </a:p>
                  </a:txBody>
                  <a:tcPr/>
                </a:tc>
                <a:tc>
                  <a:txBody>
                    <a:bodyPr/>
                    <a:lstStyle/>
                    <a:p>
                      <a:r>
                        <a:rPr lang="en-US" sz="1400" b="0" i="0" kern="1200" dirty="0" smtClean="0">
                          <a:solidFill>
                            <a:schemeClr val="dk1"/>
                          </a:solidFill>
                          <a:effectLst/>
                          <a:latin typeface="+mn-lt"/>
                          <a:ea typeface="+mn-ea"/>
                          <a:cs typeface="+mn-cs"/>
                        </a:rPr>
                        <a:t>"To create a shopping experience that pleases our customers; a workplace that creates opportunities and a great working environment for our associates; and a business that achieves financial success."</a:t>
                      </a:r>
                      <a:endParaRPr lang="en-US" sz="1400" dirty="0"/>
                    </a:p>
                  </a:txBody>
                  <a:tcPr/>
                </a:tc>
                <a:extLst>
                  <a:ext uri="{0D108BD9-81ED-4DB2-BD59-A6C34878D82A}">
                    <a16:rowId xmlns:a16="http://schemas.microsoft.com/office/drawing/2014/main" val="2577485384"/>
                  </a:ext>
                </a:extLst>
              </a:tr>
              <a:tr h="370840">
                <a:tc>
                  <a:txBody>
                    <a:bodyPr/>
                    <a:lstStyle/>
                    <a:p>
                      <a:r>
                        <a:rPr lang="en-US" sz="1400" dirty="0" smtClean="0"/>
                        <a:t>Springboard for the Arts</a:t>
                      </a:r>
                      <a:endParaRPr lang="en-US" sz="1400" dirty="0"/>
                    </a:p>
                  </a:txBody>
                  <a:tcPr/>
                </a:tc>
                <a:tc>
                  <a:txBody>
                    <a:bodyPr/>
                    <a:lstStyle/>
                    <a:p>
                      <a:r>
                        <a:rPr lang="en-US" sz="1400" b="0" i="1" kern="1200" dirty="0" smtClean="0">
                          <a:solidFill>
                            <a:schemeClr val="dk1"/>
                          </a:solidFill>
                          <a:effectLst/>
                          <a:latin typeface="+mn-lt"/>
                          <a:ea typeface="+mn-ea"/>
                          <a:cs typeface="+mn-cs"/>
                        </a:rPr>
                        <a:t>“Springboard for the Arts is an economic and community development organization for artists and by artists. Our work is about building stronger communities, neighborhoods, and economies, and we believe that artists are an important leverage point in that work. Springboard for the Arts’ mission is to cultivate vibrant communities by connecting artists with the skills, information, and services they need to make a living and a life.”</a:t>
                      </a:r>
                      <a:endParaRPr lang="en-US" sz="1400" dirty="0"/>
                    </a:p>
                  </a:txBody>
                  <a:tcPr/>
                </a:tc>
                <a:extLst>
                  <a:ext uri="{0D108BD9-81ED-4DB2-BD59-A6C34878D82A}">
                    <a16:rowId xmlns:a16="http://schemas.microsoft.com/office/drawing/2014/main" val="2481668804"/>
                  </a:ext>
                </a:extLst>
              </a:tr>
              <a:tr h="370840">
                <a:tc>
                  <a:txBody>
                    <a:bodyPr/>
                    <a:lstStyle/>
                    <a:p>
                      <a:r>
                        <a:rPr lang="en-US" sz="1400" dirty="0" smtClean="0"/>
                        <a:t>Wal-Mart</a:t>
                      </a:r>
                      <a:endParaRPr lang="en-US" sz="1400" dirty="0"/>
                    </a:p>
                  </a:txBody>
                  <a:tcPr/>
                </a:tc>
                <a:tc>
                  <a:txBody>
                    <a:bodyPr/>
                    <a:lstStyle/>
                    <a:p>
                      <a:r>
                        <a:rPr lang="en-US" sz="1400" dirty="0" smtClean="0"/>
                        <a:t>“We work for you.  We think of ourselves as buyers</a:t>
                      </a:r>
                      <a:r>
                        <a:rPr lang="en-US" sz="1400" baseline="0" dirty="0" smtClean="0"/>
                        <a:t> for our customers and we apply our considerable strengths to get the best value for you…We’re working hard to make our customers’ shopping easy.”</a:t>
                      </a:r>
                      <a:endParaRPr lang="en-US" sz="1400" dirty="0"/>
                    </a:p>
                  </a:txBody>
                  <a:tcPr/>
                </a:tc>
                <a:extLst>
                  <a:ext uri="{0D108BD9-81ED-4DB2-BD59-A6C34878D82A}">
                    <a16:rowId xmlns:a16="http://schemas.microsoft.com/office/drawing/2014/main" val="3215023947"/>
                  </a:ext>
                </a:extLst>
              </a:tr>
              <a:tr h="370840">
                <a:tc>
                  <a:txBody>
                    <a:bodyPr/>
                    <a:lstStyle/>
                    <a:p>
                      <a:r>
                        <a:rPr lang="en-US" sz="1400" dirty="0" smtClean="0"/>
                        <a:t>Tesla</a:t>
                      </a:r>
                      <a:endParaRPr lang="en-US" sz="1400" dirty="0"/>
                    </a:p>
                  </a:txBody>
                  <a:tcPr/>
                </a:tc>
                <a:tc>
                  <a:txBody>
                    <a:bodyPr/>
                    <a:lstStyle/>
                    <a:p>
                      <a:r>
                        <a:rPr lang="en-US" sz="1400" b="0" dirty="0" smtClean="0"/>
                        <a:t>“</a:t>
                      </a:r>
                      <a:r>
                        <a:rPr lang="en-US" sz="1400" b="0" i="1" kern="1200" dirty="0" smtClean="0">
                          <a:solidFill>
                            <a:schemeClr val="dk1"/>
                          </a:solidFill>
                          <a:effectLst/>
                          <a:latin typeface="+mn-lt"/>
                          <a:ea typeface="+mn-ea"/>
                          <a:cs typeface="+mn-cs"/>
                        </a:rPr>
                        <a:t>To accelerate the advent of sustainable transport by bringing compelling mass market electric cars to market as soon as possible.”</a:t>
                      </a:r>
                      <a:endParaRPr lang="en-US" sz="1400" b="0" dirty="0"/>
                    </a:p>
                  </a:txBody>
                  <a:tcPr/>
                </a:tc>
                <a:extLst>
                  <a:ext uri="{0D108BD9-81ED-4DB2-BD59-A6C34878D82A}">
                    <a16:rowId xmlns:a16="http://schemas.microsoft.com/office/drawing/2014/main" val="3882965306"/>
                  </a:ext>
                </a:extLst>
              </a:tr>
            </a:tbl>
          </a:graphicData>
        </a:graphic>
      </p:graphicFrame>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a:t>UW-L CBA’s Mission Statement</a:t>
            </a:r>
          </a:p>
        </p:txBody>
      </p:sp>
      <p:sp>
        <p:nvSpPr>
          <p:cNvPr id="96259" name="Rectangle 3"/>
          <p:cNvSpPr>
            <a:spLocks noGrp="1" noChangeArrowheads="1"/>
          </p:cNvSpPr>
          <p:nvPr>
            <p:ph type="body" idx="1"/>
          </p:nvPr>
        </p:nvSpPr>
        <p:spPr/>
        <p:txBody>
          <a:bodyPr/>
          <a:lstStyle/>
          <a:p>
            <a:pPr>
              <a:lnSpc>
                <a:spcPct val="80000"/>
              </a:lnSpc>
            </a:pPr>
            <a:r>
              <a:rPr lang="en-US" sz="2400" dirty="0" smtClean="0"/>
              <a:t>Current: </a:t>
            </a:r>
          </a:p>
          <a:p>
            <a:pPr lvl="1">
              <a:lnSpc>
                <a:spcPct val="80000"/>
              </a:lnSpc>
            </a:pPr>
            <a:r>
              <a:rPr lang="en-US" sz="2000" dirty="0" smtClean="0"/>
              <a:t>“The </a:t>
            </a:r>
            <a:r>
              <a:rPr lang="en-US" sz="2000" dirty="0"/>
              <a:t>College of Business Administration provides an educational experience that fosters the professional, academic and personal development of its students, staff and faculty.  </a:t>
            </a:r>
          </a:p>
          <a:p>
            <a:pPr lvl="1">
              <a:lnSpc>
                <a:spcPct val="80000"/>
              </a:lnSpc>
            </a:pPr>
            <a:r>
              <a:rPr lang="en-US" sz="2000" dirty="0"/>
              <a:t>Our learning environment centers on a commitment to quality teaching and learning, substantial student-faculty interaction, and global engagement.  </a:t>
            </a:r>
          </a:p>
          <a:p>
            <a:pPr lvl="1">
              <a:lnSpc>
                <a:spcPct val="80000"/>
              </a:lnSpc>
            </a:pPr>
            <a:r>
              <a:rPr lang="en-US" sz="2000" dirty="0"/>
              <a:t>Faculty, administration and students will engage in scholarly activity, provide service to the university and broader community and exhibit high integrity and ethics in the conduct of our own work and in our curriculum</a:t>
            </a:r>
            <a:r>
              <a:rPr lang="en-US" sz="2000" dirty="0" smtClean="0"/>
              <a:t>.”</a:t>
            </a:r>
          </a:p>
          <a:p>
            <a:pPr>
              <a:lnSpc>
                <a:spcPct val="80000"/>
              </a:lnSpc>
            </a:pPr>
            <a:r>
              <a:rPr lang="en-US" sz="2400" dirty="0" smtClean="0"/>
              <a:t>Proposed: </a:t>
            </a:r>
          </a:p>
          <a:p>
            <a:pPr lvl="1">
              <a:lnSpc>
                <a:spcPct val="80000"/>
              </a:lnSpc>
            </a:pPr>
            <a:r>
              <a:rPr lang="en-US" sz="2000" dirty="0" smtClean="0"/>
              <a:t>“To provide students an exceptional business education that empowers them to serve organizations as socially responsible citizens in a global environment”.</a:t>
            </a:r>
            <a:endParaRPr 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479425" y="330200"/>
            <a:ext cx="7270750" cy="858838"/>
          </a:xfrm>
        </p:spPr>
        <p:txBody>
          <a:bodyPr/>
          <a:lstStyle/>
          <a:p>
            <a:r>
              <a:rPr lang="en-US"/>
              <a:t>Determining the Organization’s </a:t>
            </a:r>
            <a:br>
              <a:rPr lang="en-US"/>
            </a:br>
            <a:r>
              <a:rPr lang="en-US"/>
              <a:t>Mission and Goals</a:t>
            </a:r>
          </a:p>
        </p:txBody>
      </p:sp>
      <p:sp>
        <p:nvSpPr>
          <p:cNvPr id="100355" name="Rectangle 3"/>
          <p:cNvSpPr>
            <a:spLocks noGrp="1" noChangeArrowheads="1"/>
          </p:cNvSpPr>
          <p:nvPr>
            <p:ph type="body" idx="1"/>
          </p:nvPr>
        </p:nvSpPr>
        <p:spPr>
          <a:xfrm>
            <a:off x="365125" y="1511300"/>
            <a:ext cx="7634288" cy="3889375"/>
          </a:xfrm>
        </p:spPr>
        <p:txBody>
          <a:bodyPr/>
          <a:lstStyle/>
          <a:p>
            <a:pPr>
              <a:lnSpc>
                <a:spcPct val="90000"/>
              </a:lnSpc>
            </a:pPr>
            <a:r>
              <a:rPr lang="en-US" sz="2800" dirty="0" smtClean="0">
                <a:effectLst>
                  <a:outerShdw blurRad="38100" dist="38100" dir="2700000" algn="tl">
                    <a:srgbClr val="000000">
                      <a:alpha val="43137"/>
                    </a:srgbClr>
                  </a:outerShdw>
                </a:effectLst>
              </a:rPr>
              <a:t>Vision Statement</a:t>
            </a:r>
            <a:r>
              <a:rPr lang="en-US" sz="2800" dirty="0" smtClean="0"/>
              <a:t>: Mental picture of where organization wants to be in the future. </a:t>
            </a:r>
          </a:p>
          <a:p>
            <a:pPr lvl="1">
              <a:lnSpc>
                <a:spcPct val="90000"/>
              </a:lnSpc>
            </a:pPr>
            <a:r>
              <a:rPr lang="en-US" sz="2000" dirty="0" smtClean="0"/>
              <a:t>“To be recognized for quality as the leading business school among the regional and state comprehensive universities.” </a:t>
            </a:r>
            <a:endParaRPr lang="en-US" sz="2000" dirty="0"/>
          </a:p>
          <a:p>
            <a:pPr>
              <a:lnSpc>
                <a:spcPct val="90000"/>
              </a:lnSpc>
            </a:pPr>
            <a:r>
              <a:rPr lang="en-US" sz="2800" dirty="0" smtClean="0">
                <a:effectLst>
                  <a:outerShdw blurRad="38100" dist="38100" dir="2700000" algn="tl">
                    <a:srgbClr val="000000">
                      <a:alpha val="43137"/>
                    </a:srgbClr>
                  </a:outerShdw>
                </a:effectLst>
              </a:rPr>
              <a:t>Major </a:t>
            </a:r>
            <a:r>
              <a:rPr lang="en-US" sz="2800" dirty="0">
                <a:effectLst>
                  <a:outerShdw blurRad="38100" dist="38100" dir="2700000" algn="tl">
                    <a:srgbClr val="000000">
                      <a:alpha val="43137"/>
                    </a:srgbClr>
                  </a:outerShdw>
                </a:effectLst>
              </a:rPr>
              <a:t>Goals </a:t>
            </a:r>
            <a:r>
              <a:rPr lang="en-US" sz="2800" dirty="0" smtClean="0"/>
              <a:t>(specific objectives):</a:t>
            </a:r>
            <a:endParaRPr lang="en-US" sz="2800" dirty="0"/>
          </a:p>
          <a:p>
            <a:pPr lvl="1">
              <a:lnSpc>
                <a:spcPct val="90000"/>
              </a:lnSpc>
            </a:pPr>
            <a:r>
              <a:rPr lang="en-US" sz="2400" dirty="0"/>
              <a:t>Provides the organization with a sense of direction</a:t>
            </a:r>
          </a:p>
          <a:p>
            <a:pPr lvl="1">
              <a:lnSpc>
                <a:spcPct val="90000"/>
              </a:lnSpc>
            </a:pPr>
            <a:r>
              <a:rPr lang="en-US" sz="2400" dirty="0"/>
              <a:t>Stretches the organization to higher levels of performance.</a:t>
            </a:r>
          </a:p>
          <a:p>
            <a:pPr lvl="1">
              <a:lnSpc>
                <a:spcPct val="90000"/>
              </a:lnSpc>
            </a:pPr>
            <a:r>
              <a:rPr lang="en-US" sz="2400" dirty="0"/>
              <a:t>Goals must be </a:t>
            </a:r>
            <a:r>
              <a:rPr lang="en-US" sz="2400" dirty="0" smtClean="0"/>
              <a:t>challenging &amp; specific </a:t>
            </a:r>
            <a:r>
              <a:rPr lang="en-US" sz="2400" dirty="0"/>
              <a:t>but realistic with a definite period in which they are to be </a:t>
            </a:r>
            <a:r>
              <a:rPr lang="en-US" sz="2400" dirty="0" smtClean="0"/>
              <a:t>achieved, so they will be accepted by workers. </a:t>
            </a:r>
            <a:endParaRPr lang="en-US" sz="2400" dirty="0"/>
          </a:p>
        </p:txBody>
      </p:sp>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a:t>Typical Business Objectives</a:t>
            </a:r>
          </a:p>
        </p:txBody>
      </p:sp>
      <p:sp>
        <p:nvSpPr>
          <p:cNvPr id="108547" name="Rectangle 3"/>
          <p:cNvSpPr>
            <a:spLocks noGrp="1" noChangeArrowheads="1"/>
          </p:cNvSpPr>
          <p:nvPr>
            <p:ph type="body" idx="1"/>
          </p:nvPr>
        </p:nvSpPr>
        <p:spPr>
          <a:xfrm>
            <a:off x="365125" y="1387475"/>
            <a:ext cx="7864475" cy="4013200"/>
          </a:xfrm>
        </p:spPr>
        <p:txBody>
          <a:bodyPr/>
          <a:lstStyle/>
          <a:p>
            <a:pPr marL="609600" indent="-609600">
              <a:lnSpc>
                <a:spcPct val="90000"/>
              </a:lnSpc>
              <a:buFont typeface="Wingdings" pitchFamily="2" charset="2"/>
              <a:buAutoNum type="arabicPeriod"/>
            </a:pPr>
            <a:r>
              <a:rPr lang="en-US" sz="2800" dirty="0">
                <a:solidFill>
                  <a:schemeClr val="tx2">
                    <a:lumMod val="50000"/>
                  </a:schemeClr>
                </a:solidFill>
              </a:rPr>
              <a:t>Profitability:	</a:t>
            </a:r>
            <a:r>
              <a:rPr lang="en-US" sz="2800" dirty="0" smtClean="0">
                <a:solidFill>
                  <a:schemeClr val="tx2">
                    <a:lumMod val="50000"/>
                  </a:schemeClr>
                </a:solidFill>
              </a:rPr>
              <a:t>  annual </a:t>
            </a:r>
            <a:r>
              <a:rPr lang="en-US" sz="2800" dirty="0">
                <a:solidFill>
                  <a:schemeClr val="tx2">
                    <a:lumMod val="50000"/>
                  </a:schemeClr>
                </a:solidFill>
              </a:rPr>
              <a:t>rate of return on 				</a:t>
            </a:r>
            <a:r>
              <a:rPr lang="en-US" sz="2800" dirty="0" smtClean="0">
                <a:solidFill>
                  <a:schemeClr val="tx2">
                    <a:lumMod val="50000"/>
                  </a:schemeClr>
                </a:solidFill>
              </a:rPr>
              <a:t>           investment </a:t>
            </a:r>
            <a:r>
              <a:rPr lang="en-US" sz="2800" dirty="0">
                <a:solidFill>
                  <a:schemeClr val="tx2">
                    <a:lumMod val="50000"/>
                  </a:schemeClr>
                </a:solidFill>
              </a:rPr>
              <a:t>of 10%</a:t>
            </a:r>
          </a:p>
          <a:p>
            <a:pPr marL="609600" indent="-609600">
              <a:lnSpc>
                <a:spcPct val="90000"/>
              </a:lnSpc>
              <a:buFont typeface="Wingdings" pitchFamily="2" charset="2"/>
              <a:buAutoNum type="arabicPeriod"/>
            </a:pPr>
            <a:r>
              <a:rPr lang="en-US" sz="2800" dirty="0" smtClean="0">
                <a:solidFill>
                  <a:schemeClr val="accent2">
                    <a:lumMod val="75000"/>
                  </a:schemeClr>
                </a:solidFill>
              </a:rPr>
              <a:t>Competitiveness:</a:t>
            </a:r>
            <a:r>
              <a:rPr lang="en-US" sz="2800" dirty="0">
                <a:solidFill>
                  <a:schemeClr val="accent2">
                    <a:lumMod val="75000"/>
                  </a:schemeClr>
                </a:solidFill>
              </a:rPr>
              <a:t> </a:t>
            </a:r>
            <a:r>
              <a:rPr lang="en-US" sz="2800" dirty="0" smtClean="0">
                <a:solidFill>
                  <a:schemeClr val="accent2">
                    <a:lumMod val="75000"/>
                  </a:schemeClr>
                </a:solidFill>
              </a:rPr>
              <a:t>market </a:t>
            </a:r>
            <a:r>
              <a:rPr lang="en-US" sz="2800" dirty="0">
                <a:solidFill>
                  <a:schemeClr val="accent2">
                    <a:lumMod val="75000"/>
                  </a:schemeClr>
                </a:solidFill>
              </a:rPr>
              <a:t>share = 45%</a:t>
            </a:r>
          </a:p>
          <a:p>
            <a:pPr marL="609600" indent="-609600">
              <a:lnSpc>
                <a:spcPct val="90000"/>
              </a:lnSpc>
              <a:buFont typeface="Wingdings" pitchFamily="2" charset="2"/>
              <a:buAutoNum type="arabicPeriod"/>
            </a:pPr>
            <a:r>
              <a:rPr lang="en-US" sz="2800" dirty="0">
                <a:solidFill>
                  <a:schemeClr val="tx2">
                    <a:lumMod val="50000"/>
                  </a:schemeClr>
                </a:solidFill>
              </a:rPr>
              <a:t>Efficiency:		</a:t>
            </a:r>
            <a:r>
              <a:rPr lang="en-US" sz="2800" dirty="0" smtClean="0">
                <a:solidFill>
                  <a:schemeClr val="tx2">
                    <a:lumMod val="50000"/>
                  </a:schemeClr>
                </a:solidFill>
              </a:rPr>
              <a:t>  *</a:t>
            </a:r>
            <a:r>
              <a:rPr lang="en-US" sz="2800" dirty="0">
                <a:solidFill>
                  <a:schemeClr val="tx2">
                    <a:lumMod val="50000"/>
                  </a:schemeClr>
                </a:solidFill>
              </a:rPr>
              <a:t>Output/input incr. by 10% 				</a:t>
            </a:r>
            <a:r>
              <a:rPr lang="en-US" sz="2800" dirty="0" smtClean="0">
                <a:solidFill>
                  <a:schemeClr val="tx2">
                    <a:lumMod val="50000"/>
                  </a:schemeClr>
                </a:solidFill>
              </a:rPr>
              <a:t>  *</a:t>
            </a:r>
            <a:r>
              <a:rPr lang="en-US" sz="2800" dirty="0">
                <a:solidFill>
                  <a:schemeClr val="tx2">
                    <a:lumMod val="50000"/>
                  </a:schemeClr>
                </a:solidFill>
              </a:rPr>
              <a:t>Product to market time 				  </a:t>
            </a:r>
            <a:r>
              <a:rPr lang="en-US" sz="2800" dirty="0" smtClean="0">
                <a:solidFill>
                  <a:schemeClr val="tx2">
                    <a:lumMod val="50000"/>
                  </a:schemeClr>
                </a:solidFill>
              </a:rPr>
              <a:t>          reduced </a:t>
            </a:r>
            <a:r>
              <a:rPr lang="en-US" sz="2800" dirty="0">
                <a:solidFill>
                  <a:schemeClr val="tx2">
                    <a:lumMod val="50000"/>
                  </a:schemeClr>
                </a:solidFill>
              </a:rPr>
              <a:t>by 20%</a:t>
            </a:r>
          </a:p>
          <a:p>
            <a:pPr marL="609600" indent="-609600">
              <a:lnSpc>
                <a:spcPct val="90000"/>
              </a:lnSpc>
              <a:buFont typeface="Wingdings" pitchFamily="2" charset="2"/>
              <a:buAutoNum type="arabicPeriod"/>
            </a:pPr>
            <a:r>
              <a:rPr lang="en-US" sz="2800" dirty="0">
                <a:solidFill>
                  <a:schemeClr val="accent6">
                    <a:lumMod val="75000"/>
                  </a:schemeClr>
                </a:solidFill>
              </a:rPr>
              <a:t>Flexibility:		</a:t>
            </a:r>
            <a:r>
              <a:rPr lang="en-US" sz="2800" dirty="0" smtClean="0">
                <a:solidFill>
                  <a:schemeClr val="accent6">
                    <a:lumMod val="75000"/>
                  </a:schemeClr>
                </a:solidFill>
              </a:rPr>
              <a:t>  Derive </a:t>
            </a:r>
            <a:r>
              <a:rPr lang="en-US" sz="2800" dirty="0">
                <a:solidFill>
                  <a:schemeClr val="accent6">
                    <a:lumMod val="75000"/>
                  </a:schemeClr>
                </a:solidFill>
              </a:rPr>
              <a:t>max. of 40% of 					</a:t>
            </a:r>
            <a:r>
              <a:rPr lang="en-US" sz="2800" dirty="0" smtClean="0">
                <a:solidFill>
                  <a:schemeClr val="accent6">
                    <a:lumMod val="75000"/>
                  </a:schemeClr>
                </a:solidFill>
              </a:rPr>
              <a:t>  sales </a:t>
            </a:r>
            <a:r>
              <a:rPr lang="en-US" sz="2800" dirty="0">
                <a:solidFill>
                  <a:schemeClr val="accent6">
                    <a:lumMod val="75000"/>
                  </a:schemeClr>
                </a:solidFill>
              </a:rPr>
              <a:t>from one product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z="3400" dirty="0"/>
              <a:t>Three </a:t>
            </a:r>
            <a:r>
              <a:rPr lang="en-US" sz="3400" dirty="0" smtClean="0"/>
              <a:t>Steps of Business </a:t>
            </a:r>
            <a:r>
              <a:rPr lang="en-US" sz="3400" dirty="0"/>
              <a:t>Planning</a:t>
            </a:r>
          </a:p>
        </p:txBody>
      </p:sp>
      <p:graphicFrame>
        <p:nvGraphicFramePr>
          <p:cNvPr id="2" name="Table 1"/>
          <p:cNvGraphicFramePr>
            <a:graphicFrameLocks noGrp="1"/>
          </p:cNvGraphicFramePr>
          <p:nvPr>
            <p:extLst>
              <p:ext uri="{D42A27DB-BD31-4B8C-83A1-F6EECF244321}">
                <p14:modId xmlns:p14="http://schemas.microsoft.com/office/powerpoint/2010/main" val="2298015109"/>
              </p:ext>
            </p:extLst>
          </p:nvPr>
        </p:nvGraphicFramePr>
        <p:xfrm>
          <a:off x="609866" y="1432775"/>
          <a:ext cx="7159626" cy="3840480"/>
        </p:xfrm>
        <a:graphic>
          <a:graphicData uri="http://schemas.openxmlformats.org/drawingml/2006/table">
            <a:tbl>
              <a:tblPr firstRow="1" bandRow="1">
                <a:tableStyleId>{5C22544A-7EE6-4342-B048-85BDC9FD1C3A}</a:tableStyleId>
              </a:tblPr>
              <a:tblGrid>
                <a:gridCol w="3579813">
                  <a:extLst>
                    <a:ext uri="{9D8B030D-6E8A-4147-A177-3AD203B41FA5}">
                      <a16:colId xmlns:a16="http://schemas.microsoft.com/office/drawing/2014/main" val="805895027"/>
                    </a:ext>
                  </a:extLst>
                </a:gridCol>
                <a:gridCol w="3579813">
                  <a:extLst>
                    <a:ext uri="{9D8B030D-6E8A-4147-A177-3AD203B41FA5}">
                      <a16:colId xmlns:a16="http://schemas.microsoft.com/office/drawing/2014/main" val="3174221467"/>
                    </a:ext>
                  </a:extLst>
                </a:gridCol>
              </a:tblGrid>
              <a:tr h="370840">
                <a:tc>
                  <a:txBody>
                    <a:bodyPr/>
                    <a:lstStyle/>
                    <a:p>
                      <a:r>
                        <a:rPr lang="en-US" b="0" dirty="0" smtClean="0">
                          <a:solidFill>
                            <a:srgbClr val="FFFF00"/>
                          </a:solidFill>
                        </a:rPr>
                        <a:t>Identify the organization’s purpose (Goal Setting):</a:t>
                      </a:r>
                      <a:endParaRPr lang="en-US" b="0" dirty="0">
                        <a:solidFill>
                          <a:srgbClr val="FFFF00"/>
                        </a:solidFill>
                      </a:endParaRPr>
                    </a:p>
                  </a:txBody>
                  <a:tcPr>
                    <a:solidFill>
                      <a:srgbClr val="00B0F0"/>
                    </a:solidFill>
                  </a:tcPr>
                </a:tc>
                <a:tc>
                  <a:txBody>
                    <a:bodyPr/>
                    <a:lstStyle/>
                    <a:p>
                      <a:pPr marL="285750" indent="-285750">
                        <a:buFont typeface="Arial" panose="020B0604020202020204" pitchFamily="34" charset="0"/>
                        <a:buChar char="•"/>
                      </a:pPr>
                      <a:r>
                        <a:rPr lang="en-US" b="0" dirty="0" smtClean="0"/>
                        <a:t>Define the business mission</a:t>
                      </a:r>
                    </a:p>
                    <a:p>
                      <a:pPr marL="285750" indent="-285750">
                        <a:buFont typeface="Arial" panose="020B0604020202020204" pitchFamily="34" charset="0"/>
                        <a:buChar char="•"/>
                      </a:pPr>
                      <a:r>
                        <a:rPr lang="en-US" b="0" dirty="0" smtClean="0"/>
                        <a:t>Vision:</a:t>
                      </a:r>
                      <a:r>
                        <a:rPr lang="en-US" b="0" baseline="0" dirty="0" smtClean="0"/>
                        <a:t> Where should firm be in ten years?</a:t>
                      </a:r>
                    </a:p>
                    <a:p>
                      <a:pPr marL="285750" indent="-285750">
                        <a:buFont typeface="Arial" panose="020B0604020202020204" pitchFamily="34" charset="0"/>
                        <a:buChar char="•"/>
                      </a:pPr>
                      <a:r>
                        <a:rPr lang="en-US" b="0" baseline="0" dirty="0" smtClean="0"/>
                        <a:t>What are major goals?</a:t>
                      </a:r>
                      <a:endParaRPr lang="en-US" b="0" dirty="0"/>
                    </a:p>
                  </a:txBody>
                  <a:tcPr>
                    <a:solidFill>
                      <a:srgbClr val="00B0F0"/>
                    </a:solidFill>
                  </a:tcPr>
                </a:tc>
                <a:extLst>
                  <a:ext uri="{0D108BD9-81ED-4DB2-BD59-A6C34878D82A}">
                    <a16:rowId xmlns:a16="http://schemas.microsoft.com/office/drawing/2014/main" val="2383608613"/>
                  </a:ext>
                </a:extLst>
              </a:tr>
              <a:tr h="370840">
                <a:tc>
                  <a:txBody>
                    <a:bodyPr/>
                    <a:lstStyle/>
                    <a:p>
                      <a:r>
                        <a:rPr lang="en-US" dirty="0" smtClean="0">
                          <a:solidFill>
                            <a:srgbClr val="FFFF00"/>
                          </a:solidFill>
                        </a:rPr>
                        <a:t>Create Strategy:</a:t>
                      </a:r>
                      <a:endParaRPr lang="en-US" dirty="0">
                        <a:solidFill>
                          <a:srgbClr val="FFFF00"/>
                        </a:solidFill>
                      </a:endParaRPr>
                    </a:p>
                  </a:txBody>
                  <a:tcPr>
                    <a:solidFill>
                      <a:srgbClr val="0070C0"/>
                    </a:solidFill>
                  </a:tcPr>
                </a:tc>
                <a:tc>
                  <a:txBody>
                    <a:bodyPr/>
                    <a:lstStyle/>
                    <a:p>
                      <a:pPr marL="285750" indent="-285750">
                        <a:buFont typeface="Arial" panose="020B0604020202020204" pitchFamily="34" charset="0"/>
                        <a:buChar char="•"/>
                      </a:pPr>
                      <a:r>
                        <a:rPr lang="en-US" dirty="0" smtClean="0">
                          <a:solidFill>
                            <a:srgbClr val="FFFF00"/>
                          </a:solidFill>
                        </a:rPr>
                        <a:t>Analyze current business environment, opportunities, and problems</a:t>
                      </a:r>
                      <a:r>
                        <a:rPr lang="en-US" baseline="0" dirty="0" smtClean="0">
                          <a:solidFill>
                            <a:srgbClr val="FFFF00"/>
                          </a:solidFill>
                        </a:rPr>
                        <a:t> to solve.</a:t>
                      </a:r>
                    </a:p>
                    <a:p>
                      <a:pPr marL="285750" indent="-285750">
                        <a:buFont typeface="Arial" panose="020B0604020202020204" pitchFamily="34" charset="0"/>
                        <a:buChar char="•"/>
                      </a:pPr>
                      <a:r>
                        <a:rPr lang="en-US" baseline="0" dirty="0" smtClean="0">
                          <a:solidFill>
                            <a:srgbClr val="FFFF00"/>
                          </a:solidFill>
                        </a:rPr>
                        <a:t>Develop strategies to respond.</a:t>
                      </a:r>
                      <a:endParaRPr lang="en-US" dirty="0">
                        <a:solidFill>
                          <a:srgbClr val="FFFF00"/>
                        </a:solidFill>
                      </a:endParaRPr>
                    </a:p>
                  </a:txBody>
                  <a:tcPr>
                    <a:solidFill>
                      <a:srgbClr val="0070C0"/>
                    </a:solidFill>
                  </a:tcPr>
                </a:tc>
                <a:extLst>
                  <a:ext uri="{0D108BD9-81ED-4DB2-BD59-A6C34878D82A}">
                    <a16:rowId xmlns:a16="http://schemas.microsoft.com/office/drawing/2014/main" val="3322185966"/>
                  </a:ext>
                </a:extLst>
              </a:tr>
              <a:tr h="370840">
                <a:tc>
                  <a:txBody>
                    <a:bodyPr/>
                    <a:lstStyle/>
                    <a:p>
                      <a:r>
                        <a:rPr lang="en-US" dirty="0" smtClean="0">
                          <a:solidFill>
                            <a:srgbClr val="FFFF00"/>
                          </a:solidFill>
                        </a:rPr>
                        <a:t>Implement the Strategy:</a:t>
                      </a:r>
                      <a:endParaRPr lang="en-US" dirty="0">
                        <a:solidFill>
                          <a:srgbClr val="FFFF00"/>
                        </a:solidFill>
                      </a:endParaRPr>
                    </a:p>
                  </a:txBody>
                  <a:tcPr>
                    <a:solidFill>
                      <a:srgbClr val="002060"/>
                    </a:solidFill>
                  </a:tcPr>
                </a:tc>
                <a:tc>
                  <a:txBody>
                    <a:bodyPr/>
                    <a:lstStyle/>
                    <a:p>
                      <a:pPr marL="285750" indent="-285750">
                        <a:buFont typeface="Arial" panose="020B0604020202020204" pitchFamily="34" charset="0"/>
                        <a:buChar char="•"/>
                      </a:pPr>
                      <a:r>
                        <a:rPr lang="en-US" dirty="0" smtClean="0">
                          <a:solidFill>
                            <a:srgbClr val="FFFF00"/>
                          </a:solidFill>
                        </a:rPr>
                        <a:t>Allocate resources</a:t>
                      </a:r>
                    </a:p>
                    <a:p>
                      <a:pPr marL="285750" indent="-285750">
                        <a:buFont typeface="Arial" panose="020B0604020202020204" pitchFamily="34" charset="0"/>
                        <a:buChar char="•"/>
                      </a:pPr>
                      <a:r>
                        <a:rPr lang="en-US" dirty="0" smtClean="0">
                          <a:solidFill>
                            <a:srgbClr val="FFFF00"/>
                          </a:solidFill>
                        </a:rPr>
                        <a:t>Allocate responsibilities</a:t>
                      </a:r>
                      <a:r>
                        <a:rPr lang="en-US" baseline="0" dirty="0" smtClean="0">
                          <a:solidFill>
                            <a:srgbClr val="FFFF00"/>
                          </a:solidFill>
                        </a:rPr>
                        <a:t> among staff</a:t>
                      </a:r>
                    </a:p>
                    <a:p>
                      <a:pPr marL="285750" indent="-285750">
                        <a:buFont typeface="Arial" panose="020B0604020202020204" pitchFamily="34" charset="0"/>
                        <a:buChar char="•"/>
                      </a:pPr>
                      <a:r>
                        <a:rPr lang="en-US" baseline="0" dirty="0" smtClean="0">
                          <a:solidFill>
                            <a:srgbClr val="FFFF00"/>
                          </a:solidFill>
                        </a:rPr>
                        <a:t>Create goals, mile-</a:t>
                      </a:r>
                      <a:r>
                        <a:rPr lang="en-US" baseline="0" dirty="0" err="1" smtClean="0">
                          <a:solidFill>
                            <a:srgbClr val="FFFF00"/>
                          </a:solidFill>
                        </a:rPr>
                        <a:t>stones,and</a:t>
                      </a:r>
                      <a:r>
                        <a:rPr lang="en-US" baseline="0" dirty="0" smtClean="0">
                          <a:solidFill>
                            <a:srgbClr val="FFFF00"/>
                          </a:solidFill>
                        </a:rPr>
                        <a:t> timelines to fulfill strategy.</a:t>
                      </a:r>
                      <a:endParaRPr lang="en-US" dirty="0">
                        <a:solidFill>
                          <a:srgbClr val="FFFF00"/>
                        </a:solidFill>
                      </a:endParaRPr>
                    </a:p>
                  </a:txBody>
                  <a:tcPr>
                    <a:solidFill>
                      <a:srgbClr val="002060"/>
                    </a:solidFill>
                  </a:tcPr>
                </a:tc>
                <a:extLst>
                  <a:ext uri="{0D108BD9-81ED-4DB2-BD59-A6C34878D82A}">
                    <a16:rowId xmlns:a16="http://schemas.microsoft.com/office/drawing/2014/main" val="3630001200"/>
                  </a:ext>
                </a:extLst>
              </a:tr>
            </a:tbl>
          </a:graphicData>
        </a:graphic>
      </p:graphicFrame>
    </p:spTree>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Jones2 T05">
  <a:themeElements>
    <a:clrScheme name="Jones2 T05 15">
      <a:dk1>
        <a:srgbClr val="000000"/>
      </a:dk1>
      <a:lt1>
        <a:srgbClr val="FFFFFF"/>
      </a:lt1>
      <a:dk2>
        <a:srgbClr val="E8B218"/>
      </a:dk2>
      <a:lt2>
        <a:srgbClr val="000000"/>
      </a:lt2>
      <a:accent1>
        <a:srgbClr val="E8B218"/>
      </a:accent1>
      <a:accent2>
        <a:srgbClr val="5A8F3D"/>
      </a:accent2>
      <a:accent3>
        <a:srgbClr val="FFFFFF"/>
      </a:accent3>
      <a:accent4>
        <a:srgbClr val="000000"/>
      </a:accent4>
      <a:accent5>
        <a:srgbClr val="F2D5AB"/>
      </a:accent5>
      <a:accent6>
        <a:srgbClr val="518136"/>
      </a:accent6>
      <a:hlink>
        <a:srgbClr val="BB2C29"/>
      </a:hlink>
      <a:folHlink>
        <a:srgbClr val="AF7EBE"/>
      </a:folHlink>
    </a:clrScheme>
    <a:fontScheme name="Jones2 T0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809625"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809625"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lnDef>
  </a:objectDefaults>
  <a:extraClrSchemeLst>
    <a:extraClrScheme>
      <a:clrScheme name="Jones2 T0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Jones2 T05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ones2 T05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Jones2 T05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Jones2 T05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Jones2 T05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Jones2 T05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Jones2 T05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Jones2 T05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Jones2 T05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Jones2 T05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Jones2 T05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Jones2 T05 13">
        <a:dk1>
          <a:srgbClr val="000000"/>
        </a:dk1>
        <a:lt1>
          <a:srgbClr val="FFFFFF"/>
        </a:lt1>
        <a:dk2>
          <a:srgbClr val="000000"/>
        </a:dk2>
        <a:lt2>
          <a:srgbClr val="969696"/>
        </a:lt2>
        <a:accent1>
          <a:srgbClr val="FACB54"/>
        </a:accent1>
        <a:accent2>
          <a:srgbClr val="FF9966"/>
        </a:accent2>
        <a:accent3>
          <a:srgbClr val="FFFFFF"/>
        </a:accent3>
        <a:accent4>
          <a:srgbClr val="000000"/>
        </a:accent4>
        <a:accent5>
          <a:srgbClr val="FCE2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ones2 T05 14">
        <a:dk1>
          <a:srgbClr val="000000"/>
        </a:dk1>
        <a:lt1>
          <a:srgbClr val="FFFFFF"/>
        </a:lt1>
        <a:dk2>
          <a:srgbClr val="E8B218"/>
        </a:dk2>
        <a:lt2>
          <a:srgbClr val="969696"/>
        </a:lt2>
        <a:accent1>
          <a:srgbClr val="FACB54"/>
        </a:accent1>
        <a:accent2>
          <a:srgbClr val="FF9966"/>
        </a:accent2>
        <a:accent3>
          <a:srgbClr val="FFFFFF"/>
        </a:accent3>
        <a:accent4>
          <a:srgbClr val="000000"/>
        </a:accent4>
        <a:accent5>
          <a:srgbClr val="FCE2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ones2 T05 15">
        <a:dk1>
          <a:srgbClr val="000000"/>
        </a:dk1>
        <a:lt1>
          <a:srgbClr val="FFFFFF"/>
        </a:lt1>
        <a:dk2>
          <a:srgbClr val="E8B218"/>
        </a:dk2>
        <a:lt2>
          <a:srgbClr val="000000"/>
        </a:lt2>
        <a:accent1>
          <a:srgbClr val="E8B218"/>
        </a:accent1>
        <a:accent2>
          <a:srgbClr val="5A8F3D"/>
        </a:accent2>
        <a:accent3>
          <a:srgbClr val="FFFFFF"/>
        </a:accent3>
        <a:accent4>
          <a:srgbClr val="000000"/>
        </a:accent4>
        <a:accent5>
          <a:srgbClr val="F2D5AB"/>
        </a:accent5>
        <a:accent6>
          <a:srgbClr val="518136"/>
        </a:accent6>
        <a:hlink>
          <a:srgbClr val="BB2C29"/>
        </a:hlink>
        <a:folHlink>
          <a:srgbClr val="AF7EB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Jones2 T05</Template>
  <TotalTime>2355</TotalTime>
  <Words>1335</Words>
  <Application>Microsoft Office PowerPoint</Application>
  <PresentationFormat>Custom</PresentationFormat>
  <Paragraphs>225</Paragraphs>
  <Slides>26</Slides>
  <Notes>8</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2" baseType="lpstr">
      <vt:lpstr>Arial</vt:lpstr>
      <vt:lpstr>Book Antiqua</vt:lpstr>
      <vt:lpstr>Times New Roman</vt:lpstr>
      <vt:lpstr>Wingdings</vt:lpstr>
      <vt:lpstr>Jones2 T05</vt:lpstr>
      <vt:lpstr>Document</vt:lpstr>
      <vt:lpstr>The Manager as a  Planner and a Strategist</vt:lpstr>
      <vt:lpstr>The Nature of the Planning Process</vt:lpstr>
      <vt:lpstr>The Planning Process</vt:lpstr>
      <vt:lpstr>The Nature of the Planning Process</vt:lpstr>
      <vt:lpstr>Sample Mission Statements</vt:lpstr>
      <vt:lpstr>UW-L CBA’s Mission Statement</vt:lpstr>
      <vt:lpstr>Determining the Organization’s  Mission and Goals</vt:lpstr>
      <vt:lpstr>Typical Business Objectives</vt:lpstr>
      <vt:lpstr>Three Steps of Business Planning</vt:lpstr>
      <vt:lpstr>Levels and Types of Planning</vt:lpstr>
      <vt:lpstr>Levels of Planning</vt:lpstr>
      <vt:lpstr>Levels of Planning at General Electric</vt:lpstr>
      <vt:lpstr>Formulating Strategy</vt:lpstr>
      <vt:lpstr>Formulating Strategy</vt:lpstr>
      <vt:lpstr>Planning and Strategy Formulation</vt:lpstr>
      <vt:lpstr>Five Forces Affecting Business Strategy</vt:lpstr>
      <vt:lpstr>Formulating Corporate-Level Strategies</vt:lpstr>
      <vt:lpstr>The Boston Consulting Group  Portfolio Matrix</vt:lpstr>
      <vt:lpstr>The Boston Consulting Group  Portfolio Matrix</vt:lpstr>
      <vt:lpstr>The Boston Consulting Group  Portfolio Matrix</vt:lpstr>
      <vt:lpstr>Vertical Integration Strategy</vt:lpstr>
      <vt:lpstr>Horizontal Expansion Strategy</vt:lpstr>
      <vt:lpstr>Formulating Divisional or  Business-Level Strategies</vt:lpstr>
      <vt:lpstr>Formulating Divisional or Business-Level Strategies</vt:lpstr>
      <vt:lpstr>Functional-level Strategies</vt:lpstr>
      <vt:lpstr>Summary:  Planning and Implementing Strategy (all levels)</vt:lpstr>
    </vt:vector>
  </TitlesOfParts>
  <Manager>Haldala</Manager>
  <Company>AzureWing Studio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Jones</dc:title>
  <dc:subject>Contemporary Management 4e</dc:subject>
  <dc:creator>L Crane</dc:creator>
  <cp:lastModifiedBy>William Ross</cp:lastModifiedBy>
  <cp:revision>82</cp:revision>
  <dcterms:created xsi:type="dcterms:W3CDTF">2004-09-20T18:17:15Z</dcterms:created>
  <dcterms:modified xsi:type="dcterms:W3CDTF">2018-08-02T20:47:21Z</dcterms:modified>
  <cp:category>Presentation</cp:category>
</cp:coreProperties>
</file>