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76" r:id="rId2"/>
  </p:sldMasterIdLst>
  <p:notesMasterIdLst>
    <p:notesMasterId r:id="rId29"/>
  </p:notesMasterIdLst>
  <p:sldIdLst>
    <p:sldId id="258" r:id="rId3"/>
    <p:sldId id="329" r:id="rId4"/>
    <p:sldId id="275" r:id="rId5"/>
    <p:sldId id="277" r:id="rId6"/>
    <p:sldId id="279" r:id="rId7"/>
    <p:sldId id="278" r:id="rId8"/>
    <p:sldId id="304" r:id="rId9"/>
    <p:sldId id="303" r:id="rId10"/>
    <p:sldId id="283" r:id="rId11"/>
    <p:sldId id="284" r:id="rId12"/>
    <p:sldId id="307" r:id="rId13"/>
    <p:sldId id="292" r:id="rId14"/>
    <p:sldId id="293" r:id="rId15"/>
    <p:sldId id="321" r:id="rId16"/>
    <p:sldId id="322" r:id="rId17"/>
    <p:sldId id="331" r:id="rId18"/>
    <p:sldId id="324" r:id="rId19"/>
    <p:sldId id="319" r:id="rId20"/>
    <p:sldId id="327" r:id="rId21"/>
    <p:sldId id="328" r:id="rId22"/>
    <p:sldId id="315" r:id="rId23"/>
    <p:sldId id="316" r:id="rId24"/>
    <p:sldId id="317" r:id="rId25"/>
    <p:sldId id="330" r:id="rId26"/>
    <p:sldId id="326" r:id="rId27"/>
    <p:sldId id="318" r:id="rId28"/>
  </p:sldIdLst>
  <p:sldSz cx="8229600" cy="5943600"/>
  <p:notesSz cx="6858000" cy="9144000"/>
  <p:defaultTextStyle>
    <a:defPPr>
      <a:defRPr lang="en-US"/>
    </a:defPPr>
    <a:lvl1pPr algn="l" rtl="0" fontAlgn="base">
      <a:spcBef>
        <a:spcPct val="0"/>
      </a:spcBef>
      <a:spcAft>
        <a:spcPct val="0"/>
      </a:spcAft>
      <a:defRPr sz="1600" kern="1200">
        <a:solidFill>
          <a:schemeClr val="tx1"/>
        </a:solidFill>
        <a:latin typeface="Arial" charset="0"/>
        <a:ea typeface="+mn-ea"/>
        <a:cs typeface="+mn-cs"/>
      </a:defRPr>
    </a:lvl1pPr>
    <a:lvl2pPr marL="457200" algn="l" rtl="0" fontAlgn="base">
      <a:spcBef>
        <a:spcPct val="0"/>
      </a:spcBef>
      <a:spcAft>
        <a:spcPct val="0"/>
      </a:spcAft>
      <a:defRPr sz="1600" kern="1200">
        <a:solidFill>
          <a:schemeClr val="tx1"/>
        </a:solidFill>
        <a:latin typeface="Arial" charset="0"/>
        <a:ea typeface="+mn-ea"/>
        <a:cs typeface="+mn-cs"/>
      </a:defRPr>
    </a:lvl2pPr>
    <a:lvl3pPr marL="914400" algn="l" rtl="0" fontAlgn="base">
      <a:spcBef>
        <a:spcPct val="0"/>
      </a:spcBef>
      <a:spcAft>
        <a:spcPct val="0"/>
      </a:spcAft>
      <a:defRPr sz="1600" kern="1200">
        <a:solidFill>
          <a:schemeClr val="tx1"/>
        </a:solidFill>
        <a:latin typeface="Arial" charset="0"/>
        <a:ea typeface="+mn-ea"/>
        <a:cs typeface="+mn-cs"/>
      </a:defRPr>
    </a:lvl3pPr>
    <a:lvl4pPr marL="1371600" algn="l" rtl="0" fontAlgn="base">
      <a:spcBef>
        <a:spcPct val="0"/>
      </a:spcBef>
      <a:spcAft>
        <a:spcPct val="0"/>
      </a:spcAft>
      <a:defRPr sz="1600" kern="1200">
        <a:solidFill>
          <a:schemeClr val="tx1"/>
        </a:solidFill>
        <a:latin typeface="Arial" charset="0"/>
        <a:ea typeface="+mn-ea"/>
        <a:cs typeface="+mn-cs"/>
      </a:defRPr>
    </a:lvl4pPr>
    <a:lvl5pPr marL="1828800" algn="l" rtl="0" fontAlgn="base">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872">
          <p15:clr>
            <a:srgbClr val="A4A3A4"/>
          </p15:clr>
        </p15:guide>
        <p15:guide id="2" pos="259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5D7FF"/>
    <a:srgbClr val="E4FBFE"/>
    <a:srgbClr val="9BE5FF"/>
    <a:srgbClr val="538438"/>
    <a:srgbClr val="AF7EBE"/>
    <a:srgbClr val="1A69A4"/>
    <a:srgbClr val="FFD757"/>
    <a:srgbClr val="D5BDDD"/>
    <a:srgbClr val="5A8F3D"/>
    <a:srgbClr val="0B3F4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21" autoAdjust="0"/>
    <p:restoredTop sz="94660" autoAdjust="0"/>
  </p:normalViewPr>
  <p:slideViewPr>
    <p:cSldViewPr snapToGrid="0">
      <p:cViewPr varScale="1">
        <p:scale>
          <a:sx n="148" d="100"/>
          <a:sy n="148" d="100"/>
        </p:scale>
        <p:origin x="108" y="126"/>
      </p:cViewPr>
      <p:guideLst>
        <p:guide orient="horz" pos="1872"/>
        <p:guide pos="2592"/>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100" d="100"/>
          <a:sy n="100" d="100"/>
        </p:scale>
        <p:origin x="3552" y="72"/>
      </p:cViewPr>
      <p:guideLst>
        <p:guide orient="horz" pos="2880"/>
        <p:guide pos="2160"/>
      </p:guideLst>
    </p:cSldViewPr>
  </p:notesViewPr>
  <p:gridSpacing cx="38405" cy="38405"/>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15363"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24580" name="Rectangle 4"/>
          <p:cNvSpPr>
            <a:spLocks noGrp="1" noRot="1" noChangeAspect="1" noChangeArrowheads="1" noTextEdit="1"/>
          </p:cNvSpPr>
          <p:nvPr>
            <p:ph type="sldImg" idx="2"/>
          </p:nvPr>
        </p:nvSpPr>
        <p:spPr bwMode="auto">
          <a:xfrm>
            <a:off x="1055688" y="685800"/>
            <a:ext cx="4746625"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5365"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5366"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15367"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BEB2583C-368E-46B0-8672-A20442188101}" type="slidenum">
              <a:rPr lang="en-US"/>
              <a:pPr>
                <a:defRPr/>
              </a:pPr>
              <a:t>‹#›</a:t>
            </a:fld>
            <a:endParaRPr lang="en-US"/>
          </a:p>
        </p:txBody>
      </p:sp>
    </p:spTree>
    <p:extLst>
      <p:ext uri="{BB962C8B-B14F-4D97-AF65-F5344CB8AC3E}">
        <p14:creationId xmlns:p14="http://schemas.microsoft.com/office/powerpoint/2010/main" val="35742400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youtube.com/watch?v=XfheAAlVBH0"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fld id="{88847ECB-E88D-411E-91D9-660710AF0521}" type="slidenum">
              <a:rPr lang="en-US" sz="1200"/>
              <a:pPr eaLnBrk="1" hangingPunct="1"/>
              <a:t>3</a:t>
            </a:fld>
            <a:endParaRPr lang="en-US" sz="1200"/>
          </a:p>
        </p:txBody>
      </p:sp>
      <p:sp>
        <p:nvSpPr>
          <p:cNvPr id="26627" name="Rectangle 2"/>
          <p:cNvSpPr>
            <a:spLocks noGrp="1" noRot="1" noChangeAspect="1" noChangeArrowheads="1" noTextEdit="1"/>
          </p:cNvSpPr>
          <p:nvPr>
            <p:ph type="sldImg"/>
          </p:nvPr>
        </p:nvSpPr>
        <p:spPr>
          <a:xfrm>
            <a:off x="1065213" y="692150"/>
            <a:ext cx="4727575" cy="3416300"/>
          </a:xfrm>
          <a:noFill/>
          <a:ln w="12700" cap="flat">
            <a:solidFill>
              <a:schemeClr val="tx1"/>
            </a:solidFill>
          </a:ln>
        </p:spPr>
      </p:sp>
      <p:sp>
        <p:nvSpPr>
          <p:cNvPr id="2662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Bureaucracies have both strengths and weaknesses.  They tend to offer economies of scale that are beneficial to the organization.  This structure will minimize duplication of personnel and equipment through organization of jobs and departments.  Communication will be strong and decision making is centralized.  However, this type of structure is not without its weaknesses.  In a bureaucratic environment, conflict often arises around organizational goals and unit goals, people can become obsessive about rules and regulations, and employees don’t always know how to deal with problems because employees are not empowered to make decisions.</a:t>
            </a:r>
          </a:p>
        </p:txBody>
      </p:sp>
      <p:sp>
        <p:nvSpPr>
          <p:cNvPr id="50180"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b="1">
                <a:solidFill>
                  <a:schemeClr val="tx1"/>
                </a:solidFill>
                <a:latin typeface="Arial" charset="0"/>
              </a:defRPr>
            </a:lvl1pPr>
            <a:lvl2pPr marL="742950" indent="-285750" eaLnBrk="0" hangingPunct="0">
              <a:defRPr sz="1000" b="1">
                <a:solidFill>
                  <a:schemeClr val="tx1"/>
                </a:solidFill>
                <a:latin typeface="Arial" charset="0"/>
              </a:defRPr>
            </a:lvl2pPr>
            <a:lvl3pPr marL="1143000" indent="-228600" eaLnBrk="0" hangingPunct="0">
              <a:defRPr sz="1000" b="1">
                <a:solidFill>
                  <a:schemeClr val="tx1"/>
                </a:solidFill>
                <a:latin typeface="Arial" charset="0"/>
              </a:defRPr>
            </a:lvl3pPr>
            <a:lvl4pPr marL="1600200" indent="-228600" eaLnBrk="0" hangingPunct="0">
              <a:defRPr sz="1000" b="1">
                <a:solidFill>
                  <a:schemeClr val="tx1"/>
                </a:solidFill>
                <a:latin typeface="Arial" charset="0"/>
              </a:defRPr>
            </a:lvl4pPr>
            <a:lvl5pPr marL="2057400" indent="-228600" eaLnBrk="0" hangingPunct="0">
              <a:defRPr sz="1000" b="1">
                <a:solidFill>
                  <a:schemeClr val="tx1"/>
                </a:solidFill>
                <a:latin typeface="Arial" charset="0"/>
              </a:defRPr>
            </a:lvl5pPr>
            <a:lvl6pPr marL="2514600" indent="-228600" eaLnBrk="0" fontAlgn="base" hangingPunct="0">
              <a:spcBef>
                <a:spcPct val="0"/>
              </a:spcBef>
              <a:spcAft>
                <a:spcPct val="0"/>
              </a:spcAft>
              <a:defRPr sz="1000" b="1">
                <a:solidFill>
                  <a:schemeClr val="tx1"/>
                </a:solidFill>
                <a:latin typeface="Arial" charset="0"/>
              </a:defRPr>
            </a:lvl6pPr>
            <a:lvl7pPr marL="2971800" indent="-228600" eaLnBrk="0" fontAlgn="base" hangingPunct="0">
              <a:spcBef>
                <a:spcPct val="0"/>
              </a:spcBef>
              <a:spcAft>
                <a:spcPct val="0"/>
              </a:spcAft>
              <a:defRPr sz="1000" b="1">
                <a:solidFill>
                  <a:schemeClr val="tx1"/>
                </a:solidFill>
                <a:latin typeface="Arial" charset="0"/>
              </a:defRPr>
            </a:lvl7pPr>
            <a:lvl8pPr marL="3429000" indent="-228600" eaLnBrk="0" fontAlgn="base" hangingPunct="0">
              <a:spcBef>
                <a:spcPct val="0"/>
              </a:spcBef>
              <a:spcAft>
                <a:spcPct val="0"/>
              </a:spcAft>
              <a:defRPr sz="1000" b="1">
                <a:solidFill>
                  <a:schemeClr val="tx1"/>
                </a:solidFill>
                <a:latin typeface="Arial" charset="0"/>
              </a:defRPr>
            </a:lvl8pPr>
            <a:lvl9pPr marL="3886200" indent="-228600" eaLnBrk="0" fontAlgn="base" hangingPunct="0">
              <a:spcBef>
                <a:spcPct val="0"/>
              </a:spcBef>
              <a:spcAft>
                <a:spcPct val="0"/>
              </a:spcAft>
              <a:defRPr sz="1000" b="1">
                <a:solidFill>
                  <a:schemeClr val="tx1"/>
                </a:solidFill>
                <a:latin typeface="Arial" charset="0"/>
              </a:defRPr>
            </a:lvl9pPr>
          </a:lstStyle>
          <a:p>
            <a:pPr eaLnBrk="1" hangingPunct="1"/>
            <a:r>
              <a:rPr lang="en-US" sz="1200" b="0" smtClean="0">
                <a:latin typeface="Times New Roman" pitchFamily="18" charset="0"/>
              </a:rPr>
              <a:t>(c) 2008 Prentice-Hall, All rights reserved.</a:t>
            </a:r>
          </a:p>
        </p:txBody>
      </p:sp>
      <p:sp>
        <p:nvSpPr>
          <p:cNvPr id="50181"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b="1">
                <a:solidFill>
                  <a:schemeClr val="tx1"/>
                </a:solidFill>
                <a:latin typeface="Arial" charset="0"/>
              </a:defRPr>
            </a:lvl1pPr>
            <a:lvl2pPr marL="742950" indent="-285750" eaLnBrk="0" hangingPunct="0">
              <a:defRPr sz="1000" b="1">
                <a:solidFill>
                  <a:schemeClr val="tx1"/>
                </a:solidFill>
                <a:latin typeface="Arial" charset="0"/>
              </a:defRPr>
            </a:lvl2pPr>
            <a:lvl3pPr marL="1143000" indent="-228600" eaLnBrk="0" hangingPunct="0">
              <a:defRPr sz="1000" b="1">
                <a:solidFill>
                  <a:schemeClr val="tx1"/>
                </a:solidFill>
                <a:latin typeface="Arial" charset="0"/>
              </a:defRPr>
            </a:lvl3pPr>
            <a:lvl4pPr marL="1600200" indent="-228600" eaLnBrk="0" hangingPunct="0">
              <a:defRPr sz="1000" b="1">
                <a:solidFill>
                  <a:schemeClr val="tx1"/>
                </a:solidFill>
                <a:latin typeface="Arial" charset="0"/>
              </a:defRPr>
            </a:lvl4pPr>
            <a:lvl5pPr marL="2057400" indent="-228600" eaLnBrk="0" hangingPunct="0">
              <a:defRPr sz="1000" b="1">
                <a:solidFill>
                  <a:schemeClr val="tx1"/>
                </a:solidFill>
                <a:latin typeface="Arial" charset="0"/>
              </a:defRPr>
            </a:lvl5pPr>
            <a:lvl6pPr marL="2514600" indent="-228600" eaLnBrk="0" fontAlgn="base" hangingPunct="0">
              <a:spcBef>
                <a:spcPct val="0"/>
              </a:spcBef>
              <a:spcAft>
                <a:spcPct val="0"/>
              </a:spcAft>
              <a:defRPr sz="1000" b="1">
                <a:solidFill>
                  <a:schemeClr val="tx1"/>
                </a:solidFill>
                <a:latin typeface="Arial" charset="0"/>
              </a:defRPr>
            </a:lvl6pPr>
            <a:lvl7pPr marL="2971800" indent="-228600" eaLnBrk="0" fontAlgn="base" hangingPunct="0">
              <a:spcBef>
                <a:spcPct val="0"/>
              </a:spcBef>
              <a:spcAft>
                <a:spcPct val="0"/>
              </a:spcAft>
              <a:defRPr sz="1000" b="1">
                <a:solidFill>
                  <a:schemeClr val="tx1"/>
                </a:solidFill>
                <a:latin typeface="Arial" charset="0"/>
              </a:defRPr>
            </a:lvl7pPr>
            <a:lvl8pPr marL="3429000" indent="-228600" eaLnBrk="0" fontAlgn="base" hangingPunct="0">
              <a:spcBef>
                <a:spcPct val="0"/>
              </a:spcBef>
              <a:spcAft>
                <a:spcPct val="0"/>
              </a:spcAft>
              <a:defRPr sz="1000" b="1">
                <a:solidFill>
                  <a:schemeClr val="tx1"/>
                </a:solidFill>
                <a:latin typeface="Arial" charset="0"/>
              </a:defRPr>
            </a:lvl8pPr>
            <a:lvl9pPr marL="3886200" indent="-228600" eaLnBrk="0" fontAlgn="base" hangingPunct="0">
              <a:spcBef>
                <a:spcPct val="0"/>
              </a:spcBef>
              <a:spcAft>
                <a:spcPct val="0"/>
              </a:spcAft>
              <a:defRPr sz="1000" b="1">
                <a:solidFill>
                  <a:schemeClr val="tx1"/>
                </a:solidFill>
                <a:latin typeface="Arial" charset="0"/>
              </a:defRPr>
            </a:lvl9pPr>
          </a:lstStyle>
          <a:p>
            <a:pPr eaLnBrk="1" hangingPunct="1"/>
            <a:fld id="{6AFA8999-0647-4B79-85E1-BD13F2B7255B}" type="slidenum">
              <a:rPr lang="en-US" sz="1200" b="0" smtClean="0">
                <a:latin typeface="Times New Roman" pitchFamily="18" charset="0"/>
              </a:rPr>
              <a:pPr eaLnBrk="1" hangingPunct="1"/>
              <a:t>17</a:t>
            </a:fld>
            <a:endParaRPr lang="en-US" sz="1200" b="0" smtClean="0">
              <a:latin typeface="Times New Roman"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EB2583C-368E-46B0-8672-A20442188101}" type="slidenum">
              <a:rPr lang="en-US" smtClean="0"/>
              <a:pPr>
                <a:defRPr/>
              </a:pPr>
              <a:t>20</a:t>
            </a:fld>
            <a:endParaRPr lang="en-US"/>
          </a:p>
        </p:txBody>
      </p:sp>
    </p:spTree>
    <p:extLst>
      <p:ext uri="{BB962C8B-B14F-4D97-AF65-F5344CB8AC3E}">
        <p14:creationId xmlns:p14="http://schemas.microsoft.com/office/powerpoint/2010/main" val="30535728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Virtual organizations are developing as acceptable organizational structures.  This structure offers a small core organization that outsources many of its major functions to competent suppliers.  Virtual organizations are highly centralized with virtually no departmentalization to provide maximum flexibility, focusing on what the organization does best.  This type of organization reduces control over some of the key parts of the business.</a:t>
            </a:r>
          </a:p>
        </p:txBody>
      </p:sp>
      <p:sp>
        <p:nvSpPr>
          <p:cNvPr id="52228"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b="1">
                <a:solidFill>
                  <a:schemeClr val="tx1"/>
                </a:solidFill>
                <a:latin typeface="Arial" charset="0"/>
              </a:defRPr>
            </a:lvl1pPr>
            <a:lvl2pPr marL="742950" indent="-285750" eaLnBrk="0" hangingPunct="0">
              <a:defRPr sz="1000" b="1">
                <a:solidFill>
                  <a:schemeClr val="tx1"/>
                </a:solidFill>
                <a:latin typeface="Arial" charset="0"/>
              </a:defRPr>
            </a:lvl2pPr>
            <a:lvl3pPr marL="1143000" indent="-228600" eaLnBrk="0" hangingPunct="0">
              <a:defRPr sz="1000" b="1">
                <a:solidFill>
                  <a:schemeClr val="tx1"/>
                </a:solidFill>
                <a:latin typeface="Arial" charset="0"/>
              </a:defRPr>
            </a:lvl3pPr>
            <a:lvl4pPr marL="1600200" indent="-228600" eaLnBrk="0" hangingPunct="0">
              <a:defRPr sz="1000" b="1">
                <a:solidFill>
                  <a:schemeClr val="tx1"/>
                </a:solidFill>
                <a:latin typeface="Arial" charset="0"/>
              </a:defRPr>
            </a:lvl4pPr>
            <a:lvl5pPr marL="2057400" indent="-228600" eaLnBrk="0" hangingPunct="0">
              <a:defRPr sz="1000" b="1">
                <a:solidFill>
                  <a:schemeClr val="tx1"/>
                </a:solidFill>
                <a:latin typeface="Arial" charset="0"/>
              </a:defRPr>
            </a:lvl5pPr>
            <a:lvl6pPr marL="2514600" indent="-228600" eaLnBrk="0" fontAlgn="base" hangingPunct="0">
              <a:spcBef>
                <a:spcPct val="0"/>
              </a:spcBef>
              <a:spcAft>
                <a:spcPct val="0"/>
              </a:spcAft>
              <a:defRPr sz="1000" b="1">
                <a:solidFill>
                  <a:schemeClr val="tx1"/>
                </a:solidFill>
                <a:latin typeface="Arial" charset="0"/>
              </a:defRPr>
            </a:lvl6pPr>
            <a:lvl7pPr marL="2971800" indent="-228600" eaLnBrk="0" fontAlgn="base" hangingPunct="0">
              <a:spcBef>
                <a:spcPct val="0"/>
              </a:spcBef>
              <a:spcAft>
                <a:spcPct val="0"/>
              </a:spcAft>
              <a:defRPr sz="1000" b="1">
                <a:solidFill>
                  <a:schemeClr val="tx1"/>
                </a:solidFill>
                <a:latin typeface="Arial" charset="0"/>
              </a:defRPr>
            </a:lvl7pPr>
            <a:lvl8pPr marL="3429000" indent="-228600" eaLnBrk="0" fontAlgn="base" hangingPunct="0">
              <a:spcBef>
                <a:spcPct val="0"/>
              </a:spcBef>
              <a:spcAft>
                <a:spcPct val="0"/>
              </a:spcAft>
              <a:defRPr sz="1000" b="1">
                <a:solidFill>
                  <a:schemeClr val="tx1"/>
                </a:solidFill>
                <a:latin typeface="Arial" charset="0"/>
              </a:defRPr>
            </a:lvl8pPr>
            <a:lvl9pPr marL="3886200" indent="-228600" eaLnBrk="0" fontAlgn="base" hangingPunct="0">
              <a:spcBef>
                <a:spcPct val="0"/>
              </a:spcBef>
              <a:spcAft>
                <a:spcPct val="0"/>
              </a:spcAft>
              <a:defRPr sz="1000" b="1">
                <a:solidFill>
                  <a:schemeClr val="tx1"/>
                </a:solidFill>
                <a:latin typeface="Arial" charset="0"/>
              </a:defRPr>
            </a:lvl9pPr>
          </a:lstStyle>
          <a:p>
            <a:pPr eaLnBrk="1" hangingPunct="1"/>
            <a:r>
              <a:rPr lang="en-US" sz="1200" b="0" smtClean="0">
                <a:latin typeface="Times New Roman" pitchFamily="18" charset="0"/>
              </a:rPr>
              <a:t>(c) 2008 Prentice-Hall, All rights reserved.</a:t>
            </a:r>
          </a:p>
        </p:txBody>
      </p:sp>
      <p:sp>
        <p:nvSpPr>
          <p:cNvPr id="52229"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b="1">
                <a:solidFill>
                  <a:schemeClr val="tx1"/>
                </a:solidFill>
                <a:latin typeface="Arial" charset="0"/>
              </a:defRPr>
            </a:lvl1pPr>
            <a:lvl2pPr marL="742950" indent="-285750" eaLnBrk="0" hangingPunct="0">
              <a:defRPr sz="1000" b="1">
                <a:solidFill>
                  <a:schemeClr val="tx1"/>
                </a:solidFill>
                <a:latin typeface="Arial" charset="0"/>
              </a:defRPr>
            </a:lvl2pPr>
            <a:lvl3pPr marL="1143000" indent="-228600" eaLnBrk="0" hangingPunct="0">
              <a:defRPr sz="1000" b="1">
                <a:solidFill>
                  <a:schemeClr val="tx1"/>
                </a:solidFill>
                <a:latin typeface="Arial" charset="0"/>
              </a:defRPr>
            </a:lvl3pPr>
            <a:lvl4pPr marL="1600200" indent="-228600" eaLnBrk="0" hangingPunct="0">
              <a:defRPr sz="1000" b="1">
                <a:solidFill>
                  <a:schemeClr val="tx1"/>
                </a:solidFill>
                <a:latin typeface="Arial" charset="0"/>
              </a:defRPr>
            </a:lvl4pPr>
            <a:lvl5pPr marL="2057400" indent="-228600" eaLnBrk="0" hangingPunct="0">
              <a:defRPr sz="1000" b="1">
                <a:solidFill>
                  <a:schemeClr val="tx1"/>
                </a:solidFill>
                <a:latin typeface="Arial" charset="0"/>
              </a:defRPr>
            </a:lvl5pPr>
            <a:lvl6pPr marL="2514600" indent="-228600" eaLnBrk="0" fontAlgn="base" hangingPunct="0">
              <a:spcBef>
                <a:spcPct val="0"/>
              </a:spcBef>
              <a:spcAft>
                <a:spcPct val="0"/>
              </a:spcAft>
              <a:defRPr sz="1000" b="1">
                <a:solidFill>
                  <a:schemeClr val="tx1"/>
                </a:solidFill>
                <a:latin typeface="Arial" charset="0"/>
              </a:defRPr>
            </a:lvl6pPr>
            <a:lvl7pPr marL="2971800" indent="-228600" eaLnBrk="0" fontAlgn="base" hangingPunct="0">
              <a:spcBef>
                <a:spcPct val="0"/>
              </a:spcBef>
              <a:spcAft>
                <a:spcPct val="0"/>
              </a:spcAft>
              <a:defRPr sz="1000" b="1">
                <a:solidFill>
                  <a:schemeClr val="tx1"/>
                </a:solidFill>
                <a:latin typeface="Arial" charset="0"/>
              </a:defRPr>
            </a:lvl7pPr>
            <a:lvl8pPr marL="3429000" indent="-228600" eaLnBrk="0" fontAlgn="base" hangingPunct="0">
              <a:spcBef>
                <a:spcPct val="0"/>
              </a:spcBef>
              <a:spcAft>
                <a:spcPct val="0"/>
              </a:spcAft>
              <a:defRPr sz="1000" b="1">
                <a:solidFill>
                  <a:schemeClr val="tx1"/>
                </a:solidFill>
                <a:latin typeface="Arial" charset="0"/>
              </a:defRPr>
            </a:lvl8pPr>
            <a:lvl9pPr marL="3886200" indent="-228600" eaLnBrk="0" fontAlgn="base" hangingPunct="0">
              <a:spcBef>
                <a:spcPct val="0"/>
              </a:spcBef>
              <a:spcAft>
                <a:spcPct val="0"/>
              </a:spcAft>
              <a:defRPr sz="1000" b="1">
                <a:solidFill>
                  <a:schemeClr val="tx1"/>
                </a:solidFill>
                <a:latin typeface="Arial" charset="0"/>
              </a:defRPr>
            </a:lvl9pPr>
          </a:lstStyle>
          <a:p>
            <a:pPr eaLnBrk="1" hangingPunct="1"/>
            <a:fld id="{19CCE08C-64F8-4D90-8184-CE91E80397E9}" type="slidenum">
              <a:rPr lang="en-US" sz="1200" b="0" smtClean="0">
                <a:latin typeface="Times New Roman" pitchFamily="18" charset="0"/>
              </a:rPr>
              <a:pPr eaLnBrk="1" hangingPunct="1"/>
              <a:t>25</a:t>
            </a:fld>
            <a:endParaRPr lang="en-US" sz="1200" b="0"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fld id="{18283B6C-A561-48BE-9DA5-44BA5E4FE354}" type="slidenum">
              <a:rPr lang="en-US" sz="1200"/>
              <a:pPr eaLnBrk="1" hangingPunct="1"/>
              <a:t>4</a:t>
            </a:fld>
            <a:endParaRPr lang="en-US" sz="1200"/>
          </a:p>
        </p:txBody>
      </p:sp>
      <p:sp>
        <p:nvSpPr>
          <p:cNvPr id="27651" name="Rectangle 2"/>
          <p:cNvSpPr>
            <a:spLocks noGrp="1" noRot="1" noChangeAspect="1" noChangeArrowheads="1" noTextEdit="1"/>
          </p:cNvSpPr>
          <p:nvPr>
            <p:ph type="sldImg"/>
          </p:nvPr>
        </p:nvSpPr>
        <p:spPr>
          <a:xfrm>
            <a:off x="1065213" y="692150"/>
            <a:ext cx="4727575" cy="3416300"/>
          </a:xfrm>
          <a:noFill/>
          <a:ln w="12700" cap="flat">
            <a:solidFill>
              <a:schemeClr val="tx1"/>
            </a:solidFill>
          </a:ln>
        </p:spPr>
      </p:sp>
      <p:sp>
        <p:nvSpPr>
          <p:cNvPr id="2765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fld id="{608CC140-DFE8-44B6-A86E-C8C453E8F097}" type="slidenum">
              <a:rPr lang="en-US" sz="1200"/>
              <a:pPr eaLnBrk="1" hangingPunct="1"/>
              <a:t>6</a:t>
            </a:fld>
            <a:endParaRPr lang="en-US" sz="1200"/>
          </a:p>
        </p:txBody>
      </p:sp>
      <p:sp>
        <p:nvSpPr>
          <p:cNvPr id="28675" name="Rectangle 2"/>
          <p:cNvSpPr>
            <a:spLocks noGrp="1" noRot="1" noChangeAspect="1" noChangeArrowheads="1" noTextEdit="1"/>
          </p:cNvSpPr>
          <p:nvPr>
            <p:ph type="sldImg"/>
          </p:nvPr>
        </p:nvSpPr>
        <p:spPr>
          <a:xfrm>
            <a:off x="1065213" y="692150"/>
            <a:ext cx="4727575" cy="3416300"/>
          </a:xfrm>
          <a:noFill/>
          <a:ln w="12700" cap="flat">
            <a:solidFill>
              <a:schemeClr val="tx1"/>
            </a:solidFill>
          </a:ln>
        </p:spPr>
      </p:sp>
      <p:sp>
        <p:nvSpPr>
          <p:cNvPr id="2867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fld id="{F6088845-03F6-4366-94A9-5576B2F9673E}" type="slidenum">
              <a:rPr lang="en-US" sz="1200"/>
              <a:pPr eaLnBrk="1" hangingPunct="1"/>
              <a:t>7</a:t>
            </a:fld>
            <a:endParaRPr lang="en-US" sz="1200"/>
          </a:p>
        </p:txBody>
      </p:sp>
      <p:sp>
        <p:nvSpPr>
          <p:cNvPr id="29699" name="Rectangle 2"/>
          <p:cNvSpPr>
            <a:spLocks noGrp="1" noRot="1" noChangeAspect="1" noChangeArrowheads="1" noTextEdit="1"/>
          </p:cNvSpPr>
          <p:nvPr>
            <p:ph type="sldImg"/>
          </p:nvPr>
        </p:nvSpPr>
        <p:spPr>
          <a:xfrm>
            <a:off x="1065213" y="692150"/>
            <a:ext cx="4727575" cy="3416300"/>
          </a:xfrm>
          <a:noFill/>
          <a:ln w="12700" cap="flat">
            <a:solidFill>
              <a:schemeClr val="tx1"/>
            </a:solidFill>
          </a:ln>
        </p:spPr>
      </p:sp>
      <p:sp>
        <p:nvSpPr>
          <p:cNvPr id="2970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fld id="{3C3413F8-823C-4E1D-B7B2-57FEE4A27429}" type="slidenum">
              <a:rPr lang="en-US" sz="1200"/>
              <a:pPr eaLnBrk="1" hangingPunct="1"/>
              <a:t>8</a:t>
            </a:fld>
            <a:endParaRPr lang="en-US" sz="1200"/>
          </a:p>
        </p:txBody>
      </p:sp>
      <p:sp>
        <p:nvSpPr>
          <p:cNvPr id="30723" name="Rectangle 2"/>
          <p:cNvSpPr>
            <a:spLocks noGrp="1" noRot="1" noChangeAspect="1" noChangeArrowheads="1" noTextEdit="1"/>
          </p:cNvSpPr>
          <p:nvPr>
            <p:ph type="sldImg"/>
          </p:nvPr>
        </p:nvSpPr>
        <p:spPr>
          <a:xfrm>
            <a:off x="1065213" y="692150"/>
            <a:ext cx="4727575" cy="3416300"/>
          </a:xfrm>
          <a:noFill/>
          <a:ln w="12700" cap="flat">
            <a:solidFill>
              <a:schemeClr val="tx1"/>
            </a:solidFill>
          </a:ln>
        </p:spPr>
      </p:sp>
      <p:sp>
        <p:nvSpPr>
          <p:cNvPr id="3072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fld id="{9C574FCB-919A-4BCC-A1C0-8C7772A5966A}" type="slidenum">
              <a:rPr lang="en-US" sz="1200"/>
              <a:pPr eaLnBrk="1" hangingPunct="1"/>
              <a:t>9</a:t>
            </a:fld>
            <a:endParaRPr lang="en-US" sz="1200"/>
          </a:p>
        </p:txBody>
      </p:sp>
      <p:sp>
        <p:nvSpPr>
          <p:cNvPr id="31747" name="Rectangle 2"/>
          <p:cNvSpPr>
            <a:spLocks noGrp="1" noRot="1" noChangeAspect="1" noChangeArrowheads="1" noTextEdit="1"/>
          </p:cNvSpPr>
          <p:nvPr>
            <p:ph type="sldImg"/>
          </p:nvPr>
        </p:nvSpPr>
        <p:spPr>
          <a:xfrm>
            <a:off x="1065213" y="692150"/>
            <a:ext cx="4727575" cy="3416300"/>
          </a:xfrm>
          <a:noFill/>
          <a:ln w="12700" cap="flat">
            <a:solidFill>
              <a:schemeClr val="tx1"/>
            </a:solidFill>
          </a:ln>
        </p:spPr>
      </p:sp>
      <p:sp>
        <p:nvSpPr>
          <p:cNvPr id="3174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fld id="{F9234FF4-F105-446A-85A0-1BE695FD195D}" type="slidenum">
              <a:rPr lang="en-US" sz="1200"/>
              <a:pPr eaLnBrk="1" hangingPunct="1"/>
              <a:t>12</a:t>
            </a:fld>
            <a:endParaRPr lang="en-US" sz="1200"/>
          </a:p>
        </p:txBody>
      </p:sp>
      <p:sp>
        <p:nvSpPr>
          <p:cNvPr id="32771" name="Rectangle 2"/>
          <p:cNvSpPr>
            <a:spLocks noGrp="1" noRot="1" noChangeAspect="1" noChangeArrowheads="1" noTextEdit="1"/>
          </p:cNvSpPr>
          <p:nvPr>
            <p:ph type="sldImg"/>
          </p:nvPr>
        </p:nvSpPr>
        <p:spPr>
          <a:xfrm>
            <a:off x="1065213" y="692150"/>
            <a:ext cx="4727575" cy="3416300"/>
          </a:xfrm>
          <a:noFill/>
          <a:ln w="12700" cap="flat">
            <a:solidFill>
              <a:schemeClr val="tx1"/>
            </a:solidFill>
          </a:ln>
        </p:spPr>
      </p:sp>
      <p:sp>
        <p:nvSpPr>
          <p:cNvPr id="3277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14399" y="4343400"/>
            <a:ext cx="5114925" cy="4114800"/>
          </a:xfrm>
        </p:spPr>
        <p:txBody>
          <a:bodyPr/>
          <a:lstStyle/>
          <a:p>
            <a:r>
              <a:rPr lang="en-US" dirty="0" smtClean="0"/>
              <a:t>Want to learn more?</a:t>
            </a:r>
          </a:p>
          <a:p>
            <a:r>
              <a:rPr lang="en-US" dirty="0" smtClean="0"/>
              <a:t>Try this application exercise (if you have time; not required for the exam):</a:t>
            </a:r>
          </a:p>
          <a:p>
            <a:endParaRPr lang="en-US" dirty="0"/>
          </a:p>
          <a:p>
            <a:r>
              <a:rPr lang="en-US" dirty="0" smtClean="0"/>
              <a:t>Go look at some articles about </a:t>
            </a:r>
            <a:r>
              <a:rPr lang="en-US" dirty="0" err="1" smtClean="0"/>
              <a:t>ZipCar</a:t>
            </a:r>
            <a:r>
              <a:rPr lang="en-US" dirty="0" smtClean="0"/>
              <a:t>.  What type of organizational structure does it have?  Is it closer to a Mechanistic or an Organic structure?  Justify your position.</a:t>
            </a:r>
          </a:p>
          <a:p>
            <a:endParaRPr lang="en-US" dirty="0"/>
          </a:p>
          <a:p>
            <a:r>
              <a:rPr lang="en-US" dirty="0"/>
              <a:t>Supplemental video:  </a:t>
            </a:r>
            <a:r>
              <a:rPr lang="en-US" dirty="0">
                <a:hlinkClick r:id="rId3"/>
              </a:rPr>
              <a:t>https://</a:t>
            </a:r>
            <a:r>
              <a:rPr lang="en-US" dirty="0" smtClean="0">
                <a:hlinkClick r:id="rId3"/>
              </a:rPr>
              <a:t>www.youtube.com/watch?v=XfheAAlVBH0</a:t>
            </a:r>
            <a:r>
              <a:rPr lang="en-US" dirty="0" smtClean="0"/>
              <a:t> (8 min.)</a:t>
            </a:r>
            <a:endParaRPr lang="en-US" dirty="0"/>
          </a:p>
        </p:txBody>
      </p:sp>
      <p:sp>
        <p:nvSpPr>
          <p:cNvPr id="4" name="Slide Number Placeholder 3"/>
          <p:cNvSpPr>
            <a:spLocks noGrp="1"/>
          </p:cNvSpPr>
          <p:nvPr>
            <p:ph type="sldNum" sz="quarter" idx="10"/>
          </p:nvPr>
        </p:nvSpPr>
        <p:spPr/>
        <p:txBody>
          <a:bodyPr/>
          <a:lstStyle/>
          <a:p>
            <a:pPr>
              <a:defRPr/>
            </a:pPr>
            <a:fld id="{BEB2583C-368E-46B0-8672-A20442188101}" type="slidenum">
              <a:rPr lang="en-US" smtClean="0"/>
              <a:pPr>
                <a:defRPr/>
              </a:pPr>
              <a:t>15</a:t>
            </a:fld>
            <a:endParaRPr lang="en-US"/>
          </a:p>
        </p:txBody>
      </p:sp>
    </p:spTree>
    <p:extLst>
      <p:ext uri="{BB962C8B-B14F-4D97-AF65-F5344CB8AC3E}">
        <p14:creationId xmlns:p14="http://schemas.microsoft.com/office/powerpoint/2010/main" val="7884135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6205A42E-C8FA-43FA-86A8-27B6844F88DC}" type="slidenum">
              <a:rPr kumimoji="0" 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16</a:t>
            </a:fld>
            <a:endParaRPr kumimoji="0" lang="en-US" sz="12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19339711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026"/>
          <p:cNvSpPr>
            <a:spLocks noChangeArrowheads="1"/>
          </p:cNvSpPr>
          <p:nvPr/>
        </p:nvSpPr>
        <p:spPr bwMode="auto">
          <a:xfrm>
            <a:off x="355600" y="1287463"/>
            <a:ext cx="7874000" cy="49212"/>
          </a:xfrm>
          <a:prstGeom prst="rect">
            <a:avLst/>
          </a:prstGeom>
          <a:gradFill rotWithShape="1">
            <a:gsLst>
              <a:gs pos="0">
                <a:srgbClr val="538438"/>
              </a:gs>
              <a:gs pos="100000">
                <a:srgbClr val="AF7EBE"/>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 name="Rectangle 1027"/>
          <p:cNvSpPr>
            <a:spLocks noChangeArrowheads="1"/>
          </p:cNvSpPr>
          <p:nvPr/>
        </p:nvSpPr>
        <p:spPr bwMode="auto">
          <a:xfrm>
            <a:off x="0" y="230188"/>
            <a:ext cx="8229600" cy="1036637"/>
          </a:xfrm>
          <a:prstGeom prst="rect">
            <a:avLst/>
          </a:prstGeom>
          <a:gradFill rotWithShape="1">
            <a:gsLst>
              <a:gs pos="0">
                <a:srgbClr val="0B3F49"/>
              </a:gs>
              <a:gs pos="100000">
                <a:srgbClr val="1A69A4"/>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 name="Rectangle 1028"/>
          <p:cNvSpPr>
            <a:spLocks noChangeArrowheads="1"/>
          </p:cNvSpPr>
          <p:nvPr/>
        </p:nvSpPr>
        <p:spPr bwMode="auto">
          <a:xfrm>
            <a:off x="5983288" y="2122488"/>
            <a:ext cx="1771650" cy="7572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 name="Rectangle 1029"/>
          <p:cNvSpPr>
            <a:spLocks noChangeArrowheads="1"/>
          </p:cNvSpPr>
          <p:nvPr/>
        </p:nvSpPr>
        <p:spPr bwMode="auto">
          <a:xfrm>
            <a:off x="8477250" y="-390525"/>
            <a:ext cx="1771650" cy="77946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Line 1030"/>
          <p:cNvSpPr>
            <a:spLocks noChangeShapeType="1"/>
          </p:cNvSpPr>
          <p:nvPr/>
        </p:nvSpPr>
        <p:spPr bwMode="auto">
          <a:xfrm>
            <a:off x="355600" y="1270000"/>
            <a:ext cx="7874000" cy="0"/>
          </a:xfrm>
          <a:prstGeom prst="line">
            <a:avLst/>
          </a:prstGeom>
          <a:noFill/>
          <a:ln w="19050">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9" name="Group 1031"/>
          <p:cNvGrpSpPr>
            <a:grpSpLocks/>
          </p:cNvGrpSpPr>
          <p:nvPr/>
        </p:nvGrpSpPr>
        <p:grpSpPr bwMode="auto">
          <a:xfrm>
            <a:off x="0" y="0"/>
            <a:ext cx="376238" cy="5943600"/>
            <a:chOff x="0" y="0"/>
            <a:chExt cx="237" cy="3744"/>
          </a:xfrm>
        </p:grpSpPr>
        <p:sp>
          <p:nvSpPr>
            <p:cNvPr id="10" name="Rectangle 1032"/>
            <p:cNvSpPr>
              <a:spLocks noChangeArrowheads="1"/>
            </p:cNvSpPr>
            <p:nvPr userDrawn="1"/>
          </p:nvSpPr>
          <p:spPr bwMode="auto">
            <a:xfrm>
              <a:off x="0" y="0"/>
              <a:ext cx="237" cy="3744"/>
            </a:xfrm>
            <a:prstGeom prst="rect">
              <a:avLst/>
            </a:prstGeom>
            <a:gradFill rotWithShape="1">
              <a:gsLst>
                <a:gs pos="0">
                  <a:srgbClr val="0B3F49"/>
                </a:gs>
                <a:gs pos="100000">
                  <a:srgbClr val="1A69A4"/>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Line 1033"/>
            <p:cNvSpPr>
              <a:spLocks noChangeShapeType="1"/>
            </p:cNvSpPr>
            <p:nvPr userDrawn="1"/>
          </p:nvSpPr>
          <p:spPr bwMode="auto">
            <a:xfrm>
              <a:off x="102" y="455"/>
              <a:ext cx="0" cy="3289"/>
            </a:xfrm>
            <a:prstGeom prst="line">
              <a:avLst/>
            </a:prstGeom>
            <a:noFill/>
            <a:ln w="28575">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 name="Oval 1034"/>
            <p:cNvSpPr>
              <a:spLocks noChangeArrowheads="1"/>
            </p:cNvSpPr>
            <p:nvPr userDrawn="1"/>
          </p:nvSpPr>
          <p:spPr bwMode="auto">
            <a:xfrm>
              <a:off x="12" y="252"/>
              <a:ext cx="206" cy="206"/>
            </a:xfrm>
            <a:prstGeom prst="ellipse">
              <a:avLst/>
            </a:prstGeom>
            <a:gradFill rotWithShape="1">
              <a:gsLst>
                <a:gs pos="0">
                  <a:srgbClr val="051D22"/>
                </a:gs>
                <a:gs pos="50000">
                  <a:srgbClr val="0B3F49"/>
                </a:gs>
                <a:gs pos="100000">
                  <a:srgbClr val="051D22"/>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Oval 1035"/>
            <p:cNvSpPr>
              <a:spLocks noChangeArrowheads="1"/>
            </p:cNvSpPr>
            <p:nvPr userDrawn="1"/>
          </p:nvSpPr>
          <p:spPr bwMode="auto">
            <a:xfrm>
              <a:off x="12" y="11"/>
              <a:ext cx="206" cy="206"/>
            </a:xfrm>
            <a:prstGeom prst="ellipse">
              <a:avLst/>
            </a:prstGeom>
            <a:gradFill rotWithShape="1">
              <a:gsLst>
                <a:gs pos="0">
                  <a:srgbClr val="0C314C"/>
                </a:gs>
                <a:gs pos="50000">
                  <a:srgbClr val="1A69A4"/>
                </a:gs>
                <a:gs pos="100000">
                  <a:srgbClr val="0C314C"/>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 name="Rectangle 1036"/>
            <p:cNvSpPr>
              <a:spLocks noChangeArrowheads="1"/>
            </p:cNvSpPr>
            <p:nvPr userDrawn="1"/>
          </p:nvSpPr>
          <p:spPr bwMode="auto">
            <a:xfrm>
              <a:off x="30" y="0"/>
              <a:ext cx="64" cy="3744"/>
            </a:xfrm>
            <a:prstGeom prst="rect">
              <a:avLst/>
            </a:prstGeom>
            <a:gradFill rotWithShape="1">
              <a:gsLst>
                <a:gs pos="0">
                  <a:srgbClr val="FFFFFF">
                    <a:alpha val="51999"/>
                  </a:srgbClr>
                </a:gs>
                <a:gs pos="100000">
                  <a:srgbClr val="FFFFFF"/>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5" name="Rectangle 1037"/>
          <p:cNvSpPr>
            <a:spLocks noChangeArrowheads="1"/>
          </p:cNvSpPr>
          <p:nvPr/>
        </p:nvSpPr>
        <p:spPr bwMode="auto">
          <a:xfrm>
            <a:off x="9525" y="190500"/>
            <a:ext cx="8220075" cy="5753100"/>
          </a:xfrm>
          <a:prstGeom prst="rect">
            <a:avLst/>
          </a:prstGeom>
          <a:gradFill rotWithShape="1">
            <a:gsLst>
              <a:gs pos="0">
                <a:srgbClr val="0B3F49"/>
              </a:gs>
              <a:gs pos="100000">
                <a:srgbClr val="1A69A4"/>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 name="Rectangle 1038"/>
          <p:cNvSpPr>
            <a:spLocks noChangeArrowheads="1"/>
          </p:cNvSpPr>
          <p:nvPr/>
        </p:nvSpPr>
        <p:spPr bwMode="auto">
          <a:xfrm>
            <a:off x="173038" y="3343275"/>
            <a:ext cx="8056562" cy="189706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 name="Rectangle 1039"/>
          <p:cNvSpPr>
            <a:spLocks noChangeArrowheads="1"/>
          </p:cNvSpPr>
          <p:nvPr/>
        </p:nvSpPr>
        <p:spPr bwMode="auto">
          <a:xfrm>
            <a:off x="0" y="0"/>
            <a:ext cx="8229600" cy="24288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 name="Text Box 1042"/>
          <p:cNvSpPr txBox="1">
            <a:spLocks noChangeArrowheads="1"/>
          </p:cNvSpPr>
          <p:nvPr/>
        </p:nvSpPr>
        <p:spPr bwMode="auto">
          <a:xfrm rot="16200000">
            <a:off x="7361237" y="703263"/>
            <a:ext cx="1336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spAutoFit/>
          </a:bodyPr>
          <a:lstStyle>
            <a:lvl1pPr defTabSz="809625">
              <a:defRPr>
                <a:solidFill>
                  <a:schemeClr val="tx1"/>
                </a:solidFill>
                <a:latin typeface="Arial" charset="0"/>
              </a:defRPr>
            </a:lvl1pPr>
            <a:lvl2pPr defTabSz="809625">
              <a:defRPr>
                <a:solidFill>
                  <a:schemeClr val="tx1"/>
                </a:solidFill>
                <a:latin typeface="Arial" charset="0"/>
              </a:defRPr>
            </a:lvl2pPr>
            <a:lvl3pPr defTabSz="809625">
              <a:defRPr>
                <a:solidFill>
                  <a:schemeClr val="tx1"/>
                </a:solidFill>
                <a:latin typeface="Arial" charset="0"/>
              </a:defRPr>
            </a:lvl3pPr>
            <a:lvl4pPr defTabSz="809625">
              <a:defRPr>
                <a:solidFill>
                  <a:schemeClr val="tx1"/>
                </a:solidFill>
                <a:latin typeface="Arial" charset="0"/>
              </a:defRPr>
            </a:lvl4pPr>
            <a:lvl5pPr defTabSz="809625">
              <a:defRPr>
                <a:solidFill>
                  <a:schemeClr val="tx1"/>
                </a:solidFill>
                <a:latin typeface="Arial" charset="0"/>
              </a:defRPr>
            </a:lvl5pPr>
            <a:lvl6pPr defTabSz="809625" fontAlgn="base">
              <a:spcBef>
                <a:spcPct val="0"/>
              </a:spcBef>
              <a:spcAft>
                <a:spcPct val="0"/>
              </a:spcAft>
              <a:defRPr>
                <a:solidFill>
                  <a:schemeClr val="tx1"/>
                </a:solidFill>
                <a:latin typeface="Arial" charset="0"/>
              </a:defRPr>
            </a:lvl6pPr>
            <a:lvl7pPr defTabSz="809625" fontAlgn="base">
              <a:spcBef>
                <a:spcPct val="0"/>
              </a:spcBef>
              <a:spcAft>
                <a:spcPct val="0"/>
              </a:spcAft>
              <a:defRPr>
                <a:solidFill>
                  <a:schemeClr val="tx1"/>
                </a:solidFill>
                <a:latin typeface="Arial" charset="0"/>
              </a:defRPr>
            </a:lvl7pPr>
            <a:lvl8pPr defTabSz="809625" fontAlgn="base">
              <a:spcBef>
                <a:spcPct val="0"/>
              </a:spcBef>
              <a:spcAft>
                <a:spcPct val="0"/>
              </a:spcAft>
              <a:defRPr>
                <a:solidFill>
                  <a:schemeClr val="tx1"/>
                </a:solidFill>
                <a:latin typeface="Arial" charset="0"/>
              </a:defRPr>
            </a:lvl8pPr>
            <a:lvl9pPr defTabSz="809625" fontAlgn="base">
              <a:spcBef>
                <a:spcPct val="0"/>
              </a:spcBef>
              <a:spcAft>
                <a:spcPct val="0"/>
              </a:spcAft>
              <a:defRPr>
                <a:solidFill>
                  <a:schemeClr val="tx1"/>
                </a:solidFill>
                <a:latin typeface="Arial" charset="0"/>
              </a:defRPr>
            </a:lvl9pPr>
          </a:lstStyle>
          <a:p>
            <a:pPr>
              <a:defRPr/>
            </a:pPr>
            <a:r>
              <a:rPr lang="en-US" sz="2400" b="1" smtClean="0">
                <a:solidFill>
                  <a:schemeClr val="hlink"/>
                </a:solidFill>
              </a:rPr>
              <a:t>Chapter</a:t>
            </a:r>
          </a:p>
        </p:txBody>
      </p:sp>
      <p:sp>
        <p:nvSpPr>
          <p:cNvPr id="19" name="Text Box 1043"/>
          <p:cNvSpPr txBox="1">
            <a:spLocks noChangeArrowheads="1"/>
          </p:cNvSpPr>
          <p:nvPr/>
        </p:nvSpPr>
        <p:spPr bwMode="auto">
          <a:xfrm>
            <a:off x="6907213" y="354013"/>
            <a:ext cx="692150" cy="118903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91432" tIns="45716" rIns="91432" bIns="45716">
            <a:spAutoFit/>
          </a:bodyPr>
          <a:lstStyle>
            <a:lvl1pPr defTabSz="809625">
              <a:defRPr>
                <a:solidFill>
                  <a:schemeClr val="tx1"/>
                </a:solidFill>
                <a:latin typeface="Arial" charset="0"/>
              </a:defRPr>
            </a:lvl1pPr>
            <a:lvl2pPr defTabSz="809625">
              <a:defRPr>
                <a:solidFill>
                  <a:schemeClr val="tx1"/>
                </a:solidFill>
                <a:latin typeface="Arial" charset="0"/>
              </a:defRPr>
            </a:lvl2pPr>
            <a:lvl3pPr defTabSz="809625">
              <a:defRPr>
                <a:solidFill>
                  <a:schemeClr val="tx1"/>
                </a:solidFill>
                <a:latin typeface="Arial" charset="0"/>
              </a:defRPr>
            </a:lvl3pPr>
            <a:lvl4pPr defTabSz="809625">
              <a:defRPr>
                <a:solidFill>
                  <a:schemeClr val="tx1"/>
                </a:solidFill>
                <a:latin typeface="Arial" charset="0"/>
              </a:defRPr>
            </a:lvl4pPr>
            <a:lvl5pPr defTabSz="809625">
              <a:defRPr>
                <a:solidFill>
                  <a:schemeClr val="tx1"/>
                </a:solidFill>
                <a:latin typeface="Arial" charset="0"/>
              </a:defRPr>
            </a:lvl5pPr>
            <a:lvl6pPr defTabSz="809625" fontAlgn="base">
              <a:spcBef>
                <a:spcPct val="0"/>
              </a:spcBef>
              <a:spcAft>
                <a:spcPct val="0"/>
              </a:spcAft>
              <a:defRPr>
                <a:solidFill>
                  <a:schemeClr val="tx1"/>
                </a:solidFill>
                <a:latin typeface="Arial" charset="0"/>
              </a:defRPr>
            </a:lvl6pPr>
            <a:lvl7pPr defTabSz="809625" fontAlgn="base">
              <a:spcBef>
                <a:spcPct val="0"/>
              </a:spcBef>
              <a:spcAft>
                <a:spcPct val="0"/>
              </a:spcAft>
              <a:defRPr>
                <a:solidFill>
                  <a:schemeClr val="tx1"/>
                </a:solidFill>
                <a:latin typeface="Arial" charset="0"/>
              </a:defRPr>
            </a:lvl7pPr>
            <a:lvl8pPr defTabSz="809625" fontAlgn="base">
              <a:spcBef>
                <a:spcPct val="0"/>
              </a:spcBef>
              <a:spcAft>
                <a:spcPct val="0"/>
              </a:spcAft>
              <a:defRPr>
                <a:solidFill>
                  <a:schemeClr val="tx1"/>
                </a:solidFill>
                <a:latin typeface="Arial" charset="0"/>
              </a:defRPr>
            </a:lvl8pPr>
            <a:lvl9pPr defTabSz="809625" fontAlgn="base">
              <a:spcBef>
                <a:spcPct val="0"/>
              </a:spcBef>
              <a:spcAft>
                <a:spcPct val="0"/>
              </a:spcAft>
              <a:defRPr>
                <a:solidFill>
                  <a:schemeClr val="tx1"/>
                </a:solidFill>
                <a:latin typeface="Arial" charset="0"/>
              </a:defRPr>
            </a:lvl9pPr>
          </a:lstStyle>
          <a:p>
            <a:pPr algn="ctr">
              <a:defRPr/>
            </a:pPr>
            <a:r>
              <a:rPr lang="en-US" sz="7200" b="1" smtClean="0">
                <a:solidFill>
                  <a:srgbClr val="1A69A4"/>
                </a:solidFill>
              </a:rPr>
              <a:t>1</a:t>
            </a:r>
          </a:p>
        </p:txBody>
      </p:sp>
      <p:sp>
        <p:nvSpPr>
          <p:cNvPr id="20" name="Rectangle 1044"/>
          <p:cNvSpPr>
            <a:spLocks noChangeArrowheads="1"/>
          </p:cNvSpPr>
          <p:nvPr/>
        </p:nvSpPr>
        <p:spPr bwMode="auto">
          <a:xfrm>
            <a:off x="193675" y="579438"/>
            <a:ext cx="101600" cy="2760662"/>
          </a:xfrm>
          <a:prstGeom prst="rect">
            <a:avLst/>
          </a:prstGeom>
          <a:gradFill rotWithShape="1">
            <a:gsLst>
              <a:gs pos="0">
                <a:srgbClr val="538438"/>
              </a:gs>
              <a:gs pos="100000">
                <a:srgbClr val="AF7EBE"/>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 name="Line 1045"/>
          <p:cNvSpPr>
            <a:spLocks noChangeShapeType="1"/>
          </p:cNvSpPr>
          <p:nvPr/>
        </p:nvSpPr>
        <p:spPr bwMode="auto">
          <a:xfrm>
            <a:off x="184150" y="590550"/>
            <a:ext cx="6532563" cy="0"/>
          </a:xfrm>
          <a:prstGeom prst="line">
            <a:avLst/>
          </a:prstGeom>
          <a:noFill/>
          <a:ln w="19050">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 name="Rectangle 1046"/>
          <p:cNvSpPr>
            <a:spLocks noChangeArrowheads="1"/>
          </p:cNvSpPr>
          <p:nvPr/>
        </p:nvSpPr>
        <p:spPr bwMode="auto">
          <a:xfrm>
            <a:off x="0" y="193675"/>
            <a:ext cx="190500" cy="5749925"/>
          </a:xfrm>
          <a:prstGeom prst="rect">
            <a:avLst/>
          </a:prstGeom>
          <a:gradFill rotWithShape="1">
            <a:gsLst>
              <a:gs pos="0">
                <a:srgbClr val="FFFFFF">
                  <a:alpha val="51999"/>
                </a:srgbClr>
              </a:gs>
              <a:gs pos="100000">
                <a:srgbClr val="FFFFFF"/>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 name="Line 1047"/>
          <p:cNvSpPr>
            <a:spLocks noChangeShapeType="1"/>
          </p:cNvSpPr>
          <p:nvPr/>
        </p:nvSpPr>
        <p:spPr bwMode="auto">
          <a:xfrm>
            <a:off x="192088" y="590550"/>
            <a:ext cx="0" cy="5353050"/>
          </a:xfrm>
          <a:prstGeom prst="line">
            <a:avLst/>
          </a:prstGeom>
          <a:noFill/>
          <a:ln w="28575">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 name="Oval 1048"/>
          <p:cNvSpPr>
            <a:spLocks noChangeArrowheads="1"/>
          </p:cNvSpPr>
          <p:nvPr/>
        </p:nvSpPr>
        <p:spPr bwMode="auto">
          <a:xfrm>
            <a:off x="0" y="254000"/>
            <a:ext cx="327025" cy="327025"/>
          </a:xfrm>
          <a:prstGeom prst="ellipse">
            <a:avLst/>
          </a:prstGeom>
          <a:gradFill rotWithShape="1">
            <a:gsLst>
              <a:gs pos="0">
                <a:srgbClr val="051D22"/>
              </a:gs>
              <a:gs pos="50000">
                <a:srgbClr val="0B3F49"/>
              </a:gs>
              <a:gs pos="100000">
                <a:srgbClr val="051D22"/>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 name="Oval 1049"/>
          <p:cNvSpPr>
            <a:spLocks noChangeArrowheads="1"/>
          </p:cNvSpPr>
          <p:nvPr/>
        </p:nvSpPr>
        <p:spPr bwMode="auto">
          <a:xfrm>
            <a:off x="201613" y="444500"/>
            <a:ext cx="327025" cy="327025"/>
          </a:xfrm>
          <a:prstGeom prst="ellipse">
            <a:avLst/>
          </a:prstGeom>
          <a:gradFill rotWithShape="1">
            <a:gsLst>
              <a:gs pos="0">
                <a:srgbClr val="0C314C"/>
              </a:gs>
              <a:gs pos="50000">
                <a:srgbClr val="1A69A4"/>
              </a:gs>
              <a:gs pos="100000">
                <a:srgbClr val="0C314C"/>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 name="Oval 1050"/>
          <p:cNvSpPr>
            <a:spLocks noChangeArrowheads="1"/>
          </p:cNvSpPr>
          <p:nvPr/>
        </p:nvSpPr>
        <p:spPr bwMode="auto">
          <a:xfrm>
            <a:off x="6602413" y="303213"/>
            <a:ext cx="1301750" cy="1301750"/>
          </a:xfrm>
          <a:prstGeom prst="ellipse">
            <a:avLst/>
          </a:prstGeom>
          <a:noFill/>
          <a:ln w="38100">
            <a:solidFill>
              <a:srgbClr val="E8AD06"/>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 name="Rectangle 1051"/>
          <p:cNvSpPr>
            <a:spLocks noChangeArrowheads="1"/>
          </p:cNvSpPr>
          <p:nvPr userDrawn="1"/>
        </p:nvSpPr>
        <p:spPr bwMode="auto">
          <a:xfrm>
            <a:off x="355600" y="1287463"/>
            <a:ext cx="7874000" cy="49212"/>
          </a:xfrm>
          <a:prstGeom prst="rect">
            <a:avLst/>
          </a:prstGeom>
          <a:gradFill rotWithShape="1">
            <a:gsLst>
              <a:gs pos="0">
                <a:srgbClr val="538438"/>
              </a:gs>
              <a:gs pos="100000">
                <a:srgbClr val="AF7EBE"/>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 name="Rectangle 1052"/>
          <p:cNvSpPr>
            <a:spLocks noChangeArrowheads="1"/>
          </p:cNvSpPr>
          <p:nvPr userDrawn="1"/>
        </p:nvSpPr>
        <p:spPr bwMode="auto">
          <a:xfrm>
            <a:off x="0" y="230188"/>
            <a:ext cx="8229600" cy="1036637"/>
          </a:xfrm>
          <a:prstGeom prst="rect">
            <a:avLst/>
          </a:prstGeom>
          <a:gradFill rotWithShape="1">
            <a:gsLst>
              <a:gs pos="0">
                <a:srgbClr val="0B3F49"/>
              </a:gs>
              <a:gs pos="100000">
                <a:srgbClr val="1A69A4"/>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 name="Rectangle 1053"/>
          <p:cNvSpPr>
            <a:spLocks noChangeArrowheads="1"/>
          </p:cNvSpPr>
          <p:nvPr userDrawn="1"/>
        </p:nvSpPr>
        <p:spPr bwMode="auto">
          <a:xfrm>
            <a:off x="5983288" y="2122488"/>
            <a:ext cx="1771650" cy="7572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 name="Rectangle 1054"/>
          <p:cNvSpPr>
            <a:spLocks noChangeArrowheads="1"/>
          </p:cNvSpPr>
          <p:nvPr userDrawn="1"/>
        </p:nvSpPr>
        <p:spPr bwMode="auto">
          <a:xfrm>
            <a:off x="8477250" y="-390525"/>
            <a:ext cx="1771650" cy="77946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 name="Line 1055"/>
          <p:cNvSpPr>
            <a:spLocks noChangeShapeType="1"/>
          </p:cNvSpPr>
          <p:nvPr userDrawn="1"/>
        </p:nvSpPr>
        <p:spPr bwMode="auto">
          <a:xfrm>
            <a:off x="355600" y="1270000"/>
            <a:ext cx="7874000" cy="0"/>
          </a:xfrm>
          <a:prstGeom prst="line">
            <a:avLst/>
          </a:prstGeom>
          <a:noFill/>
          <a:ln w="19050">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32" name="Group 1056"/>
          <p:cNvGrpSpPr>
            <a:grpSpLocks/>
          </p:cNvGrpSpPr>
          <p:nvPr userDrawn="1"/>
        </p:nvGrpSpPr>
        <p:grpSpPr bwMode="auto">
          <a:xfrm>
            <a:off x="0" y="0"/>
            <a:ext cx="376238" cy="5943600"/>
            <a:chOff x="0" y="0"/>
            <a:chExt cx="237" cy="3744"/>
          </a:xfrm>
        </p:grpSpPr>
        <p:sp>
          <p:nvSpPr>
            <p:cNvPr id="33" name="Rectangle 1057"/>
            <p:cNvSpPr>
              <a:spLocks noChangeArrowheads="1"/>
            </p:cNvSpPr>
            <p:nvPr userDrawn="1"/>
          </p:nvSpPr>
          <p:spPr bwMode="auto">
            <a:xfrm>
              <a:off x="0" y="0"/>
              <a:ext cx="237" cy="3744"/>
            </a:xfrm>
            <a:prstGeom prst="rect">
              <a:avLst/>
            </a:prstGeom>
            <a:gradFill rotWithShape="1">
              <a:gsLst>
                <a:gs pos="0">
                  <a:srgbClr val="0B3F49"/>
                </a:gs>
                <a:gs pos="100000">
                  <a:srgbClr val="1A69A4"/>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 name="Line 1058"/>
            <p:cNvSpPr>
              <a:spLocks noChangeShapeType="1"/>
            </p:cNvSpPr>
            <p:nvPr userDrawn="1"/>
          </p:nvSpPr>
          <p:spPr bwMode="auto">
            <a:xfrm>
              <a:off x="102" y="455"/>
              <a:ext cx="0" cy="3289"/>
            </a:xfrm>
            <a:prstGeom prst="line">
              <a:avLst/>
            </a:prstGeom>
            <a:noFill/>
            <a:ln w="28575">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 name="Oval 1059"/>
            <p:cNvSpPr>
              <a:spLocks noChangeArrowheads="1"/>
            </p:cNvSpPr>
            <p:nvPr userDrawn="1"/>
          </p:nvSpPr>
          <p:spPr bwMode="auto">
            <a:xfrm>
              <a:off x="12" y="252"/>
              <a:ext cx="206" cy="206"/>
            </a:xfrm>
            <a:prstGeom prst="ellipse">
              <a:avLst/>
            </a:prstGeom>
            <a:gradFill rotWithShape="1">
              <a:gsLst>
                <a:gs pos="0">
                  <a:srgbClr val="051D22"/>
                </a:gs>
                <a:gs pos="50000">
                  <a:srgbClr val="0B3F49"/>
                </a:gs>
                <a:gs pos="100000">
                  <a:srgbClr val="051D22"/>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 name="Oval 1060"/>
            <p:cNvSpPr>
              <a:spLocks noChangeArrowheads="1"/>
            </p:cNvSpPr>
            <p:nvPr userDrawn="1"/>
          </p:nvSpPr>
          <p:spPr bwMode="auto">
            <a:xfrm>
              <a:off x="12" y="11"/>
              <a:ext cx="206" cy="206"/>
            </a:xfrm>
            <a:prstGeom prst="ellipse">
              <a:avLst/>
            </a:prstGeom>
            <a:gradFill rotWithShape="1">
              <a:gsLst>
                <a:gs pos="0">
                  <a:srgbClr val="0C314C"/>
                </a:gs>
                <a:gs pos="50000">
                  <a:srgbClr val="1A69A4"/>
                </a:gs>
                <a:gs pos="100000">
                  <a:srgbClr val="0C314C"/>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 name="Rectangle 1061"/>
            <p:cNvSpPr>
              <a:spLocks noChangeArrowheads="1"/>
            </p:cNvSpPr>
            <p:nvPr userDrawn="1"/>
          </p:nvSpPr>
          <p:spPr bwMode="auto">
            <a:xfrm>
              <a:off x="30" y="0"/>
              <a:ext cx="64" cy="3744"/>
            </a:xfrm>
            <a:prstGeom prst="rect">
              <a:avLst/>
            </a:prstGeom>
            <a:gradFill rotWithShape="1">
              <a:gsLst>
                <a:gs pos="0">
                  <a:srgbClr val="FFFFFF">
                    <a:alpha val="51999"/>
                  </a:srgbClr>
                </a:gs>
                <a:gs pos="100000">
                  <a:srgbClr val="FFFFFF"/>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8" name="Rectangle 1062"/>
          <p:cNvSpPr>
            <a:spLocks noChangeArrowheads="1"/>
          </p:cNvSpPr>
          <p:nvPr userDrawn="1"/>
        </p:nvSpPr>
        <p:spPr bwMode="auto">
          <a:xfrm>
            <a:off x="9525" y="190500"/>
            <a:ext cx="8220075" cy="5753100"/>
          </a:xfrm>
          <a:prstGeom prst="rect">
            <a:avLst/>
          </a:prstGeom>
          <a:gradFill rotWithShape="1">
            <a:gsLst>
              <a:gs pos="0">
                <a:srgbClr val="0B3F49"/>
              </a:gs>
              <a:gs pos="100000">
                <a:srgbClr val="1A69A4"/>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 name="Rectangle 1063"/>
          <p:cNvSpPr>
            <a:spLocks noChangeArrowheads="1"/>
          </p:cNvSpPr>
          <p:nvPr userDrawn="1"/>
        </p:nvSpPr>
        <p:spPr bwMode="auto">
          <a:xfrm>
            <a:off x="173038" y="3343275"/>
            <a:ext cx="8056562" cy="189706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 name="Rectangle 1064"/>
          <p:cNvSpPr>
            <a:spLocks noChangeArrowheads="1"/>
          </p:cNvSpPr>
          <p:nvPr userDrawn="1"/>
        </p:nvSpPr>
        <p:spPr bwMode="auto">
          <a:xfrm>
            <a:off x="0" y="0"/>
            <a:ext cx="8229600" cy="24288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 name="Text Box 1065"/>
          <p:cNvSpPr txBox="1">
            <a:spLocks noChangeArrowheads="1"/>
          </p:cNvSpPr>
          <p:nvPr userDrawn="1"/>
        </p:nvSpPr>
        <p:spPr bwMode="auto">
          <a:xfrm rot="16200000">
            <a:off x="7361237" y="703263"/>
            <a:ext cx="1336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6" tIns="45718" rIns="91436" bIns="45718">
            <a:spAutoFit/>
          </a:bodyPr>
          <a:lstStyle>
            <a:lvl1pPr defTabSz="809625">
              <a:defRPr>
                <a:solidFill>
                  <a:schemeClr val="tx1"/>
                </a:solidFill>
                <a:latin typeface="Arial" charset="0"/>
              </a:defRPr>
            </a:lvl1pPr>
            <a:lvl2pPr defTabSz="809625">
              <a:defRPr>
                <a:solidFill>
                  <a:schemeClr val="tx1"/>
                </a:solidFill>
                <a:latin typeface="Arial" charset="0"/>
              </a:defRPr>
            </a:lvl2pPr>
            <a:lvl3pPr defTabSz="809625">
              <a:defRPr>
                <a:solidFill>
                  <a:schemeClr val="tx1"/>
                </a:solidFill>
                <a:latin typeface="Arial" charset="0"/>
              </a:defRPr>
            </a:lvl3pPr>
            <a:lvl4pPr defTabSz="809625">
              <a:defRPr>
                <a:solidFill>
                  <a:schemeClr val="tx1"/>
                </a:solidFill>
                <a:latin typeface="Arial" charset="0"/>
              </a:defRPr>
            </a:lvl4pPr>
            <a:lvl5pPr defTabSz="809625">
              <a:defRPr>
                <a:solidFill>
                  <a:schemeClr val="tx1"/>
                </a:solidFill>
                <a:latin typeface="Arial" charset="0"/>
              </a:defRPr>
            </a:lvl5pPr>
            <a:lvl6pPr defTabSz="809625" fontAlgn="base">
              <a:spcBef>
                <a:spcPct val="0"/>
              </a:spcBef>
              <a:spcAft>
                <a:spcPct val="0"/>
              </a:spcAft>
              <a:defRPr>
                <a:solidFill>
                  <a:schemeClr val="tx1"/>
                </a:solidFill>
                <a:latin typeface="Arial" charset="0"/>
              </a:defRPr>
            </a:lvl6pPr>
            <a:lvl7pPr defTabSz="809625" fontAlgn="base">
              <a:spcBef>
                <a:spcPct val="0"/>
              </a:spcBef>
              <a:spcAft>
                <a:spcPct val="0"/>
              </a:spcAft>
              <a:defRPr>
                <a:solidFill>
                  <a:schemeClr val="tx1"/>
                </a:solidFill>
                <a:latin typeface="Arial" charset="0"/>
              </a:defRPr>
            </a:lvl7pPr>
            <a:lvl8pPr defTabSz="809625" fontAlgn="base">
              <a:spcBef>
                <a:spcPct val="0"/>
              </a:spcBef>
              <a:spcAft>
                <a:spcPct val="0"/>
              </a:spcAft>
              <a:defRPr>
                <a:solidFill>
                  <a:schemeClr val="tx1"/>
                </a:solidFill>
                <a:latin typeface="Arial" charset="0"/>
              </a:defRPr>
            </a:lvl8pPr>
            <a:lvl9pPr defTabSz="809625" fontAlgn="base">
              <a:spcBef>
                <a:spcPct val="0"/>
              </a:spcBef>
              <a:spcAft>
                <a:spcPct val="0"/>
              </a:spcAft>
              <a:defRPr>
                <a:solidFill>
                  <a:schemeClr val="tx1"/>
                </a:solidFill>
                <a:latin typeface="Arial" charset="0"/>
              </a:defRPr>
            </a:lvl9pPr>
          </a:lstStyle>
          <a:p>
            <a:pPr>
              <a:defRPr/>
            </a:pPr>
            <a:r>
              <a:rPr lang="en-US" sz="2400" b="1" smtClean="0">
                <a:solidFill>
                  <a:schemeClr val="hlink"/>
                </a:solidFill>
              </a:rPr>
              <a:t>Chapter</a:t>
            </a:r>
          </a:p>
        </p:txBody>
      </p:sp>
      <p:sp>
        <p:nvSpPr>
          <p:cNvPr id="42" name="Text Box 1066"/>
          <p:cNvSpPr txBox="1">
            <a:spLocks noChangeArrowheads="1"/>
          </p:cNvSpPr>
          <p:nvPr userDrawn="1"/>
        </p:nvSpPr>
        <p:spPr bwMode="auto">
          <a:xfrm>
            <a:off x="6498117" y="354013"/>
            <a:ext cx="1510342" cy="101565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91436" tIns="45718" rIns="91436" bIns="45718">
            <a:spAutoFit/>
          </a:bodyPr>
          <a:lstStyle>
            <a:lvl1pPr defTabSz="809625">
              <a:defRPr>
                <a:solidFill>
                  <a:schemeClr val="tx1"/>
                </a:solidFill>
                <a:latin typeface="Arial" charset="0"/>
              </a:defRPr>
            </a:lvl1pPr>
            <a:lvl2pPr defTabSz="809625">
              <a:defRPr>
                <a:solidFill>
                  <a:schemeClr val="tx1"/>
                </a:solidFill>
                <a:latin typeface="Arial" charset="0"/>
              </a:defRPr>
            </a:lvl2pPr>
            <a:lvl3pPr defTabSz="809625">
              <a:defRPr>
                <a:solidFill>
                  <a:schemeClr val="tx1"/>
                </a:solidFill>
                <a:latin typeface="Arial" charset="0"/>
              </a:defRPr>
            </a:lvl3pPr>
            <a:lvl4pPr defTabSz="809625">
              <a:defRPr>
                <a:solidFill>
                  <a:schemeClr val="tx1"/>
                </a:solidFill>
                <a:latin typeface="Arial" charset="0"/>
              </a:defRPr>
            </a:lvl4pPr>
            <a:lvl5pPr defTabSz="809625">
              <a:defRPr>
                <a:solidFill>
                  <a:schemeClr val="tx1"/>
                </a:solidFill>
                <a:latin typeface="Arial" charset="0"/>
              </a:defRPr>
            </a:lvl5pPr>
            <a:lvl6pPr defTabSz="809625" fontAlgn="base">
              <a:spcBef>
                <a:spcPct val="0"/>
              </a:spcBef>
              <a:spcAft>
                <a:spcPct val="0"/>
              </a:spcAft>
              <a:defRPr>
                <a:solidFill>
                  <a:schemeClr val="tx1"/>
                </a:solidFill>
                <a:latin typeface="Arial" charset="0"/>
              </a:defRPr>
            </a:lvl6pPr>
            <a:lvl7pPr defTabSz="809625" fontAlgn="base">
              <a:spcBef>
                <a:spcPct val="0"/>
              </a:spcBef>
              <a:spcAft>
                <a:spcPct val="0"/>
              </a:spcAft>
              <a:defRPr>
                <a:solidFill>
                  <a:schemeClr val="tx1"/>
                </a:solidFill>
                <a:latin typeface="Arial" charset="0"/>
              </a:defRPr>
            </a:lvl7pPr>
            <a:lvl8pPr defTabSz="809625" fontAlgn="base">
              <a:spcBef>
                <a:spcPct val="0"/>
              </a:spcBef>
              <a:spcAft>
                <a:spcPct val="0"/>
              </a:spcAft>
              <a:defRPr>
                <a:solidFill>
                  <a:schemeClr val="tx1"/>
                </a:solidFill>
                <a:latin typeface="Arial" charset="0"/>
              </a:defRPr>
            </a:lvl8pPr>
            <a:lvl9pPr defTabSz="809625" fontAlgn="base">
              <a:spcBef>
                <a:spcPct val="0"/>
              </a:spcBef>
              <a:spcAft>
                <a:spcPct val="0"/>
              </a:spcAft>
              <a:defRPr>
                <a:solidFill>
                  <a:schemeClr val="tx1"/>
                </a:solidFill>
                <a:latin typeface="Arial" charset="0"/>
              </a:defRPr>
            </a:lvl9pPr>
          </a:lstStyle>
          <a:p>
            <a:pPr algn="ctr">
              <a:defRPr/>
            </a:pPr>
            <a:r>
              <a:rPr lang="en-US" sz="6000" b="1" dirty="0" smtClean="0">
                <a:solidFill>
                  <a:srgbClr val="1A69A4"/>
                </a:solidFill>
              </a:rPr>
              <a:t>15</a:t>
            </a:r>
            <a:r>
              <a:rPr lang="en-US" sz="5400" b="1" dirty="0" smtClean="0">
                <a:solidFill>
                  <a:srgbClr val="1A69A4"/>
                </a:solidFill>
              </a:rPr>
              <a:t>b</a:t>
            </a:r>
          </a:p>
        </p:txBody>
      </p:sp>
      <p:sp>
        <p:nvSpPr>
          <p:cNvPr id="43" name="Rectangle 1067"/>
          <p:cNvSpPr>
            <a:spLocks noChangeArrowheads="1"/>
          </p:cNvSpPr>
          <p:nvPr userDrawn="1"/>
        </p:nvSpPr>
        <p:spPr bwMode="auto">
          <a:xfrm>
            <a:off x="193675" y="579438"/>
            <a:ext cx="101600" cy="2760662"/>
          </a:xfrm>
          <a:prstGeom prst="rect">
            <a:avLst/>
          </a:prstGeom>
          <a:gradFill rotWithShape="1">
            <a:gsLst>
              <a:gs pos="0">
                <a:srgbClr val="538438"/>
              </a:gs>
              <a:gs pos="100000">
                <a:srgbClr val="AF7EBE"/>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 name="Line 1068"/>
          <p:cNvSpPr>
            <a:spLocks noChangeShapeType="1"/>
          </p:cNvSpPr>
          <p:nvPr userDrawn="1"/>
        </p:nvSpPr>
        <p:spPr bwMode="auto">
          <a:xfrm>
            <a:off x="184150" y="590550"/>
            <a:ext cx="6532563" cy="0"/>
          </a:xfrm>
          <a:prstGeom prst="line">
            <a:avLst/>
          </a:prstGeom>
          <a:noFill/>
          <a:ln w="19050">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 name="Rectangle 1069"/>
          <p:cNvSpPr>
            <a:spLocks noChangeArrowheads="1"/>
          </p:cNvSpPr>
          <p:nvPr userDrawn="1"/>
        </p:nvSpPr>
        <p:spPr bwMode="auto">
          <a:xfrm>
            <a:off x="0" y="193675"/>
            <a:ext cx="190500" cy="5749925"/>
          </a:xfrm>
          <a:prstGeom prst="rect">
            <a:avLst/>
          </a:prstGeom>
          <a:gradFill rotWithShape="1">
            <a:gsLst>
              <a:gs pos="0">
                <a:srgbClr val="FFFFFF">
                  <a:alpha val="51999"/>
                </a:srgbClr>
              </a:gs>
              <a:gs pos="100000">
                <a:srgbClr val="FFFFFF"/>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 name="Line 1070"/>
          <p:cNvSpPr>
            <a:spLocks noChangeShapeType="1"/>
          </p:cNvSpPr>
          <p:nvPr userDrawn="1"/>
        </p:nvSpPr>
        <p:spPr bwMode="auto">
          <a:xfrm>
            <a:off x="192088" y="590550"/>
            <a:ext cx="0" cy="5353050"/>
          </a:xfrm>
          <a:prstGeom prst="line">
            <a:avLst/>
          </a:prstGeom>
          <a:noFill/>
          <a:ln w="28575">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7" name="Oval 1071"/>
          <p:cNvSpPr>
            <a:spLocks noChangeArrowheads="1"/>
          </p:cNvSpPr>
          <p:nvPr userDrawn="1"/>
        </p:nvSpPr>
        <p:spPr bwMode="auto">
          <a:xfrm>
            <a:off x="0" y="254000"/>
            <a:ext cx="327025" cy="327025"/>
          </a:xfrm>
          <a:prstGeom prst="ellipse">
            <a:avLst/>
          </a:prstGeom>
          <a:gradFill rotWithShape="1">
            <a:gsLst>
              <a:gs pos="0">
                <a:srgbClr val="051D22"/>
              </a:gs>
              <a:gs pos="50000">
                <a:srgbClr val="0B3F49"/>
              </a:gs>
              <a:gs pos="100000">
                <a:srgbClr val="051D22"/>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 name="Oval 1072"/>
          <p:cNvSpPr>
            <a:spLocks noChangeArrowheads="1"/>
          </p:cNvSpPr>
          <p:nvPr userDrawn="1"/>
        </p:nvSpPr>
        <p:spPr bwMode="auto">
          <a:xfrm>
            <a:off x="201613" y="444500"/>
            <a:ext cx="327025" cy="327025"/>
          </a:xfrm>
          <a:prstGeom prst="ellipse">
            <a:avLst/>
          </a:prstGeom>
          <a:gradFill rotWithShape="1">
            <a:gsLst>
              <a:gs pos="0">
                <a:srgbClr val="0C314C"/>
              </a:gs>
              <a:gs pos="50000">
                <a:srgbClr val="1A69A4"/>
              </a:gs>
              <a:gs pos="100000">
                <a:srgbClr val="0C314C"/>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 name="Oval 1073"/>
          <p:cNvSpPr>
            <a:spLocks noChangeArrowheads="1"/>
          </p:cNvSpPr>
          <p:nvPr userDrawn="1"/>
        </p:nvSpPr>
        <p:spPr bwMode="auto">
          <a:xfrm>
            <a:off x="6602413" y="303213"/>
            <a:ext cx="1301750" cy="1301750"/>
          </a:xfrm>
          <a:prstGeom prst="ellipse">
            <a:avLst/>
          </a:prstGeom>
          <a:noFill/>
          <a:ln w="38100">
            <a:solidFill>
              <a:srgbClr val="E8AD06"/>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56" name="Rectangle 1040"/>
          <p:cNvSpPr>
            <a:spLocks noGrp="1" noChangeArrowheads="1"/>
          </p:cNvSpPr>
          <p:nvPr>
            <p:ph type="ctrTitle"/>
          </p:nvPr>
        </p:nvSpPr>
        <p:spPr>
          <a:xfrm>
            <a:off x="274638" y="1846263"/>
            <a:ext cx="7954962" cy="1274762"/>
          </a:xfrm>
        </p:spPr>
        <p:txBody>
          <a:bodyPr/>
          <a:lstStyle>
            <a:lvl1pPr>
              <a:defRPr sz="4400"/>
            </a:lvl1pPr>
          </a:lstStyle>
          <a:p>
            <a:pPr lvl="0"/>
            <a:r>
              <a:rPr lang="en-US" noProof="0" smtClean="0"/>
              <a:t>Click to edit Master title style</a:t>
            </a:r>
          </a:p>
        </p:txBody>
      </p:sp>
      <p:sp>
        <p:nvSpPr>
          <p:cNvPr id="10257" name="Rectangle 1041"/>
          <p:cNvSpPr>
            <a:spLocks noGrp="1" noChangeArrowheads="1"/>
          </p:cNvSpPr>
          <p:nvPr>
            <p:ph type="subTitle" idx="1"/>
          </p:nvPr>
        </p:nvSpPr>
        <p:spPr>
          <a:xfrm>
            <a:off x="301625" y="3368675"/>
            <a:ext cx="7927975" cy="1843088"/>
          </a:xfrm>
        </p:spPr>
        <p:txBody>
          <a:bodyPr/>
          <a:lstStyle>
            <a:lvl1pPr marL="0" indent="0" algn="ctr">
              <a:buFont typeface="Wingdings" pitchFamily="2" charset="2"/>
              <a:buNone/>
              <a:defRPr/>
            </a:lvl1pPr>
          </a:lstStyle>
          <a:p>
            <a:pPr lvl="0"/>
            <a:r>
              <a:rPr lang="en-US" noProof="0" smtClean="0"/>
              <a:t>Click to edit Master subtitle style</a:t>
            </a:r>
          </a:p>
        </p:txBody>
      </p:sp>
    </p:spTree>
    <p:extLst>
      <p:ext uri="{BB962C8B-B14F-4D97-AF65-F5344CB8AC3E}">
        <p14:creationId xmlns:p14="http://schemas.microsoft.com/office/powerpoint/2010/main" val="392021745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524410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62688" y="238125"/>
            <a:ext cx="1966912" cy="51625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57188" y="238125"/>
            <a:ext cx="5753100" cy="51625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60204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57188" y="238125"/>
            <a:ext cx="7872412" cy="9906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365125" y="1387475"/>
            <a:ext cx="7634288" cy="4013200"/>
          </a:xfrm>
        </p:spPr>
        <p:txBody>
          <a:bodyPr/>
          <a:lstStyle/>
          <a:p>
            <a:pPr lvl="0"/>
            <a:endParaRPr lang="en-US" noProof="0" smtClean="0"/>
          </a:p>
        </p:txBody>
      </p:sp>
    </p:spTree>
    <p:extLst>
      <p:ext uri="{BB962C8B-B14F-4D97-AF65-F5344CB8AC3E}">
        <p14:creationId xmlns:p14="http://schemas.microsoft.com/office/powerpoint/2010/main" val="23769473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355600" y="1287463"/>
            <a:ext cx="7874000" cy="49212"/>
          </a:xfrm>
          <a:prstGeom prst="rect">
            <a:avLst/>
          </a:prstGeom>
          <a:gradFill rotWithShape="1">
            <a:gsLst>
              <a:gs pos="0">
                <a:srgbClr val="538438"/>
              </a:gs>
              <a:gs pos="100000">
                <a:srgbClr val="AF7EBE"/>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 name="Rectangle 3"/>
          <p:cNvSpPr>
            <a:spLocks noChangeArrowheads="1"/>
          </p:cNvSpPr>
          <p:nvPr/>
        </p:nvSpPr>
        <p:spPr bwMode="auto">
          <a:xfrm>
            <a:off x="0" y="230188"/>
            <a:ext cx="8229600" cy="1036637"/>
          </a:xfrm>
          <a:prstGeom prst="rect">
            <a:avLst/>
          </a:prstGeom>
          <a:gradFill rotWithShape="1">
            <a:gsLst>
              <a:gs pos="0">
                <a:srgbClr val="0B3F49"/>
              </a:gs>
              <a:gs pos="100000">
                <a:srgbClr val="1A69A4"/>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 name="Rectangle 4"/>
          <p:cNvSpPr>
            <a:spLocks noChangeArrowheads="1"/>
          </p:cNvSpPr>
          <p:nvPr/>
        </p:nvSpPr>
        <p:spPr bwMode="auto">
          <a:xfrm>
            <a:off x="5983288" y="2122488"/>
            <a:ext cx="1771650" cy="7572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 name="Rectangle 5"/>
          <p:cNvSpPr>
            <a:spLocks noChangeArrowheads="1"/>
          </p:cNvSpPr>
          <p:nvPr/>
        </p:nvSpPr>
        <p:spPr bwMode="auto">
          <a:xfrm>
            <a:off x="8477250" y="-390525"/>
            <a:ext cx="1771650" cy="77946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Line 6"/>
          <p:cNvSpPr>
            <a:spLocks noChangeShapeType="1"/>
          </p:cNvSpPr>
          <p:nvPr/>
        </p:nvSpPr>
        <p:spPr bwMode="auto">
          <a:xfrm>
            <a:off x="355600" y="1270000"/>
            <a:ext cx="7874000" cy="0"/>
          </a:xfrm>
          <a:prstGeom prst="line">
            <a:avLst/>
          </a:prstGeom>
          <a:noFill/>
          <a:ln w="19050">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9" name="Group 7"/>
          <p:cNvGrpSpPr>
            <a:grpSpLocks/>
          </p:cNvGrpSpPr>
          <p:nvPr/>
        </p:nvGrpSpPr>
        <p:grpSpPr bwMode="auto">
          <a:xfrm>
            <a:off x="0" y="0"/>
            <a:ext cx="376238" cy="5943600"/>
            <a:chOff x="0" y="0"/>
            <a:chExt cx="237" cy="3744"/>
          </a:xfrm>
        </p:grpSpPr>
        <p:sp>
          <p:nvSpPr>
            <p:cNvPr id="10" name="Rectangle 8"/>
            <p:cNvSpPr>
              <a:spLocks noChangeArrowheads="1"/>
            </p:cNvSpPr>
            <p:nvPr userDrawn="1"/>
          </p:nvSpPr>
          <p:spPr bwMode="auto">
            <a:xfrm>
              <a:off x="0" y="0"/>
              <a:ext cx="237" cy="3744"/>
            </a:xfrm>
            <a:prstGeom prst="rect">
              <a:avLst/>
            </a:prstGeom>
            <a:gradFill rotWithShape="1">
              <a:gsLst>
                <a:gs pos="0">
                  <a:srgbClr val="0B3F49"/>
                </a:gs>
                <a:gs pos="100000">
                  <a:srgbClr val="1A69A4"/>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Line 9"/>
            <p:cNvSpPr>
              <a:spLocks noChangeShapeType="1"/>
            </p:cNvSpPr>
            <p:nvPr userDrawn="1"/>
          </p:nvSpPr>
          <p:spPr bwMode="auto">
            <a:xfrm>
              <a:off x="102" y="455"/>
              <a:ext cx="0" cy="3289"/>
            </a:xfrm>
            <a:prstGeom prst="line">
              <a:avLst/>
            </a:prstGeom>
            <a:noFill/>
            <a:ln w="28575">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 name="Oval 10"/>
            <p:cNvSpPr>
              <a:spLocks noChangeArrowheads="1"/>
            </p:cNvSpPr>
            <p:nvPr userDrawn="1"/>
          </p:nvSpPr>
          <p:spPr bwMode="auto">
            <a:xfrm>
              <a:off x="12" y="252"/>
              <a:ext cx="206" cy="206"/>
            </a:xfrm>
            <a:prstGeom prst="ellipse">
              <a:avLst/>
            </a:prstGeom>
            <a:gradFill rotWithShape="1">
              <a:gsLst>
                <a:gs pos="0">
                  <a:srgbClr val="051D22"/>
                </a:gs>
                <a:gs pos="50000">
                  <a:srgbClr val="0B3F49"/>
                </a:gs>
                <a:gs pos="100000">
                  <a:srgbClr val="051D22"/>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Oval 11"/>
            <p:cNvSpPr>
              <a:spLocks noChangeArrowheads="1"/>
            </p:cNvSpPr>
            <p:nvPr userDrawn="1"/>
          </p:nvSpPr>
          <p:spPr bwMode="auto">
            <a:xfrm>
              <a:off x="12" y="11"/>
              <a:ext cx="206" cy="206"/>
            </a:xfrm>
            <a:prstGeom prst="ellipse">
              <a:avLst/>
            </a:prstGeom>
            <a:gradFill rotWithShape="1">
              <a:gsLst>
                <a:gs pos="0">
                  <a:srgbClr val="0C314C"/>
                </a:gs>
                <a:gs pos="50000">
                  <a:srgbClr val="1A69A4"/>
                </a:gs>
                <a:gs pos="100000">
                  <a:srgbClr val="0C314C"/>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 name="Rectangle 12"/>
            <p:cNvSpPr>
              <a:spLocks noChangeArrowheads="1"/>
            </p:cNvSpPr>
            <p:nvPr userDrawn="1"/>
          </p:nvSpPr>
          <p:spPr bwMode="auto">
            <a:xfrm>
              <a:off x="30" y="0"/>
              <a:ext cx="64" cy="3744"/>
            </a:xfrm>
            <a:prstGeom prst="rect">
              <a:avLst/>
            </a:prstGeom>
            <a:gradFill rotWithShape="1">
              <a:gsLst>
                <a:gs pos="0">
                  <a:srgbClr val="FFFFFF">
                    <a:alpha val="51999"/>
                  </a:srgbClr>
                </a:gs>
                <a:gs pos="100000">
                  <a:srgbClr val="FFFFFF"/>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5" name="Rectangle 13"/>
          <p:cNvSpPr>
            <a:spLocks noChangeArrowheads="1"/>
          </p:cNvSpPr>
          <p:nvPr/>
        </p:nvSpPr>
        <p:spPr bwMode="auto">
          <a:xfrm>
            <a:off x="9525" y="190500"/>
            <a:ext cx="8220075" cy="5753100"/>
          </a:xfrm>
          <a:prstGeom prst="rect">
            <a:avLst/>
          </a:prstGeom>
          <a:gradFill rotWithShape="1">
            <a:gsLst>
              <a:gs pos="0">
                <a:srgbClr val="0B3F49"/>
              </a:gs>
              <a:gs pos="100000">
                <a:srgbClr val="1A69A4"/>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 name="Rectangle 14"/>
          <p:cNvSpPr>
            <a:spLocks noChangeArrowheads="1"/>
          </p:cNvSpPr>
          <p:nvPr/>
        </p:nvSpPr>
        <p:spPr bwMode="auto">
          <a:xfrm>
            <a:off x="173038" y="3343275"/>
            <a:ext cx="8056562" cy="189706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 name="Rectangle 15"/>
          <p:cNvSpPr>
            <a:spLocks noChangeArrowheads="1"/>
          </p:cNvSpPr>
          <p:nvPr/>
        </p:nvSpPr>
        <p:spPr bwMode="auto">
          <a:xfrm>
            <a:off x="0" y="0"/>
            <a:ext cx="8229600" cy="24288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 name="Text Box 18"/>
          <p:cNvSpPr txBox="1">
            <a:spLocks noChangeArrowheads="1"/>
          </p:cNvSpPr>
          <p:nvPr/>
        </p:nvSpPr>
        <p:spPr bwMode="auto">
          <a:xfrm rot="16200000">
            <a:off x="7361237" y="703263"/>
            <a:ext cx="1336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spAutoFit/>
          </a:bodyPr>
          <a:lstStyle>
            <a:lvl1pPr defTabSz="809625">
              <a:defRPr>
                <a:solidFill>
                  <a:schemeClr val="tx1"/>
                </a:solidFill>
                <a:latin typeface="Arial" charset="0"/>
              </a:defRPr>
            </a:lvl1pPr>
            <a:lvl2pPr defTabSz="809625">
              <a:defRPr>
                <a:solidFill>
                  <a:schemeClr val="tx1"/>
                </a:solidFill>
                <a:latin typeface="Arial" charset="0"/>
              </a:defRPr>
            </a:lvl2pPr>
            <a:lvl3pPr defTabSz="809625">
              <a:defRPr>
                <a:solidFill>
                  <a:schemeClr val="tx1"/>
                </a:solidFill>
                <a:latin typeface="Arial" charset="0"/>
              </a:defRPr>
            </a:lvl3pPr>
            <a:lvl4pPr defTabSz="809625">
              <a:defRPr>
                <a:solidFill>
                  <a:schemeClr val="tx1"/>
                </a:solidFill>
                <a:latin typeface="Arial" charset="0"/>
              </a:defRPr>
            </a:lvl4pPr>
            <a:lvl5pPr defTabSz="809625">
              <a:defRPr>
                <a:solidFill>
                  <a:schemeClr val="tx1"/>
                </a:solidFill>
                <a:latin typeface="Arial" charset="0"/>
              </a:defRPr>
            </a:lvl5pPr>
            <a:lvl6pPr defTabSz="809625" fontAlgn="base">
              <a:spcBef>
                <a:spcPct val="0"/>
              </a:spcBef>
              <a:spcAft>
                <a:spcPct val="0"/>
              </a:spcAft>
              <a:defRPr>
                <a:solidFill>
                  <a:schemeClr val="tx1"/>
                </a:solidFill>
                <a:latin typeface="Arial" charset="0"/>
              </a:defRPr>
            </a:lvl6pPr>
            <a:lvl7pPr defTabSz="809625" fontAlgn="base">
              <a:spcBef>
                <a:spcPct val="0"/>
              </a:spcBef>
              <a:spcAft>
                <a:spcPct val="0"/>
              </a:spcAft>
              <a:defRPr>
                <a:solidFill>
                  <a:schemeClr val="tx1"/>
                </a:solidFill>
                <a:latin typeface="Arial" charset="0"/>
              </a:defRPr>
            </a:lvl7pPr>
            <a:lvl8pPr defTabSz="809625" fontAlgn="base">
              <a:spcBef>
                <a:spcPct val="0"/>
              </a:spcBef>
              <a:spcAft>
                <a:spcPct val="0"/>
              </a:spcAft>
              <a:defRPr>
                <a:solidFill>
                  <a:schemeClr val="tx1"/>
                </a:solidFill>
                <a:latin typeface="Arial" charset="0"/>
              </a:defRPr>
            </a:lvl8pPr>
            <a:lvl9pPr defTabSz="809625" fontAlgn="base">
              <a:spcBef>
                <a:spcPct val="0"/>
              </a:spcBef>
              <a:spcAft>
                <a:spcPct val="0"/>
              </a:spcAft>
              <a:defRPr>
                <a:solidFill>
                  <a:schemeClr val="tx1"/>
                </a:solidFill>
                <a:latin typeface="Arial" charset="0"/>
              </a:defRPr>
            </a:lvl9pPr>
          </a:lstStyle>
          <a:p>
            <a:pPr>
              <a:defRPr/>
            </a:pPr>
            <a:r>
              <a:rPr lang="en-US" sz="2400" b="1" smtClean="0">
                <a:solidFill>
                  <a:schemeClr val="hlink"/>
                </a:solidFill>
              </a:rPr>
              <a:t>Chapter</a:t>
            </a:r>
          </a:p>
        </p:txBody>
      </p:sp>
      <p:sp>
        <p:nvSpPr>
          <p:cNvPr id="19" name="Text Box 19"/>
          <p:cNvSpPr txBox="1">
            <a:spLocks noChangeArrowheads="1"/>
          </p:cNvSpPr>
          <p:nvPr/>
        </p:nvSpPr>
        <p:spPr bwMode="auto">
          <a:xfrm>
            <a:off x="6907213" y="354013"/>
            <a:ext cx="692150" cy="118903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91432" tIns="45716" rIns="91432" bIns="45716">
            <a:spAutoFit/>
          </a:bodyPr>
          <a:lstStyle>
            <a:lvl1pPr defTabSz="809625">
              <a:defRPr>
                <a:solidFill>
                  <a:schemeClr val="tx1"/>
                </a:solidFill>
                <a:latin typeface="Arial" charset="0"/>
              </a:defRPr>
            </a:lvl1pPr>
            <a:lvl2pPr defTabSz="809625">
              <a:defRPr>
                <a:solidFill>
                  <a:schemeClr val="tx1"/>
                </a:solidFill>
                <a:latin typeface="Arial" charset="0"/>
              </a:defRPr>
            </a:lvl2pPr>
            <a:lvl3pPr defTabSz="809625">
              <a:defRPr>
                <a:solidFill>
                  <a:schemeClr val="tx1"/>
                </a:solidFill>
                <a:latin typeface="Arial" charset="0"/>
              </a:defRPr>
            </a:lvl3pPr>
            <a:lvl4pPr defTabSz="809625">
              <a:defRPr>
                <a:solidFill>
                  <a:schemeClr val="tx1"/>
                </a:solidFill>
                <a:latin typeface="Arial" charset="0"/>
              </a:defRPr>
            </a:lvl4pPr>
            <a:lvl5pPr defTabSz="809625">
              <a:defRPr>
                <a:solidFill>
                  <a:schemeClr val="tx1"/>
                </a:solidFill>
                <a:latin typeface="Arial" charset="0"/>
              </a:defRPr>
            </a:lvl5pPr>
            <a:lvl6pPr defTabSz="809625" fontAlgn="base">
              <a:spcBef>
                <a:spcPct val="0"/>
              </a:spcBef>
              <a:spcAft>
                <a:spcPct val="0"/>
              </a:spcAft>
              <a:defRPr>
                <a:solidFill>
                  <a:schemeClr val="tx1"/>
                </a:solidFill>
                <a:latin typeface="Arial" charset="0"/>
              </a:defRPr>
            </a:lvl6pPr>
            <a:lvl7pPr defTabSz="809625" fontAlgn="base">
              <a:spcBef>
                <a:spcPct val="0"/>
              </a:spcBef>
              <a:spcAft>
                <a:spcPct val="0"/>
              </a:spcAft>
              <a:defRPr>
                <a:solidFill>
                  <a:schemeClr val="tx1"/>
                </a:solidFill>
                <a:latin typeface="Arial" charset="0"/>
              </a:defRPr>
            </a:lvl7pPr>
            <a:lvl8pPr defTabSz="809625" fontAlgn="base">
              <a:spcBef>
                <a:spcPct val="0"/>
              </a:spcBef>
              <a:spcAft>
                <a:spcPct val="0"/>
              </a:spcAft>
              <a:defRPr>
                <a:solidFill>
                  <a:schemeClr val="tx1"/>
                </a:solidFill>
                <a:latin typeface="Arial" charset="0"/>
              </a:defRPr>
            </a:lvl8pPr>
            <a:lvl9pPr defTabSz="809625" fontAlgn="base">
              <a:spcBef>
                <a:spcPct val="0"/>
              </a:spcBef>
              <a:spcAft>
                <a:spcPct val="0"/>
              </a:spcAft>
              <a:defRPr>
                <a:solidFill>
                  <a:schemeClr val="tx1"/>
                </a:solidFill>
                <a:latin typeface="Arial" charset="0"/>
              </a:defRPr>
            </a:lvl9pPr>
          </a:lstStyle>
          <a:p>
            <a:pPr algn="ctr">
              <a:defRPr/>
            </a:pPr>
            <a:r>
              <a:rPr lang="en-US" sz="7200" b="1" smtClean="0">
                <a:solidFill>
                  <a:srgbClr val="1A69A4"/>
                </a:solidFill>
              </a:rPr>
              <a:t>1</a:t>
            </a:r>
          </a:p>
        </p:txBody>
      </p:sp>
      <p:sp>
        <p:nvSpPr>
          <p:cNvPr id="20" name="Rectangle 20"/>
          <p:cNvSpPr>
            <a:spLocks noChangeArrowheads="1"/>
          </p:cNvSpPr>
          <p:nvPr/>
        </p:nvSpPr>
        <p:spPr bwMode="auto">
          <a:xfrm>
            <a:off x="193675" y="579438"/>
            <a:ext cx="101600" cy="2760662"/>
          </a:xfrm>
          <a:prstGeom prst="rect">
            <a:avLst/>
          </a:prstGeom>
          <a:gradFill rotWithShape="1">
            <a:gsLst>
              <a:gs pos="0">
                <a:srgbClr val="538438"/>
              </a:gs>
              <a:gs pos="100000">
                <a:srgbClr val="AF7EBE"/>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 name="Line 21"/>
          <p:cNvSpPr>
            <a:spLocks noChangeShapeType="1"/>
          </p:cNvSpPr>
          <p:nvPr/>
        </p:nvSpPr>
        <p:spPr bwMode="auto">
          <a:xfrm>
            <a:off x="184150" y="590550"/>
            <a:ext cx="6532563" cy="0"/>
          </a:xfrm>
          <a:prstGeom prst="line">
            <a:avLst/>
          </a:prstGeom>
          <a:noFill/>
          <a:ln w="19050">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 name="Rectangle 22"/>
          <p:cNvSpPr>
            <a:spLocks noChangeArrowheads="1"/>
          </p:cNvSpPr>
          <p:nvPr/>
        </p:nvSpPr>
        <p:spPr bwMode="auto">
          <a:xfrm>
            <a:off x="0" y="193675"/>
            <a:ext cx="190500" cy="5749925"/>
          </a:xfrm>
          <a:prstGeom prst="rect">
            <a:avLst/>
          </a:prstGeom>
          <a:gradFill rotWithShape="1">
            <a:gsLst>
              <a:gs pos="0">
                <a:srgbClr val="FFFFFF">
                  <a:alpha val="51999"/>
                </a:srgbClr>
              </a:gs>
              <a:gs pos="100000">
                <a:srgbClr val="FFFFFF"/>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 name="Line 23"/>
          <p:cNvSpPr>
            <a:spLocks noChangeShapeType="1"/>
          </p:cNvSpPr>
          <p:nvPr/>
        </p:nvSpPr>
        <p:spPr bwMode="auto">
          <a:xfrm>
            <a:off x="192088" y="590550"/>
            <a:ext cx="0" cy="5353050"/>
          </a:xfrm>
          <a:prstGeom prst="line">
            <a:avLst/>
          </a:prstGeom>
          <a:noFill/>
          <a:ln w="28575">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 name="Oval 24"/>
          <p:cNvSpPr>
            <a:spLocks noChangeArrowheads="1"/>
          </p:cNvSpPr>
          <p:nvPr/>
        </p:nvSpPr>
        <p:spPr bwMode="auto">
          <a:xfrm>
            <a:off x="0" y="254000"/>
            <a:ext cx="327025" cy="327025"/>
          </a:xfrm>
          <a:prstGeom prst="ellipse">
            <a:avLst/>
          </a:prstGeom>
          <a:gradFill rotWithShape="1">
            <a:gsLst>
              <a:gs pos="0">
                <a:srgbClr val="051D22"/>
              </a:gs>
              <a:gs pos="50000">
                <a:srgbClr val="0B3F49"/>
              </a:gs>
              <a:gs pos="100000">
                <a:srgbClr val="051D22"/>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 name="Oval 25"/>
          <p:cNvSpPr>
            <a:spLocks noChangeArrowheads="1"/>
          </p:cNvSpPr>
          <p:nvPr/>
        </p:nvSpPr>
        <p:spPr bwMode="auto">
          <a:xfrm>
            <a:off x="201613" y="444500"/>
            <a:ext cx="327025" cy="327025"/>
          </a:xfrm>
          <a:prstGeom prst="ellipse">
            <a:avLst/>
          </a:prstGeom>
          <a:gradFill rotWithShape="1">
            <a:gsLst>
              <a:gs pos="0">
                <a:srgbClr val="0C314C"/>
              </a:gs>
              <a:gs pos="50000">
                <a:srgbClr val="1A69A4"/>
              </a:gs>
              <a:gs pos="100000">
                <a:srgbClr val="0C314C"/>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 name="Oval 26"/>
          <p:cNvSpPr>
            <a:spLocks noChangeArrowheads="1"/>
          </p:cNvSpPr>
          <p:nvPr/>
        </p:nvSpPr>
        <p:spPr bwMode="auto">
          <a:xfrm>
            <a:off x="6602413" y="303213"/>
            <a:ext cx="1301750" cy="1301750"/>
          </a:xfrm>
          <a:prstGeom prst="ellipse">
            <a:avLst/>
          </a:prstGeom>
          <a:noFill/>
          <a:ln w="38100">
            <a:solidFill>
              <a:srgbClr val="E8AD06"/>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 name="Rectangle 27"/>
          <p:cNvSpPr>
            <a:spLocks noChangeArrowheads="1"/>
          </p:cNvSpPr>
          <p:nvPr userDrawn="1"/>
        </p:nvSpPr>
        <p:spPr bwMode="auto">
          <a:xfrm>
            <a:off x="355600" y="1287463"/>
            <a:ext cx="7874000" cy="49212"/>
          </a:xfrm>
          <a:prstGeom prst="rect">
            <a:avLst/>
          </a:prstGeom>
          <a:gradFill rotWithShape="1">
            <a:gsLst>
              <a:gs pos="0">
                <a:srgbClr val="538438"/>
              </a:gs>
              <a:gs pos="100000">
                <a:srgbClr val="AF7EBE"/>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 name="Rectangle 28"/>
          <p:cNvSpPr>
            <a:spLocks noChangeArrowheads="1"/>
          </p:cNvSpPr>
          <p:nvPr userDrawn="1"/>
        </p:nvSpPr>
        <p:spPr bwMode="auto">
          <a:xfrm>
            <a:off x="0" y="230188"/>
            <a:ext cx="8229600" cy="1036637"/>
          </a:xfrm>
          <a:prstGeom prst="rect">
            <a:avLst/>
          </a:prstGeom>
          <a:gradFill rotWithShape="1">
            <a:gsLst>
              <a:gs pos="0">
                <a:srgbClr val="0B3F49"/>
              </a:gs>
              <a:gs pos="100000">
                <a:srgbClr val="1A69A4"/>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 name="Rectangle 29"/>
          <p:cNvSpPr>
            <a:spLocks noChangeArrowheads="1"/>
          </p:cNvSpPr>
          <p:nvPr userDrawn="1"/>
        </p:nvSpPr>
        <p:spPr bwMode="auto">
          <a:xfrm>
            <a:off x="5983288" y="2122488"/>
            <a:ext cx="1771650" cy="7572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 name="Rectangle 30"/>
          <p:cNvSpPr>
            <a:spLocks noChangeArrowheads="1"/>
          </p:cNvSpPr>
          <p:nvPr userDrawn="1"/>
        </p:nvSpPr>
        <p:spPr bwMode="auto">
          <a:xfrm>
            <a:off x="8477250" y="-390525"/>
            <a:ext cx="1771650" cy="77946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 name="Line 31"/>
          <p:cNvSpPr>
            <a:spLocks noChangeShapeType="1"/>
          </p:cNvSpPr>
          <p:nvPr userDrawn="1"/>
        </p:nvSpPr>
        <p:spPr bwMode="auto">
          <a:xfrm>
            <a:off x="355600" y="1270000"/>
            <a:ext cx="7874000" cy="0"/>
          </a:xfrm>
          <a:prstGeom prst="line">
            <a:avLst/>
          </a:prstGeom>
          <a:noFill/>
          <a:ln w="19050">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32" name="Group 32"/>
          <p:cNvGrpSpPr>
            <a:grpSpLocks/>
          </p:cNvGrpSpPr>
          <p:nvPr userDrawn="1"/>
        </p:nvGrpSpPr>
        <p:grpSpPr bwMode="auto">
          <a:xfrm>
            <a:off x="0" y="0"/>
            <a:ext cx="376238" cy="5943600"/>
            <a:chOff x="0" y="0"/>
            <a:chExt cx="237" cy="3744"/>
          </a:xfrm>
        </p:grpSpPr>
        <p:sp>
          <p:nvSpPr>
            <p:cNvPr id="33" name="Rectangle 33"/>
            <p:cNvSpPr>
              <a:spLocks noChangeArrowheads="1"/>
            </p:cNvSpPr>
            <p:nvPr userDrawn="1"/>
          </p:nvSpPr>
          <p:spPr bwMode="auto">
            <a:xfrm>
              <a:off x="0" y="0"/>
              <a:ext cx="237" cy="3744"/>
            </a:xfrm>
            <a:prstGeom prst="rect">
              <a:avLst/>
            </a:prstGeom>
            <a:gradFill rotWithShape="1">
              <a:gsLst>
                <a:gs pos="0">
                  <a:srgbClr val="0B3F49"/>
                </a:gs>
                <a:gs pos="100000">
                  <a:srgbClr val="1A69A4"/>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 name="Line 34"/>
            <p:cNvSpPr>
              <a:spLocks noChangeShapeType="1"/>
            </p:cNvSpPr>
            <p:nvPr userDrawn="1"/>
          </p:nvSpPr>
          <p:spPr bwMode="auto">
            <a:xfrm>
              <a:off x="102" y="455"/>
              <a:ext cx="0" cy="3289"/>
            </a:xfrm>
            <a:prstGeom prst="line">
              <a:avLst/>
            </a:prstGeom>
            <a:noFill/>
            <a:ln w="28575">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 name="Oval 35"/>
            <p:cNvSpPr>
              <a:spLocks noChangeArrowheads="1"/>
            </p:cNvSpPr>
            <p:nvPr userDrawn="1"/>
          </p:nvSpPr>
          <p:spPr bwMode="auto">
            <a:xfrm>
              <a:off x="12" y="252"/>
              <a:ext cx="206" cy="206"/>
            </a:xfrm>
            <a:prstGeom prst="ellipse">
              <a:avLst/>
            </a:prstGeom>
            <a:gradFill rotWithShape="1">
              <a:gsLst>
                <a:gs pos="0">
                  <a:srgbClr val="051D22"/>
                </a:gs>
                <a:gs pos="50000">
                  <a:srgbClr val="0B3F49"/>
                </a:gs>
                <a:gs pos="100000">
                  <a:srgbClr val="051D22"/>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 name="Oval 36"/>
            <p:cNvSpPr>
              <a:spLocks noChangeArrowheads="1"/>
            </p:cNvSpPr>
            <p:nvPr userDrawn="1"/>
          </p:nvSpPr>
          <p:spPr bwMode="auto">
            <a:xfrm>
              <a:off x="12" y="11"/>
              <a:ext cx="206" cy="206"/>
            </a:xfrm>
            <a:prstGeom prst="ellipse">
              <a:avLst/>
            </a:prstGeom>
            <a:gradFill rotWithShape="1">
              <a:gsLst>
                <a:gs pos="0">
                  <a:srgbClr val="0C314C"/>
                </a:gs>
                <a:gs pos="50000">
                  <a:srgbClr val="1A69A4"/>
                </a:gs>
                <a:gs pos="100000">
                  <a:srgbClr val="0C314C"/>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 name="Rectangle 37"/>
            <p:cNvSpPr>
              <a:spLocks noChangeArrowheads="1"/>
            </p:cNvSpPr>
            <p:nvPr userDrawn="1"/>
          </p:nvSpPr>
          <p:spPr bwMode="auto">
            <a:xfrm>
              <a:off x="30" y="0"/>
              <a:ext cx="64" cy="3744"/>
            </a:xfrm>
            <a:prstGeom prst="rect">
              <a:avLst/>
            </a:prstGeom>
            <a:gradFill rotWithShape="1">
              <a:gsLst>
                <a:gs pos="0">
                  <a:srgbClr val="FFFFFF">
                    <a:alpha val="51999"/>
                  </a:srgbClr>
                </a:gs>
                <a:gs pos="100000">
                  <a:srgbClr val="FFFFFF"/>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8" name="Rectangle 38"/>
          <p:cNvSpPr>
            <a:spLocks noChangeArrowheads="1"/>
          </p:cNvSpPr>
          <p:nvPr userDrawn="1"/>
        </p:nvSpPr>
        <p:spPr bwMode="auto">
          <a:xfrm>
            <a:off x="9525" y="190500"/>
            <a:ext cx="8220075" cy="5753100"/>
          </a:xfrm>
          <a:prstGeom prst="rect">
            <a:avLst/>
          </a:prstGeom>
          <a:gradFill rotWithShape="1">
            <a:gsLst>
              <a:gs pos="0">
                <a:srgbClr val="0B3F49"/>
              </a:gs>
              <a:gs pos="100000">
                <a:srgbClr val="1A69A4"/>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 name="Rectangle 39"/>
          <p:cNvSpPr>
            <a:spLocks noChangeArrowheads="1"/>
          </p:cNvSpPr>
          <p:nvPr userDrawn="1"/>
        </p:nvSpPr>
        <p:spPr bwMode="auto">
          <a:xfrm>
            <a:off x="173038" y="3343275"/>
            <a:ext cx="8056562" cy="189706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 name="Rectangle 40"/>
          <p:cNvSpPr>
            <a:spLocks noChangeArrowheads="1"/>
          </p:cNvSpPr>
          <p:nvPr userDrawn="1"/>
        </p:nvSpPr>
        <p:spPr bwMode="auto">
          <a:xfrm>
            <a:off x="0" y="0"/>
            <a:ext cx="8229600" cy="24288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 name="Text Box 41"/>
          <p:cNvSpPr txBox="1">
            <a:spLocks noChangeArrowheads="1"/>
          </p:cNvSpPr>
          <p:nvPr userDrawn="1"/>
        </p:nvSpPr>
        <p:spPr bwMode="auto">
          <a:xfrm rot="16200000">
            <a:off x="7361237" y="703263"/>
            <a:ext cx="1336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6" tIns="45718" rIns="91436" bIns="45718">
            <a:spAutoFit/>
          </a:bodyPr>
          <a:lstStyle>
            <a:lvl1pPr defTabSz="809625">
              <a:defRPr>
                <a:solidFill>
                  <a:schemeClr val="tx1"/>
                </a:solidFill>
                <a:latin typeface="Arial" charset="0"/>
              </a:defRPr>
            </a:lvl1pPr>
            <a:lvl2pPr defTabSz="809625">
              <a:defRPr>
                <a:solidFill>
                  <a:schemeClr val="tx1"/>
                </a:solidFill>
                <a:latin typeface="Arial" charset="0"/>
              </a:defRPr>
            </a:lvl2pPr>
            <a:lvl3pPr defTabSz="809625">
              <a:defRPr>
                <a:solidFill>
                  <a:schemeClr val="tx1"/>
                </a:solidFill>
                <a:latin typeface="Arial" charset="0"/>
              </a:defRPr>
            </a:lvl3pPr>
            <a:lvl4pPr defTabSz="809625">
              <a:defRPr>
                <a:solidFill>
                  <a:schemeClr val="tx1"/>
                </a:solidFill>
                <a:latin typeface="Arial" charset="0"/>
              </a:defRPr>
            </a:lvl4pPr>
            <a:lvl5pPr defTabSz="809625">
              <a:defRPr>
                <a:solidFill>
                  <a:schemeClr val="tx1"/>
                </a:solidFill>
                <a:latin typeface="Arial" charset="0"/>
              </a:defRPr>
            </a:lvl5pPr>
            <a:lvl6pPr defTabSz="809625" fontAlgn="base">
              <a:spcBef>
                <a:spcPct val="0"/>
              </a:spcBef>
              <a:spcAft>
                <a:spcPct val="0"/>
              </a:spcAft>
              <a:defRPr>
                <a:solidFill>
                  <a:schemeClr val="tx1"/>
                </a:solidFill>
                <a:latin typeface="Arial" charset="0"/>
              </a:defRPr>
            </a:lvl6pPr>
            <a:lvl7pPr defTabSz="809625" fontAlgn="base">
              <a:spcBef>
                <a:spcPct val="0"/>
              </a:spcBef>
              <a:spcAft>
                <a:spcPct val="0"/>
              </a:spcAft>
              <a:defRPr>
                <a:solidFill>
                  <a:schemeClr val="tx1"/>
                </a:solidFill>
                <a:latin typeface="Arial" charset="0"/>
              </a:defRPr>
            </a:lvl7pPr>
            <a:lvl8pPr defTabSz="809625" fontAlgn="base">
              <a:spcBef>
                <a:spcPct val="0"/>
              </a:spcBef>
              <a:spcAft>
                <a:spcPct val="0"/>
              </a:spcAft>
              <a:defRPr>
                <a:solidFill>
                  <a:schemeClr val="tx1"/>
                </a:solidFill>
                <a:latin typeface="Arial" charset="0"/>
              </a:defRPr>
            </a:lvl8pPr>
            <a:lvl9pPr defTabSz="809625" fontAlgn="base">
              <a:spcBef>
                <a:spcPct val="0"/>
              </a:spcBef>
              <a:spcAft>
                <a:spcPct val="0"/>
              </a:spcAft>
              <a:defRPr>
                <a:solidFill>
                  <a:schemeClr val="tx1"/>
                </a:solidFill>
                <a:latin typeface="Arial" charset="0"/>
              </a:defRPr>
            </a:lvl9pPr>
          </a:lstStyle>
          <a:p>
            <a:pPr>
              <a:defRPr/>
            </a:pPr>
            <a:r>
              <a:rPr lang="en-US" sz="2400" b="1" smtClean="0">
                <a:solidFill>
                  <a:schemeClr val="hlink"/>
                </a:solidFill>
              </a:rPr>
              <a:t>Chapter</a:t>
            </a:r>
          </a:p>
        </p:txBody>
      </p:sp>
      <p:sp>
        <p:nvSpPr>
          <p:cNvPr id="42" name="Text Box 42"/>
          <p:cNvSpPr txBox="1">
            <a:spLocks noChangeArrowheads="1"/>
          </p:cNvSpPr>
          <p:nvPr userDrawn="1"/>
        </p:nvSpPr>
        <p:spPr bwMode="auto">
          <a:xfrm>
            <a:off x="6907213" y="354013"/>
            <a:ext cx="692150" cy="118903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91436" tIns="45718" rIns="91436" bIns="45718">
            <a:spAutoFit/>
          </a:bodyPr>
          <a:lstStyle>
            <a:lvl1pPr defTabSz="809625">
              <a:defRPr>
                <a:solidFill>
                  <a:schemeClr val="tx1"/>
                </a:solidFill>
                <a:latin typeface="Arial" charset="0"/>
              </a:defRPr>
            </a:lvl1pPr>
            <a:lvl2pPr defTabSz="809625">
              <a:defRPr>
                <a:solidFill>
                  <a:schemeClr val="tx1"/>
                </a:solidFill>
                <a:latin typeface="Arial" charset="0"/>
              </a:defRPr>
            </a:lvl2pPr>
            <a:lvl3pPr defTabSz="809625">
              <a:defRPr>
                <a:solidFill>
                  <a:schemeClr val="tx1"/>
                </a:solidFill>
                <a:latin typeface="Arial" charset="0"/>
              </a:defRPr>
            </a:lvl3pPr>
            <a:lvl4pPr defTabSz="809625">
              <a:defRPr>
                <a:solidFill>
                  <a:schemeClr val="tx1"/>
                </a:solidFill>
                <a:latin typeface="Arial" charset="0"/>
              </a:defRPr>
            </a:lvl4pPr>
            <a:lvl5pPr defTabSz="809625">
              <a:defRPr>
                <a:solidFill>
                  <a:schemeClr val="tx1"/>
                </a:solidFill>
                <a:latin typeface="Arial" charset="0"/>
              </a:defRPr>
            </a:lvl5pPr>
            <a:lvl6pPr defTabSz="809625" fontAlgn="base">
              <a:spcBef>
                <a:spcPct val="0"/>
              </a:spcBef>
              <a:spcAft>
                <a:spcPct val="0"/>
              </a:spcAft>
              <a:defRPr>
                <a:solidFill>
                  <a:schemeClr val="tx1"/>
                </a:solidFill>
                <a:latin typeface="Arial" charset="0"/>
              </a:defRPr>
            </a:lvl6pPr>
            <a:lvl7pPr defTabSz="809625" fontAlgn="base">
              <a:spcBef>
                <a:spcPct val="0"/>
              </a:spcBef>
              <a:spcAft>
                <a:spcPct val="0"/>
              </a:spcAft>
              <a:defRPr>
                <a:solidFill>
                  <a:schemeClr val="tx1"/>
                </a:solidFill>
                <a:latin typeface="Arial" charset="0"/>
              </a:defRPr>
            </a:lvl7pPr>
            <a:lvl8pPr defTabSz="809625" fontAlgn="base">
              <a:spcBef>
                <a:spcPct val="0"/>
              </a:spcBef>
              <a:spcAft>
                <a:spcPct val="0"/>
              </a:spcAft>
              <a:defRPr>
                <a:solidFill>
                  <a:schemeClr val="tx1"/>
                </a:solidFill>
                <a:latin typeface="Arial" charset="0"/>
              </a:defRPr>
            </a:lvl8pPr>
            <a:lvl9pPr defTabSz="809625" fontAlgn="base">
              <a:spcBef>
                <a:spcPct val="0"/>
              </a:spcBef>
              <a:spcAft>
                <a:spcPct val="0"/>
              </a:spcAft>
              <a:defRPr>
                <a:solidFill>
                  <a:schemeClr val="tx1"/>
                </a:solidFill>
                <a:latin typeface="Arial" charset="0"/>
              </a:defRPr>
            </a:lvl9pPr>
          </a:lstStyle>
          <a:p>
            <a:pPr algn="ctr">
              <a:defRPr/>
            </a:pPr>
            <a:r>
              <a:rPr lang="en-US" sz="7200" b="1" smtClean="0">
                <a:solidFill>
                  <a:srgbClr val="1A69A4"/>
                </a:solidFill>
              </a:rPr>
              <a:t>2</a:t>
            </a:r>
          </a:p>
        </p:txBody>
      </p:sp>
      <p:sp>
        <p:nvSpPr>
          <p:cNvPr id="43" name="Rectangle 43"/>
          <p:cNvSpPr>
            <a:spLocks noChangeArrowheads="1"/>
          </p:cNvSpPr>
          <p:nvPr userDrawn="1"/>
        </p:nvSpPr>
        <p:spPr bwMode="auto">
          <a:xfrm>
            <a:off x="193675" y="579438"/>
            <a:ext cx="101600" cy="2760662"/>
          </a:xfrm>
          <a:prstGeom prst="rect">
            <a:avLst/>
          </a:prstGeom>
          <a:gradFill rotWithShape="1">
            <a:gsLst>
              <a:gs pos="0">
                <a:srgbClr val="538438"/>
              </a:gs>
              <a:gs pos="100000">
                <a:srgbClr val="AF7EBE"/>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 name="Line 44"/>
          <p:cNvSpPr>
            <a:spLocks noChangeShapeType="1"/>
          </p:cNvSpPr>
          <p:nvPr userDrawn="1"/>
        </p:nvSpPr>
        <p:spPr bwMode="auto">
          <a:xfrm>
            <a:off x="184150" y="590550"/>
            <a:ext cx="6532563" cy="0"/>
          </a:xfrm>
          <a:prstGeom prst="line">
            <a:avLst/>
          </a:prstGeom>
          <a:noFill/>
          <a:ln w="19050">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 name="Rectangle 45"/>
          <p:cNvSpPr>
            <a:spLocks noChangeArrowheads="1"/>
          </p:cNvSpPr>
          <p:nvPr userDrawn="1"/>
        </p:nvSpPr>
        <p:spPr bwMode="auto">
          <a:xfrm>
            <a:off x="0" y="193675"/>
            <a:ext cx="190500" cy="5749925"/>
          </a:xfrm>
          <a:prstGeom prst="rect">
            <a:avLst/>
          </a:prstGeom>
          <a:gradFill rotWithShape="1">
            <a:gsLst>
              <a:gs pos="0">
                <a:srgbClr val="FFFFFF">
                  <a:alpha val="51999"/>
                </a:srgbClr>
              </a:gs>
              <a:gs pos="100000">
                <a:srgbClr val="FFFFFF"/>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 name="Line 46"/>
          <p:cNvSpPr>
            <a:spLocks noChangeShapeType="1"/>
          </p:cNvSpPr>
          <p:nvPr userDrawn="1"/>
        </p:nvSpPr>
        <p:spPr bwMode="auto">
          <a:xfrm>
            <a:off x="192088" y="590550"/>
            <a:ext cx="0" cy="5353050"/>
          </a:xfrm>
          <a:prstGeom prst="line">
            <a:avLst/>
          </a:prstGeom>
          <a:noFill/>
          <a:ln w="28575">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7" name="Oval 47"/>
          <p:cNvSpPr>
            <a:spLocks noChangeArrowheads="1"/>
          </p:cNvSpPr>
          <p:nvPr userDrawn="1"/>
        </p:nvSpPr>
        <p:spPr bwMode="auto">
          <a:xfrm>
            <a:off x="0" y="254000"/>
            <a:ext cx="327025" cy="327025"/>
          </a:xfrm>
          <a:prstGeom prst="ellipse">
            <a:avLst/>
          </a:prstGeom>
          <a:gradFill rotWithShape="1">
            <a:gsLst>
              <a:gs pos="0">
                <a:srgbClr val="051D22"/>
              </a:gs>
              <a:gs pos="50000">
                <a:srgbClr val="0B3F49"/>
              </a:gs>
              <a:gs pos="100000">
                <a:srgbClr val="051D22"/>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 name="Oval 48"/>
          <p:cNvSpPr>
            <a:spLocks noChangeArrowheads="1"/>
          </p:cNvSpPr>
          <p:nvPr userDrawn="1"/>
        </p:nvSpPr>
        <p:spPr bwMode="auto">
          <a:xfrm>
            <a:off x="201613" y="444500"/>
            <a:ext cx="327025" cy="327025"/>
          </a:xfrm>
          <a:prstGeom prst="ellipse">
            <a:avLst/>
          </a:prstGeom>
          <a:gradFill rotWithShape="1">
            <a:gsLst>
              <a:gs pos="0">
                <a:srgbClr val="0C314C"/>
              </a:gs>
              <a:gs pos="50000">
                <a:srgbClr val="1A69A4"/>
              </a:gs>
              <a:gs pos="100000">
                <a:srgbClr val="0C314C"/>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 name="Oval 49"/>
          <p:cNvSpPr>
            <a:spLocks noChangeArrowheads="1"/>
          </p:cNvSpPr>
          <p:nvPr userDrawn="1"/>
        </p:nvSpPr>
        <p:spPr bwMode="auto">
          <a:xfrm>
            <a:off x="6602413" y="303213"/>
            <a:ext cx="1301750" cy="1301750"/>
          </a:xfrm>
          <a:prstGeom prst="ellipse">
            <a:avLst/>
          </a:prstGeom>
          <a:noFill/>
          <a:ln w="38100">
            <a:solidFill>
              <a:srgbClr val="E8AD06"/>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56" name="Rectangle 16"/>
          <p:cNvSpPr>
            <a:spLocks noGrp="1" noChangeArrowheads="1"/>
          </p:cNvSpPr>
          <p:nvPr>
            <p:ph type="ctrTitle"/>
          </p:nvPr>
        </p:nvSpPr>
        <p:spPr>
          <a:xfrm>
            <a:off x="274638" y="1846263"/>
            <a:ext cx="7954962" cy="1274762"/>
          </a:xfrm>
        </p:spPr>
        <p:txBody>
          <a:bodyPr/>
          <a:lstStyle>
            <a:lvl1pPr>
              <a:defRPr sz="4400"/>
            </a:lvl1pPr>
          </a:lstStyle>
          <a:p>
            <a:pPr lvl="0"/>
            <a:r>
              <a:rPr lang="en-US" noProof="0" smtClean="0"/>
              <a:t>Click to edit Master title style</a:t>
            </a:r>
          </a:p>
        </p:txBody>
      </p:sp>
      <p:sp>
        <p:nvSpPr>
          <p:cNvPr id="10257" name="Rectangle 17"/>
          <p:cNvSpPr>
            <a:spLocks noGrp="1" noChangeArrowheads="1"/>
          </p:cNvSpPr>
          <p:nvPr>
            <p:ph type="subTitle" idx="1"/>
          </p:nvPr>
        </p:nvSpPr>
        <p:spPr>
          <a:xfrm>
            <a:off x="301625" y="3368675"/>
            <a:ext cx="7927975" cy="1843088"/>
          </a:xfrm>
        </p:spPr>
        <p:txBody>
          <a:bodyPr/>
          <a:lstStyle>
            <a:lvl1pPr marL="0" indent="0" algn="ctr">
              <a:buFont typeface="Wingdings" pitchFamily="2" charset="2"/>
              <a:buNone/>
              <a:defRPr/>
            </a:lvl1pPr>
          </a:lstStyle>
          <a:p>
            <a:pPr lvl="0"/>
            <a:r>
              <a:rPr lang="en-US" noProof="0" smtClean="0"/>
              <a:t>Click to edit Master subtitle style</a:t>
            </a:r>
          </a:p>
        </p:txBody>
      </p:sp>
    </p:spTree>
    <p:extLst>
      <p:ext uri="{BB962C8B-B14F-4D97-AF65-F5344CB8AC3E}">
        <p14:creationId xmlns:p14="http://schemas.microsoft.com/office/powerpoint/2010/main" val="29737542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7"/>
          <p:cNvSpPr>
            <a:spLocks noGrp="1" noChangeArrowheads="1"/>
          </p:cNvSpPr>
          <p:nvPr>
            <p:ph type="sldNum" sz="quarter" idx="10"/>
          </p:nvPr>
        </p:nvSpPr>
        <p:spPr>
          <a:ln/>
        </p:spPr>
        <p:txBody>
          <a:bodyPr/>
          <a:lstStyle>
            <a:lvl1pPr>
              <a:defRPr/>
            </a:lvl1pPr>
          </a:lstStyle>
          <a:p>
            <a:pPr>
              <a:defRPr/>
            </a:pPr>
            <a:r>
              <a:rPr lang="en-US"/>
              <a:t>2-</a:t>
            </a:r>
            <a:fld id="{3C28215B-42F4-4F4C-9367-9564D091669E}" type="slidenum">
              <a:rPr lang="en-US"/>
              <a:pPr>
                <a:defRPr/>
              </a:pPr>
              <a:t>‹#›</a:t>
            </a:fld>
            <a:endParaRPr lang="en-US"/>
          </a:p>
        </p:txBody>
      </p:sp>
    </p:spTree>
    <p:extLst>
      <p:ext uri="{BB962C8B-B14F-4D97-AF65-F5344CB8AC3E}">
        <p14:creationId xmlns:p14="http://schemas.microsoft.com/office/powerpoint/2010/main" val="40404542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50875" y="3819525"/>
            <a:ext cx="6994525" cy="117951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650875" y="2519363"/>
            <a:ext cx="6994525" cy="1300162"/>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7"/>
          <p:cNvSpPr>
            <a:spLocks noGrp="1" noChangeArrowheads="1"/>
          </p:cNvSpPr>
          <p:nvPr>
            <p:ph type="sldNum" sz="quarter" idx="10"/>
          </p:nvPr>
        </p:nvSpPr>
        <p:spPr>
          <a:ln/>
        </p:spPr>
        <p:txBody>
          <a:bodyPr/>
          <a:lstStyle>
            <a:lvl1pPr>
              <a:defRPr/>
            </a:lvl1pPr>
          </a:lstStyle>
          <a:p>
            <a:pPr>
              <a:defRPr/>
            </a:pPr>
            <a:r>
              <a:rPr lang="en-US"/>
              <a:t>2-</a:t>
            </a:r>
            <a:fld id="{6208F45F-3C72-49F3-A02F-8DC1E542BCF6}" type="slidenum">
              <a:rPr lang="en-US"/>
              <a:pPr>
                <a:defRPr/>
              </a:pPr>
              <a:t>‹#›</a:t>
            </a:fld>
            <a:endParaRPr lang="en-US"/>
          </a:p>
        </p:txBody>
      </p:sp>
    </p:spTree>
    <p:extLst>
      <p:ext uri="{BB962C8B-B14F-4D97-AF65-F5344CB8AC3E}">
        <p14:creationId xmlns:p14="http://schemas.microsoft.com/office/powerpoint/2010/main" val="1786159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65125" y="1387475"/>
            <a:ext cx="3746500" cy="4000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264025" y="1387475"/>
            <a:ext cx="3748088" cy="4000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7"/>
          <p:cNvSpPr>
            <a:spLocks noGrp="1" noChangeArrowheads="1"/>
          </p:cNvSpPr>
          <p:nvPr>
            <p:ph type="sldNum" sz="quarter" idx="10"/>
          </p:nvPr>
        </p:nvSpPr>
        <p:spPr>
          <a:ln/>
        </p:spPr>
        <p:txBody>
          <a:bodyPr/>
          <a:lstStyle>
            <a:lvl1pPr>
              <a:defRPr/>
            </a:lvl1pPr>
          </a:lstStyle>
          <a:p>
            <a:pPr>
              <a:defRPr/>
            </a:pPr>
            <a:r>
              <a:rPr lang="en-US"/>
              <a:t>2-</a:t>
            </a:r>
            <a:fld id="{499194B1-2A46-44F1-AF5A-29DEB7CA2BB8}" type="slidenum">
              <a:rPr lang="en-US"/>
              <a:pPr>
                <a:defRPr/>
              </a:pPr>
              <a:t>‹#›</a:t>
            </a:fld>
            <a:endParaRPr lang="en-US"/>
          </a:p>
        </p:txBody>
      </p:sp>
    </p:spTree>
    <p:extLst>
      <p:ext uri="{BB962C8B-B14F-4D97-AF65-F5344CB8AC3E}">
        <p14:creationId xmlns:p14="http://schemas.microsoft.com/office/powerpoint/2010/main" val="30075101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11163" y="238125"/>
            <a:ext cx="7407275" cy="990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11163" y="1330325"/>
            <a:ext cx="3636962" cy="5540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11163" y="1884363"/>
            <a:ext cx="3636962" cy="34242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179888" y="1330325"/>
            <a:ext cx="3638550" cy="5540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179888" y="1884363"/>
            <a:ext cx="3638550" cy="34242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7"/>
          <p:cNvSpPr>
            <a:spLocks noGrp="1" noChangeArrowheads="1"/>
          </p:cNvSpPr>
          <p:nvPr>
            <p:ph type="sldNum" sz="quarter" idx="10"/>
          </p:nvPr>
        </p:nvSpPr>
        <p:spPr>
          <a:ln/>
        </p:spPr>
        <p:txBody>
          <a:bodyPr/>
          <a:lstStyle>
            <a:lvl1pPr>
              <a:defRPr/>
            </a:lvl1pPr>
          </a:lstStyle>
          <a:p>
            <a:pPr>
              <a:defRPr/>
            </a:pPr>
            <a:r>
              <a:rPr lang="en-US"/>
              <a:t>2-</a:t>
            </a:r>
            <a:fld id="{29E68083-1128-4091-BB90-AB026FE1148B}" type="slidenum">
              <a:rPr lang="en-US"/>
              <a:pPr>
                <a:defRPr/>
              </a:pPr>
              <a:t>‹#›</a:t>
            </a:fld>
            <a:endParaRPr lang="en-US"/>
          </a:p>
        </p:txBody>
      </p:sp>
    </p:spTree>
    <p:extLst>
      <p:ext uri="{BB962C8B-B14F-4D97-AF65-F5344CB8AC3E}">
        <p14:creationId xmlns:p14="http://schemas.microsoft.com/office/powerpoint/2010/main" val="307474701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7"/>
          <p:cNvSpPr>
            <a:spLocks noGrp="1" noChangeArrowheads="1"/>
          </p:cNvSpPr>
          <p:nvPr>
            <p:ph type="sldNum" sz="quarter" idx="10"/>
          </p:nvPr>
        </p:nvSpPr>
        <p:spPr>
          <a:ln/>
        </p:spPr>
        <p:txBody>
          <a:bodyPr/>
          <a:lstStyle>
            <a:lvl1pPr>
              <a:defRPr/>
            </a:lvl1pPr>
          </a:lstStyle>
          <a:p>
            <a:pPr>
              <a:defRPr/>
            </a:pPr>
            <a:r>
              <a:rPr lang="en-US"/>
              <a:t>2-</a:t>
            </a:r>
            <a:fld id="{E9229A56-2F1D-4A85-92D9-ADBC9614AD7D}" type="slidenum">
              <a:rPr lang="en-US"/>
              <a:pPr>
                <a:defRPr/>
              </a:pPr>
              <a:t>‹#›</a:t>
            </a:fld>
            <a:endParaRPr lang="en-US"/>
          </a:p>
        </p:txBody>
      </p:sp>
    </p:spTree>
    <p:extLst>
      <p:ext uri="{BB962C8B-B14F-4D97-AF65-F5344CB8AC3E}">
        <p14:creationId xmlns:p14="http://schemas.microsoft.com/office/powerpoint/2010/main" val="332890540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7"/>
          <p:cNvSpPr>
            <a:spLocks noGrp="1" noChangeArrowheads="1"/>
          </p:cNvSpPr>
          <p:nvPr>
            <p:ph type="sldNum" sz="quarter" idx="10"/>
          </p:nvPr>
        </p:nvSpPr>
        <p:spPr>
          <a:ln/>
        </p:spPr>
        <p:txBody>
          <a:bodyPr/>
          <a:lstStyle>
            <a:lvl1pPr>
              <a:defRPr/>
            </a:lvl1pPr>
          </a:lstStyle>
          <a:p>
            <a:pPr>
              <a:defRPr/>
            </a:pPr>
            <a:r>
              <a:rPr lang="en-US"/>
              <a:t>2-</a:t>
            </a:r>
            <a:fld id="{86EA8317-57B5-48AE-A3FE-39AF8FDDD593}" type="slidenum">
              <a:rPr lang="en-US"/>
              <a:pPr>
                <a:defRPr/>
              </a:pPr>
              <a:t>‹#›</a:t>
            </a:fld>
            <a:endParaRPr lang="en-US"/>
          </a:p>
        </p:txBody>
      </p:sp>
    </p:spTree>
    <p:extLst>
      <p:ext uri="{BB962C8B-B14F-4D97-AF65-F5344CB8AC3E}">
        <p14:creationId xmlns:p14="http://schemas.microsoft.com/office/powerpoint/2010/main" val="621824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9448587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11163" y="236538"/>
            <a:ext cx="2708275" cy="10064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217863" y="236538"/>
            <a:ext cx="4600575" cy="50720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11163" y="1243013"/>
            <a:ext cx="2708275" cy="4065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7"/>
          <p:cNvSpPr>
            <a:spLocks noGrp="1" noChangeArrowheads="1"/>
          </p:cNvSpPr>
          <p:nvPr>
            <p:ph type="sldNum" sz="quarter" idx="10"/>
          </p:nvPr>
        </p:nvSpPr>
        <p:spPr>
          <a:ln/>
        </p:spPr>
        <p:txBody>
          <a:bodyPr/>
          <a:lstStyle>
            <a:lvl1pPr>
              <a:defRPr/>
            </a:lvl1pPr>
          </a:lstStyle>
          <a:p>
            <a:pPr>
              <a:defRPr/>
            </a:pPr>
            <a:r>
              <a:rPr lang="en-US"/>
              <a:t>2-</a:t>
            </a:r>
            <a:fld id="{3F216E77-F9E2-4720-A905-BA70C55492A4}" type="slidenum">
              <a:rPr lang="en-US"/>
              <a:pPr>
                <a:defRPr/>
              </a:pPr>
              <a:t>‹#›</a:t>
            </a:fld>
            <a:endParaRPr lang="en-US"/>
          </a:p>
        </p:txBody>
      </p:sp>
    </p:spTree>
    <p:extLst>
      <p:ext uri="{BB962C8B-B14F-4D97-AF65-F5344CB8AC3E}">
        <p14:creationId xmlns:p14="http://schemas.microsoft.com/office/powerpoint/2010/main" val="247846495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12900" y="4160838"/>
            <a:ext cx="4938713" cy="490537"/>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612900" y="531813"/>
            <a:ext cx="4938713" cy="3565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612900" y="4651375"/>
            <a:ext cx="4938713" cy="6985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7"/>
          <p:cNvSpPr>
            <a:spLocks noGrp="1" noChangeArrowheads="1"/>
          </p:cNvSpPr>
          <p:nvPr>
            <p:ph type="sldNum" sz="quarter" idx="10"/>
          </p:nvPr>
        </p:nvSpPr>
        <p:spPr>
          <a:ln/>
        </p:spPr>
        <p:txBody>
          <a:bodyPr/>
          <a:lstStyle>
            <a:lvl1pPr>
              <a:defRPr/>
            </a:lvl1pPr>
          </a:lstStyle>
          <a:p>
            <a:pPr>
              <a:defRPr/>
            </a:pPr>
            <a:r>
              <a:rPr lang="en-US"/>
              <a:t>2-</a:t>
            </a:r>
            <a:fld id="{80EB4461-A199-46BC-83C4-2CB30A56714D}" type="slidenum">
              <a:rPr lang="en-US"/>
              <a:pPr>
                <a:defRPr/>
              </a:pPr>
              <a:t>‹#›</a:t>
            </a:fld>
            <a:endParaRPr lang="en-US"/>
          </a:p>
        </p:txBody>
      </p:sp>
    </p:spTree>
    <p:extLst>
      <p:ext uri="{BB962C8B-B14F-4D97-AF65-F5344CB8AC3E}">
        <p14:creationId xmlns:p14="http://schemas.microsoft.com/office/powerpoint/2010/main" val="275276832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7"/>
          <p:cNvSpPr>
            <a:spLocks noGrp="1" noChangeArrowheads="1"/>
          </p:cNvSpPr>
          <p:nvPr>
            <p:ph type="sldNum" sz="quarter" idx="10"/>
          </p:nvPr>
        </p:nvSpPr>
        <p:spPr>
          <a:ln/>
        </p:spPr>
        <p:txBody>
          <a:bodyPr/>
          <a:lstStyle>
            <a:lvl1pPr>
              <a:defRPr/>
            </a:lvl1pPr>
          </a:lstStyle>
          <a:p>
            <a:pPr>
              <a:defRPr/>
            </a:pPr>
            <a:r>
              <a:rPr lang="en-US"/>
              <a:t>2-</a:t>
            </a:r>
            <a:fld id="{A33FFD30-4377-4C86-96EF-EC10DC975F17}" type="slidenum">
              <a:rPr lang="en-US"/>
              <a:pPr>
                <a:defRPr/>
              </a:pPr>
              <a:t>‹#›</a:t>
            </a:fld>
            <a:endParaRPr lang="en-US"/>
          </a:p>
        </p:txBody>
      </p:sp>
    </p:spTree>
    <p:extLst>
      <p:ext uri="{BB962C8B-B14F-4D97-AF65-F5344CB8AC3E}">
        <p14:creationId xmlns:p14="http://schemas.microsoft.com/office/powerpoint/2010/main" val="331124342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62688" y="238125"/>
            <a:ext cx="1966912" cy="51498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57188" y="238125"/>
            <a:ext cx="5753100" cy="51498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7"/>
          <p:cNvSpPr>
            <a:spLocks noGrp="1" noChangeArrowheads="1"/>
          </p:cNvSpPr>
          <p:nvPr>
            <p:ph type="sldNum" sz="quarter" idx="10"/>
          </p:nvPr>
        </p:nvSpPr>
        <p:spPr>
          <a:ln/>
        </p:spPr>
        <p:txBody>
          <a:bodyPr/>
          <a:lstStyle>
            <a:lvl1pPr>
              <a:defRPr/>
            </a:lvl1pPr>
          </a:lstStyle>
          <a:p>
            <a:pPr>
              <a:defRPr/>
            </a:pPr>
            <a:r>
              <a:rPr lang="en-US"/>
              <a:t>2-</a:t>
            </a:r>
            <a:fld id="{43CC7A88-FFC5-4E31-AE9B-9547D5643566}" type="slidenum">
              <a:rPr lang="en-US"/>
              <a:pPr>
                <a:defRPr/>
              </a:pPr>
              <a:t>‹#›</a:t>
            </a:fld>
            <a:endParaRPr lang="en-US"/>
          </a:p>
        </p:txBody>
      </p:sp>
    </p:spTree>
    <p:extLst>
      <p:ext uri="{BB962C8B-B14F-4D97-AF65-F5344CB8AC3E}">
        <p14:creationId xmlns:p14="http://schemas.microsoft.com/office/powerpoint/2010/main" val="323760421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57188" y="238125"/>
            <a:ext cx="7872412" cy="990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65125" y="1387475"/>
            <a:ext cx="3746500" cy="4000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264025" y="1387475"/>
            <a:ext cx="3748088" cy="4000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7"/>
          <p:cNvSpPr>
            <a:spLocks noGrp="1" noChangeArrowheads="1"/>
          </p:cNvSpPr>
          <p:nvPr>
            <p:ph type="sldNum" sz="quarter" idx="10"/>
          </p:nvPr>
        </p:nvSpPr>
        <p:spPr>
          <a:ln/>
        </p:spPr>
        <p:txBody>
          <a:bodyPr/>
          <a:lstStyle>
            <a:lvl1pPr>
              <a:defRPr/>
            </a:lvl1pPr>
          </a:lstStyle>
          <a:p>
            <a:pPr>
              <a:defRPr/>
            </a:pPr>
            <a:r>
              <a:rPr lang="en-US"/>
              <a:t>2-</a:t>
            </a:r>
            <a:fld id="{1E3B981B-F2F4-4CDD-B88F-034CE25A86A0}" type="slidenum">
              <a:rPr lang="en-US"/>
              <a:pPr>
                <a:defRPr/>
              </a:pPr>
              <a:t>‹#›</a:t>
            </a:fld>
            <a:endParaRPr lang="en-US"/>
          </a:p>
        </p:txBody>
      </p:sp>
    </p:spTree>
    <p:extLst>
      <p:ext uri="{BB962C8B-B14F-4D97-AF65-F5344CB8AC3E}">
        <p14:creationId xmlns:p14="http://schemas.microsoft.com/office/powerpoint/2010/main" val="50577573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57188" y="238125"/>
            <a:ext cx="7872412" cy="990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65125" y="1387475"/>
            <a:ext cx="3746500" cy="4000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264025" y="1387475"/>
            <a:ext cx="3748088" cy="19240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264025" y="3463925"/>
            <a:ext cx="3748088" cy="19240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27"/>
          <p:cNvSpPr>
            <a:spLocks noGrp="1" noChangeArrowheads="1"/>
          </p:cNvSpPr>
          <p:nvPr>
            <p:ph type="sldNum" sz="quarter" idx="10"/>
          </p:nvPr>
        </p:nvSpPr>
        <p:spPr>
          <a:ln/>
        </p:spPr>
        <p:txBody>
          <a:bodyPr/>
          <a:lstStyle>
            <a:lvl1pPr>
              <a:defRPr/>
            </a:lvl1pPr>
          </a:lstStyle>
          <a:p>
            <a:pPr>
              <a:defRPr/>
            </a:pPr>
            <a:r>
              <a:rPr lang="en-US"/>
              <a:t>2-</a:t>
            </a:r>
            <a:fld id="{2609CEF8-5393-4A8A-9864-1C2818EDB0E6}" type="slidenum">
              <a:rPr lang="en-US"/>
              <a:pPr>
                <a:defRPr/>
              </a:pPr>
              <a:t>‹#›</a:t>
            </a:fld>
            <a:endParaRPr lang="en-US"/>
          </a:p>
        </p:txBody>
      </p:sp>
    </p:spTree>
    <p:extLst>
      <p:ext uri="{BB962C8B-B14F-4D97-AF65-F5344CB8AC3E}">
        <p14:creationId xmlns:p14="http://schemas.microsoft.com/office/powerpoint/2010/main" val="33871489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50875" y="3819525"/>
            <a:ext cx="6994525" cy="117951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650875" y="2519363"/>
            <a:ext cx="6994525" cy="1300162"/>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343708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65125" y="1387475"/>
            <a:ext cx="3740150" cy="4013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257675" y="1387475"/>
            <a:ext cx="3741738" cy="4013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697515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11163" y="238125"/>
            <a:ext cx="7407275" cy="990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11163" y="1330325"/>
            <a:ext cx="3636962" cy="5540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11163" y="1884363"/>
            <a:ext cx="3636962" cy="34242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179888" y="1330325"/>
            <a:ext cx="3638550" cy="5540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179888" y="1884363"/>
            <a:ext cx="3638550" cy="34242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921546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4548865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044778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11163" y="236538"/>
            <a:ext cx="2708275" cy="10064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217863" y="236538"/>
            <a:ext cx="4600575" cy="50720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11163" y="1243013"/>
            <a:ext cx="2708275" cy="4065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6595332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12900" y="4160838"/>
            <a:ext cx="4938713" cy="490537"/>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612900" y="531813"/>
            <a:ext cx="4938713" cy="3565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612900" y="4651375"/>
            <a:ext cx="4938713" cy="6985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0834733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355600" y="1287463"/>
            <a:ext cx="7874000" cy="49212"/>
          </a:xfrm>
          <a:prstGeom prst="rect">
            <a:avLst/>
          </a:prstGeom>
          <a:gradFill rotWithShape="1">
            <a:gsLst>
              <a:gs pos="0">
                <a:srgbClr val="538438"/>
              </a:gs>
              <a:gs pos="100000">
                <a:srgbClr val="AF7EBE"/>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7" name="Rectangle 3"/>
          <p:cNvSpPr>
            <a:spLocks noChangeArrowheads="1"/>
          </p:cNvSpPr>
          <p:nvPr/>
        </p:nvSpPr>
        <p:spPr bwMode="auto">
          <a:xfrm>
            <a:off x="0" y="230188"/>
            <a:ext cx="8229600" cy="1036637"/>
          </a:xfrm>
          <a:prstGeom prst="rect">
            <a:avLst/>
          </a:prstGeom>
          <a:gradFill rotWithShape="1">
            <a:gsLst>
              <a:gs pos="0">
                <a:srgbClr val="0B3F49"/>
              </a:gs>
              <a:gs pos="100000">
                <a:srgbClr val="1A69A4"/>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8" name="Rectangle 4"/>
          <p:cNvSpPr>
            <a:spLocks noChangeArrowheads="1"/>
          </p:cNvSpPr>
          <p:nvPr/>
        </p:nvSpPr>
        <p:spPr bwMode="auto">
          <a:xfrm>
            <a:off x="5983288" y="2122488"/>
            <a:ext cx="1771650" cy="7572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9" name="Rectangle 5"/>
          <p:cNvSpPr>
            <a:spLocks noChangeArrowheads="1"/>
          </p:cNvSpPr>
          <p:nvPr/>
        </p:nvSpPr>
        <p:spPr bwMode="auto">
          <a:xfrm>
            <a:off x="8477250" y="-390525"/>
            <a:ext cx="1771650" cy="77946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0" name="Line 6"/>
          <p:cNvSpPr>
            <a:spLocks noChangeShapeType="1"/>
          </p:cNvSpPr>
          <p:nvPr/>
        </p:nvSpPr>
        <p:spPr bwMode="auto">
          <a:xfrm>
            <a:off x="355600" y="1270000"/>
            <a:ext cx="7874000" cy="0"/>
          </a:xfrm>
          <a:prstGeom prst="line">
            <a:avLst/>
          </a:prstGeom>
          <a:noFill/>
          <a:ln w="19050">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031" name="Group 7"/>
          <p:cNvGrpSpPr>
            <a:grpSpLocks/>
          </p:cNvGrpSpPr>
          <p:nvPr/>
        </p:nvGrpSpPr>
        <p:grpSpPr bwMode="auto">
          <a:xfrm>
            <a:off x="0" y="0"/>
            <a:ext cx="376238" cy="5943600"/>
            <a:chOff x="0" y="0"/>
            <a:chExt cx="237" cy="3744"/>
          </a:xfrm>
        </p:grpSpPr>
        <p:sp>
          <p:nvSpPr>
            <p:cNvPr id="1048" name="Rectangle 8"/>
            <p:cNvSpPr>
              <a:spLocks noChangeArrowheads="1"/>
            </p:cNvSpPr>
            <p:nvPr userDrawn="1"/>
          </p:nvSpPr>
          <p:spPr bwMode="auto">
            <a:xfrm>
              <a:off x="0" y="0"/>
              <a:ext cx="237" cy="3744"/>
            </a:xfrm>
            <a:prstGeom prst="rect">
              <a:avLst/>
            </a:prstGeom>
            <a:gradFill rotWithShape="1">
              <a:gsLst>
                <a:gs pos="0">
                  <a:srgbClr val="0B3F49"/>
                </a:gs>
                <a:gs pos="100000">
                  <a:srgbClr val="1A69A4"/>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9" name="Line 9"/>
            <p:cNvSpPr>
              <a:spLocks noChangeShapeType="1"/>
            </p:cNvSpPr>
            <p:nvPr userDrawn="1"/>
          </p:nvSpPr>
          <p:spPr bwMode="auto">
            <a:xfrm>
              <a:off x="102" y="455"/>
              <a:ext cx="0" cy="3289"/>
            </a:xfrm>
            <a:prstGeom prst="line">
              <a:avLst/>
            </a:prstGeom>
            <a:noFill/>
            <a:ln w="28575">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0" name="Oval 10"/>
            <p:cNvSpPr>
              <a:spLocks noChangeArrowheads="1"/>
            </p:cNvSpPr>
            <p:nvPr userDrawn="1"/>
          </p:nvSpPr>
          <p:spPr bwMode="auto">
            <a:xfrm>
              <a:off x="12" y="252"/>
              <a:ext cx="206" cy="206"/>
            </a:xfrm>
            <a:prstGeom prst="ellipse">
              <a:avLst/>
            </a:prstGeom>
            <a:gradFill rotWithShape="1">
              <a:gsLst>
                <a:gs pos="0">
                  <a:srgbClr val="051D22"/>
                </a:gs>
                <a:gs pos="50000">
                  <a:srgbClr val="0B3F49"/>
                </a:gs>
                <a:gs pos="100000">
                  <a:srgbClr val="051D22"/>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1" name="Oval 11"/>
            <p:cNvSpPr>
              <a:spLocks noChangeArrowheads="1"/>
            </p:cNvSpPr>
            <p:nvPr userDrawn="1"/>
          </p:nvSpPr>
          <p:spPr bwMode="auto">
            <a:xfrm>
              <a:off x="12" y="11"/>
              <a:ext cx="206" cy="206"/>
            </a:xfrm>
            <a:prstGeom prst="ellipse">
              <a:avLst/>
            </a:prstGeom>
            <a:gradFill rotWithShape="1">
              <a:gsLst>
                <a:gs pos="0">
                  <a:srgbClr val="0C314C"/>
                </a:gs>
                <a:gs pos="50000">
                  <a:srgbClr val="1A69A4"/>
                </a:gs>
                <a:gs pos="100000">
                  <a:srgbClr val="0C314C"/>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2" name="Rectangle 12"/>
            <p:cNvSpPr>
              <a:spLocks noChangeArrowheads="1"/>
            </p:cNvSpPr>
            <p:nvPr userDrawn="1"/>
          </p:nvSpPr>
          <p:spPr bwMode="auto">
            <a:xfrm>
              <a:off x="30" y="0"/>
              <a:ext cx="64" cy="3744"/>
            </a:xfrm>
            <a:prstGeom prst="rect">
              <a:avLst/>
            </a:prstGeom>
            <a:gradFill rotWithShape="1">
              <a:gsLst>
                <a:gs pos="0">
                  <a:srgbClr val="FFFFFF">
                    <a:alpha val="51999"/>
                  </a:srgbClr>
                </a:gs>
                <a:gs pos="100000">
                  <a:srgbClr val="FFFFFF"/>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032" name="Rectangle 13"/>
          <p:cNvSpPr>
            <a:spLocks noGrp="1" noChangeArrowheads="1"/>
          </p:cNvSpPr>
          <p:nvPr>
            <p:ph type="title"/>
          </p:nvPr>
        </p:nvSpPr>
        <p:spPr bwMode="auto">
          <a:xfrm>
            <a:off x="357188" y="238125"/>
            <a:ext cx="7872412" cy="9906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80980" tIns="40490" rIns="80980" bIns="40490" numCol="1" anchor="ctr" anchorCtr="0" compatLnSpc="1">
            <a:prstTxWarp prst="textNoShape">
              <a:avLst/>
            </a:prstTxWarp>
          </a:bodyPr>
          <a:lstStyle/>
          <a:p>
            <a:pPr lvl="0"/>
            <a:r>
              <a:rPr lang="en-US" smtClean="0"/>
              <a:t>Click to edit Master title style</a:t>
            </a:r>
          </a:p>
        </p:txBody>
      </p:sp>
      <p:sp>
        <p:nvSpPr>
          <p:cNvPr id="1033" name="Rectangle 14"/>
          <p:cNvSpPr>
            <a:spLocks noGrp="1" noChangeArrowheads="1"/>
          </p:cNvSpPr>
          <p:nvPr>
            <p:ph type="body" idx="1"/>
          </p:nvPr>
        </p:nvSpPr>
        <p:spPr bwMode="auto">
          <a:xfrm>
            <a:off x="365125" y="1387475"/>
            <a:ext cx="7634288" cy="401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0980" tIns="40490" rIns="80980" bIns="4049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4" name="Rectangle 15"/>
          <p:cNvSpPr>
            <a:spLocks noChangeArrowheads="1"/>
          </p:cNvSpPr>
          <p:nvPr userDrawn="1"/>
        </p:nvSpPr>
        <p:spPr bwMode="auto">
          <a:xfrm>
            <a:off x="355600" y="1287463"/>
            <a:ext cx="7874000" cy="49212"/>
          </a:xfrm>
          <a:prstGeom prst="rect">
            <a:avLst/>
          </a:prstGeom>
          <a:gradFill rotWithShape="1">
            <a:gsLst>
              <a:gs pos="0">
                <a:srgbClr val="538438"/>
              </a:gs>
              <a:gs pos="100000">
                <a:srgbClr val="AF7EBE"/>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5" name="Rectangle 16"/>
          <p:cNvSpPr>
            <a:spLocks noChangeArrowheads="1"/>
          </p:cNvSpPr>
          <p:nvPr userDrawn="1"/>
        </p:nvSpPr>
        <p:spPr bwMode="auto">
          <a:xfrm>
            <a:off x="0" y="230188"/>
            <a:ext cx="8229600" cy="1036637"/>
          </a:xfrm>
          <a:prstGeom prst="rect">
            <a:avLst/>
          </a:prstGeom>
          <a:gradFill rotWithShape="1">
            <a:gsLst>
              <a:gs pos="0">
                <a:srgbClr val="0B3F49"/>
              </a:gs>
              <a:gs pos="100000">
                <a:srgbClr val="1A69A4"/>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6" name="Rectangle 17"/>
          <p:cNvSpPr>
            <a:spLocks noChangeArrowheads="1"/>
          </p:cNvSpPr>
          <p:nvPr userDrawn="1"/>
        </p:nvSpPr>
        <p:spPr bwMode="auto">
          <a:xfrm>
            <a:off x="5983288" y="2122488"/>
            <a:ext cx="1771650" cy="7572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7" name="Rectangle 18"/>
          <p:cNvSpPr>
            <a:spLocks noChangeArrowheads="1"/>
          </p:cNvSpPr>
          <p:nvPr userDrawn="1"/>
        </p:nvSpPr>
        <p:spPr bwMode="auto">
          <a:xfrm>
            <a:off x="8477250" y="-390525"/>
            <a:ext cx="1771650" cy="77946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8" name="Line 19"/>
          <p:cNvSpPr>
            <a:spLocks noChangeShapeType="1"/>
          </p:cNvSpPr>
          <p:nvPr userDrawn="1"/>
        </p:nvSpPr>
        <p:spPr bwMode="auto">
          <a:xfrm>
            <a:off x="355600" y="1270000"/>
            <a:ext cx="7874000" cy="0"/>
          </a:xfrm>
          <a:prstGeom prst="line">
            <a:avLst/>
          </a:prstGeom>
          <a:noFill/>
          <a:ln w="19050">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039" name="Group 20"/>
          <p:cNvGrpSpPr>
            <a:grpSpLocks/>
          </p:cNvGrpSpPr>
          <p:nvPr userDrawn="1"/>
        </p:nvGrpSpPr>
        <p:grpSpPr bwMode="auto">
          <a:xfrm>
            <a:off x="0" y="0"/>
            <a:ext cx="376238" cy="5943600"/>
            <a:chOff x="0" y="0"/>
            <a:chExt cx="237" cy="3744"/>
          </a:xfrm>
        </p:grpSpPr>
        <p:sp>
          <p:nvSpPr>
            <p:cNvPr id="1043" name="Rectangle 21"/>
            <p:cNvSpPr>
              <a:spLocks noChangeArrowheads="1"/>
            </p:cNvSpPr>
            <p:nvPr userDrawn="1"/>
          </p:nvSpPr>
          <p:spPr bwMode="auto">
            <a:xfrm>
              <a:off x="0" y="0"/>
              <a:ext cx="237" cy="3744"/>
            </a:xfrm>
            <a:prstGeom prst="rect">
              <a:avLst/>
            </a:prstGeom>
            <a:gradFill rotWithShape="1">
              <a:gsLst>
                <a:gs pos="0">
                  <a:srgbClr val="0B3F49"/>
                </a:gs>
                <a:gs pos="100000">
                  <a:srgbClr val="1A69A4"/>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4" name="Line 22"/>
            <p:cNvSpPr>
              <a:spLocks noChangeShapeType="1"/>
            </p:cNvSpPr>
            <p:nvPr userDrawn="1"/>
          </p:nvSpPr>
          <p:spPr bwMode="auto">
            <a:xfrm>
              <a:off x="102" y="455"/>
              <a:ext cx="0" cy="3289"/>
            </a:xfrm>
            <a:prstGeom prst="line">
              <a:avLst/>
            </a:prstGeom>
            <a:noFill/>
            <a:ln w="28575">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5" name="Oval 23"/>
            <p:cNvSpPr>
              <a:spLocks noChangeArrowheads="1"/>
            </p:cNvSpPr>
            <p:nvPr userDrawn="1"/>
          </p:nvSpPr>
          <p:spPr bwMode="auto">
            <a:xfrm>
              <a:off x="12" y="252"/>
              <a:ext cx="206" cy="206"/>
            </a:xfrm>
            <a:prstGeom prst="ellipse">
              <a:avLst/>
            </a:prstGeom>
            <a:gradFill rotWithShape="1">
              <a:gsLst>
                <a:gs pos="0">
                  <a:srgbClr val="051D22"/>
                </a:gs>
                <a:gs pos="50000">
                  <a:srgbClr val="0B3F49"/>
                </a:gs>
                <a:gs pos="100000">
                  <a:srgbClr val="051D22"/>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6" name="Oval 24"/>
            <p:cNvSpPr>
              <a:spLocks noChangeArrowheads="1"/>
            </p:cNvSpPr>
            <p:nvPr userDrawn="1"/>
          </p:nvSpPr>
          <p:spPr bwMode="auto">
            <a:xfrm>
              <a:off x="12" y="11"/>
              <a:ext cx="206" cy="206"/>
            </a:xfrm>
            <a:prstGeom prst="ellipse">
              <a:avLst/>
            </a:prstGeom>
            <a:gradFill rotWithShape="1">
              <a:gsLst>
                <a:gs pos="0">
                  <a:srgbClr val="0C314C"/>
                </a:gs>
                <a:gs pos="50000">
                  <a:srgbClr val="1A69A4"/>
                </a:gs>
                <a:gs pos="100000">
                  <a:srgbClr val="0C314C"/>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7" name="Rectangle 25"/>
            <p:cNvSpPr>
              <a:spLocks noChangeArrowheads="1"/>
            </p:cNvSpPr>
            <p:nvPr userDrawn="1"/>
          </p:nvSpPr>
          <p:spPr bwMode="auto">
            <a:xfrm>
              <a:off x="30" y="0"/>
              <a:ext cx="64" cy="3744"/>
            </a:xfrm>
            <a:prstGeom prst="rect">
              <a:avLst/>
            </a:prstGeom>
            <a:gradFill rotWithShape="1">
              <a:gsLst>
                <a:gs pos="0">
                  <a:srgbClr val="FFFFFF">
                    <a:alpha val="51999"/>
                  </a:srgbClr>
                </a:gs>
                <a:gs pos="100000">
                  <a:srgbClr val="FFFFFF"/>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040" name="Text Box 26"/>
          <p:cNvSpPr txBox="1">
            <a:spLocks noChangeArrowheads="1"/>
          </p:cNvSpPr>
          <p:nvPr userDrawn="1"/>
        </p:nvSpPr>
        <p:spPr bwMode="auto">
          <a:xfrm>
            <a:off x="7226300" y="5435600"/>
            <a:ext cx="8382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lgn="r" eaLnBrk="1" hangingPunct="1">
              <a:spcBef>
                <a:spcPct val="50000"/>
              </a:spcBef>
            </a:pPr>
            <a:r>
              <a:rPr lang="en-US" dirty="0" smtClean="0"/>
              <a:t>15-</a:t>
            </a:r>
            <a:fld id="{F822DCF9-AFE8-4AED-9885-B476267E4B03}" type="slidenum">
              <a:rPr lang="en-US"/>
              <a:pPr algn="r" eaLnBrk="1" hangingPunct="1">
                <a:spcBef>
                  <a:spcPct val="50000"/>
                </a:spcBef>
              </a:pPr>
              <a:t>‹#›</a:t>
            </a:fld>
            <a:endParaRPr lang="en-US" dirty="0"/>
          </a:p>
        </p:txBody>
      </p:sp>
      <p:sp>
        <p:nvSpPr>
          <p:cNvPr id="9243" name="Text Box 27"/>
          <p:cNvSpPr txBox="1">
            <a:spLocks noChangeArrowheads="1"/>
          </p:cNvSpPr>
          <p:nvPr userDrawn="1"/>
        </p:nvSpPr>
        <p:spPr bwMode="auto">
          <a:xfrm>
            <a:off x="521258" y="75925"/>
            <a:ext cx="86562"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defTabSz="809625">
              <a:defRPr>
                <a:solidFill>
                  <a:schemeClr val="tx1"/>
                </a:solidFill>
                <a:latin typeface="Arial" charset="0"/>
              </a:defRPr>
            </a:lvl1pPr>
            <a:lvl2pPr marL="404813" defTabSz="809625">
              <a:defRPr>
                <a:solidFill>
                  <a:schemeClr val="tx1"/>
                </a:solidFill>
                <a:latin typeface="Arial" charset="0"/>
              </a:defRPr>
            </a:lvl2pPr>
            <a:lvl3pPr marL="809625" defTabSz="809625">
              <a:defRPr>
                <a:solidFill>
                  <a:schemeClr val="tx1"/>
                </a:solidFill>
                <a:latin typeface="Arial" charset="0"/>
              </a:defRPr>
            </a:lvl3pPr>
            <a:lvl4pPr marL="1214438" defTabSz="809625">
              <a:defRPr>
                <a:solidFill>
                  <a:schemeClr val="tx1"/>
                </a:solidFill>
                <a:latin typeface="Arial" charset="0"/>
              </a:defRPr>
            </a:lvl4pPr>
            <a:lvl5pPr marL="1619250" defTabSz="809625">
              <a:defRPr>
                <a:solidFill>
                  <a:schemeClr val="tx1"/>
                </a:solidFill>
                <a:latin typeface="Arial" charset="0"/>
              </a:defRPr>
            </a:lvl5pPr>
            <a:lvl6pPr marL="2076450" defTabSz="809625" fontAlgn="base">
              <a:spcBef>
                <a:spcPct val="0"/>
              </a:spcBef>
              <a:spcAft>
                <a:spcPct val="0"/>
              </a:spcAft>
              <a:defRPr>
                <a:solidFill>
                  <a:schemeClr val="tx1"/>
                </a:solidFill>
                <a:latin typeface="Arial" charset="0"/>
              </a:defRPr>
            </a:lvl6pPr>
            <a:lvl7pPr marL="2533650" defTabSz="809625" fontAlgn="base">
              <a:spcBef>
                <a:spcPct val="0"/>
              </a:spcBef>
              <a:spcAft>
                <a:spcPct val="0"/>
              </a:spcAft>
              <a:defRPr>
                <a:solidFill>
                  <a:schemeClr val="tx1"/>
                </a:solidFill>
                <a:latin typeface="Arial" charset="0"/>
              </a:defRPr>
            </a:lvl7pPr>
            <a:lvl8pPr marL="2990850" defTabSz="809625" fontAlgn="base">
              <a:spcBef>
                <a:spcPct val="0"/>
              </a:spcBef>
              <a:spcAft>
                <a:spcPct val="0"/>
              </a:spcAft>
              <a:defRPr>
                <a:solidFill>
                  <a:schemeClr val="tx1"/>
                </a:solidFill>
                <a:latin typeface="Arial" charset="0"/>
              </a:defRPr>
            </a:lvl8pPr>
            <a:lvl9pPr marL="3448050" defTabSz="809625" fontAlgn="base">
              <a:spcBef>
                <a:spcPct val="0"/>
              </a:spcBef>
              <a:spcAft>
                <a:spcPct val="0"/>
              </a:spcAft>
              <a:defRPr>
                <a:solidFill>
                  <a:schemeClr val="tx1"/>
                </a:solidFill>
                <a:latin typeface="Arial" charset="0"/>
              </a:defRPr>
            </a:lvl9pPr>
          </a:lstStyle>
          <a:p>
            <a:pPr algn="r">
              <a:defRPr/>
            </a:pPr>
            <a:r>
              <a:rPr lang="en-US" sz="900" b="1" i="1" dirty="0" smtClean="0">
                <a:latin typeface="Book Antiqua" pitchFamily="18" charset="0"/>
              </a:rPr>
              <a:t>©</a:t>
            </a:r>
            <a:endParaRPr lang="en-US" dirty="0" smtClean="0"/>
          </a:p>
        </p:txBody>
      </p:sp>
    </p:spTree>
  </p:cSld>
  <p:clrMap bg1="lt1" tx1="dk1" bg2="lt2" tx2="dk2" accent1="accent1" accent2="accent2" accent3="accent3" accent4="accent4" accent5="accent5" accent6="accent6" hlink="hlink" folHlink="folHlink"/>
  <p:sldLayoutIdLst>
    <p:sldLayoutId id="2147483675"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Lst>
  <p:timing>
    <p:tnLst>
      <p:par>
        <p:cTn id="1" dur="indefinite" restart="never" nodeType="tmRoot"/>
      </p:par>
    </p:tnLst>
  </p:timing>
  <p:txStyles>
    <p:titleStyle>
      <a:lvl1pPr algn="ctr" defTabSz="809625" rtl="0" eaLnBrk="0" fontAlgn="base" hangingPunct="0">
        <a:spcBef>
          <a:spcPct val="0"/>
        </a:spcBef>
        <a:spcAft>
          <a:spcPct val="0"/>
        </a:spcAft>
        <a:defRPr sz="3800">
          <a:solidFill>
            <a:schemeClr val="tx2"/>
          </a:solidFill>
          <a:latin typeface="+mj-lt"/>
          <a:ea typeface="+mj-ea"/>
          <a:cs typeface="+mj-cs"/>
        </a:defRPr>
      </a:lvl1pPr>
      <a:lvl2pPr algn="ctr" defTabSz="809625" rtl="0" eaLnBrk="0" fontAlgn="base" hangingPunct="0">
        <a:spcBef>
          <a:spcPct val="0"/>
        </a:spcBef>
        <a:spcAft>
          <a:spcPct val="0"/>
        </a:spcAft>
        <a:defRPr sz="3800">
          <a:solidFill>
            <a:schemeClr val="tx2"/>
          </a:solidFill>
          <a:latin typeface="Arial" charset="0"/>
        </a:defRPr>
      </a:lvl2pPr>
      <a:lvl3pPr algn="ctr" defTabSz="809625" rtl="0" eaLnBrk="0" fontAlgn="base" hangingPunct="0">
        <a:spcBef>
          <a:spcPct val="0"/>
        </a:spcBef>
        <a:spcAft>
          <a:spcPct val="0"/>
        </a:spcAft>
        <a:defRPr sz="3800">
          <a:solidFill>
            <a:schemeClr val="tx2"/>
          </a:solidFill>
          <a:latin typeface="Arial" charset="0"/>
        </a:defRPr>
      </a:lvl3pPr>
      <a:lvl4pPr algn="ctr" defTabSz="809625" rtl="0" eaLnBrk="0" fontAlgn="base" hangingPunct="0">
        <a:spcBef>
          <a:spcPct val="0"/>
        </a:spcBef>
        <a:spcAft>
          <a:spcPct val="0"/>
        </a:spcAft>
        <a:defRPr sz="3800">
          <a:solidFill>
            <a:schemeClr val="tx2"/>
          </a:solidFill>
          <a:latin typeface="Arial" charset="0"/>
        </a:defRPr>
      </a:lvl4pPr>
      <a:lvl5pPr algn="ctr" defTabSz="809625" rtl="0" eaLnBrk="0" fontAlgn="base" hangingPunct="0">
        <a:spcBef>
          <a:spcPct val="0"/>
        </a:spcBef>
        <a:spcAft>
          <a:spcPct val="0"/>
        </a:spcAft>
        <a:defRPr sz="3800">
          <a:solidFill>
            <a:schemeClr val="tx2"/>
          </a:solidFill>
          <a:latin typeface="Arial" charset="0"/>
        </a:defRPr>
      </a:lvl5pPr>
      <a:lvl6pPr marL="457200" algn="ctr" defTabSz="809625" rtl="0" fontAlgn="base">
        <a:spcBef>
          <a:spcPct val="0"/>
        </a:spcBef>
        <a:spcAft>
          <a:spcPct val="0"/>
        </a:spcAft>
        <a:defRPr sz="3800">
          <a:solidFill>
            <a:schemeClr val="tx2"/>
          </a:solidFill>
          <a:latin typeface="Arial" charset="0"/>
        </a:defRPr>
      </a:lvl6pPr>
      <a:lvl7pPr marL="914400" algn="ctr" defTabSz="809625" rtl="0" fontAlgn="base">
        <a:spcBef>
          <a:spcPct val="0"/>
        </a:spcBef>
        <a:spcAft>
          <a:spcPct val="0"/>
        </a:spcAft>
        <a:defRPr sz="3800">
          <a:solidFill>
            <a:schemeClr val="tx2"/>
          </a:solidFill>
          <a:latin typeface="Arial" charset="0"/>
        </a:defRPr>
      </a:lvl7pPr>
      <a:lvl8pPr marL="1371600" algn="ctr" defTabSz="809625" rtl="0" fontAlgn="base">
        <a:spcBef>
          <a:spcPct val="0"/>
        </a:spcBef>
        <a:spcAft>
          <a:spcPct val="0"/>
        </a:spcAft>
        <a:defRPr sz="3800">
          <a:solidFill>
            <a:schemeClr val="tx2"/>
          </a:solidFill>
          <a:latin typeface="Arial" charset="0"/>
        </a:defRPr>
      </a:lvl8pPr>
      <a:lvl9pPr marL="1828800" algn="ctr" defTabSz="809625" rtl="0" fontAlgn="base">
        <a:spcBef>
          <a:spcPct val="0"/>
        </a:spcBef>
        <a:spcAft>
          <a:spcPct val="0"/>
        </a:spcAft>
        <a:defRPr sz="3800">
          <a:solidFill>
            <a:schemeClr val="tx2"/>
          </a:solidFill>
          <a:latin typeface="Arial" charset="0"/>
        </a:defRPr>
      </a:lvl9pPr>
    </p:titleStyle>
    <p:bodyStyle>
      <a:lvl1pPr marL="233363" indent="-233363" algn="l" defTabSz="809625" rtl="0" eaLnBrk="0" fontAlgn="base" hangingPunct="0">
        <a:spcBef>
          <a:spcPct val="20000"/>
        </a:spcBef>
        <a:spcAft>
          <a:spcPct val="0"/>
        </a:spcAft>
        <a:buClr>
          <a:srgbClr val="0B3F49"/>
        </a:buClr>
        <a:buSzPct val="70000"/>
        <a:buFont typeface="Wingdings" pitchFamily="2" charset="2"/>
        <a:buChar char="l"/>
        <a:defRPr sz="3200">
          <a:solidFill>
            <a:schemeClr val="tx1"/>
          </a:solidFill>
          <a:latin typeface="+mn-lt"/>
          <a:ea typeface="+mn-ea"/>
          <a:cs typeface="+mn-cs"/>
        </a:defRPr>
      </a:lvl1pPr>
      <a:lvl2pPr marL="568325" indent="-220663" algn="l" defTabSz="809625" rtl="0" eaLnBrk="0" fontAlgn="base" hangingPunct="0">
        <a:spcBef>
          <a:spcPct val="20000"/>
        </a:spcBef>
        <a:spcAft>
          <a:spcPct val="0"/>
        </a:spcAft>
        <a:buClr>
          <a:srgbClr val="0B3F49"/>
        </a:buClr>
        <a:buSzPct val="60000"/>
        <a:buFont typeface="Wingdings" pitchFamily="2" charset="2"/>
        <a:buChar char="§"/>
        <a:defRPr sz="2800">
          <a:solidFill>
            <a:schemeClr val="tx1"/>
          </a:solidFill>
          <a:latin typeface="+mn-lt"/>
        </a:defRPr>
      </a:lvl2pPr>
      <a:lvl3pPr marL="906463" indent="-223838" algn="l" defTabSz="809625" rtl="0" eaLnBrk="0" fontAlgn="base" hangingPunct="0">
        <a:spcBef>
          <a:spcPct val="20000"/>
        </a:spcBef>
        <a:spcAft>
          <a:spcPct val="0"/>
        </a:spcAft>
        <a:buClr>
          <a:srgbClr val="0B3F49"/>
        </a:buClr>
        <a:buSzPct val="70000"/>
        <a:buFont typeface="Wingdings" pitchFamily="2" charset="2"/>
        <a:buChar char="l"/>
        <a:defRPr sz="2400">
          <a:solidFill>
            <a:schemeClr val="tx1"/>
          </a:solidFill>
          <a:latin typeface="+mn-lt"/>
        </a:defRPr>
      </a:lvl3pPr>
      <a:lvl4pPr marL="1255713" indent="-234950" algn="l" defTabSz="809625" rtl="0" eaLnBrk="0" fontAlgn="base" hangingPunct="0">
        <a:spcBef>
          <a:spcPct val="20000"/>
        </a:spcBef>
        <a:spcAft>
          <a:spcPct val="0"/>
        </a:spcAft>
        <a:buClr>
          <a:srgbClr val="0B3F49"/>
        </a:buClr>
        <a:buSzPct val="70000"/>
        <a:buFont typeface="Wingdings" pitchFamily="2" charset="2"/>
        <a:buChar char="l"/>
        <a:defRPr sz="2400">
          <a:solidFill>
            <a:schemeClr val="tx1"/>
          </a:solidFill>
          <a:latin typeface="+mn-lt"/>
        </a:defRPr>
      </a:lvl4pPr>
      <a:lvl5pPr marL="1604963" indent="-234950" algn="l" defTabSz="809625" rtl="0" eaLnBrk="0" fontAlgn="base" hangingPunct="0">
        <a:spcBef>
          <a:spcPct val="20000"/>
        </a:spcBef>
        <a:spcAft>
          <a:spcPct val="0"/>
        </a:spcAft>
        <a:buClr>
          <a:srgbClr val="0B3F49"/>
        </a:buClr>
        <a:buSzPct val="70000"/>
        <a:buFont typeface="Wingdings" pitchFamily="2" charset="2"/>
        <a:buChar char="l"/>
        <a:defRPr sz="2400">
          <a:solidFill>
            <a:schemeClr val="tx1"/>
          </a:solidFill>
          <a:latin typeface="+mn-lt"/>
        </a:defRPr>
      </a:lvl5pPr>
      <a:lvl6pPr marL="2062163" indent="-234950" algn="l" defTabSz="809625" rtl="0" fontAlgn="base">
        <a:spcBef>
          <a:spcPct val="20000"/>
        </a:spcBef>
        <a:spcAft>
          <a:spcPct val="0"/>
        </a:spcAft>
        <a:buClr>
          <a:srgbClr val="0B3F49"/>
        </a:buClr>
        <a:buSzPct val="70000"/>
        <a:buFont typeface="Wingdings" pitchFamily="2" charset="2"/>
        <a:buChar char="l"/>
        <a:defRPr sz="2400">
          <a:solidFill>
            <a:schemeClr val="tx1"/>
          </a:solidFill>
          <a:latin typeface="+mn-lt"/>
        </a:defRPr>
      </a:lvl6pPr>
      <a:lvl7pPr marL="2519363" indent="-234950" algn="l" defTabSz="809625" rtl="0" fontAlgn="base">
        <a:spcBef>
          <a:spcPct val="20000"/>
        </a:spcBef>
        <a:spcAft>
          <a:spcPct val="0"/>
        </a:spcAft>
        <a:buClr>
          <a:srgbClr val="0B3F49"/>
        </a:buClr>
        <a:buSzPct val="70000"/>
        <a:buFont typeface="Wingdings" pitchFamily="2" charset="2"/>
        <a:buChar char="l"/>
        <a:defRPr sz="2400">
          <a:solidFill>
            <a:schemeClr val="tx1"/>
          </a:solidFill>
          <a:latin typeface="+mn-lt"/>
        </a:defRPr>
      </a:lvl7pPr>
      <a:lvl8pPr marL="2976563" indent="-234950" algn="l" defTabSz="809625" rtl="0" fontAlgn="base">
        <a:spcBef>
          <a:spcPct val="20000"/>
        </a:spcBef>
        <a:spcAft>
          <a:spcPct val="0"/>
        </a:spcAft>
        <a:buClr>
          <a:srgbClr val="0B3F49"/>
        </a:buClr>
        <a:buSzPct val="70000"/>
        <a:buFont typeface="Wingdings" pitchFamily="2" charset="2"/>
        <a:buChar char="l"/>
        <a:defRPr sz="2400">
          <a:solidFill>
            <a:schemeClr val="tx1"/>
          </a:solidFill>
          <a:latin typeface="+mn-lt"/>
        </a:defRPr>
      </a:lvl8pPr>
      <a:lvl9pPr marL="3433763" indent="-234950" algn="l" defTabSz="809625" rtl="0" fontAlgn="base">
        <a:spcBef>
          <a:spcPct val="20000"/>
        </a:spcBef>
        <a:spcAft>
          <a:spcPct val="0"/>
        </a:spcAft>
        <a:buClr>
          <a:srgbClr val="0B3F49"/>
        </a:buClr>
        <a:buSzPct val="70000"/>
        <a:buFont typeface="Wingdings" pitchFamily="2" charset="2"/>
        <a:buChar char="l"/>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355600" y="1287463"/>
            <a:ext cx="7874000" cy="49212"/>
          </a:xfrm>
          <a:prstGeom prst="rect">
            <a:avLst/>
          </a:prstGeom>
          <a:gradFill rotWithShape="1">
            <a:gsLst>
              <a:gs pos="0">
                <a:srgbClr val="538438"/>
              </a:gs>
              <a:gs pos="100000">
                <a:srgbClr val="AF7EBE"/>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7" name="Rectangle 3"/>
          <p:cNvSpPr>
            <a:spLocks noChangeArrowheads="1"/>
          </p:cNvSpPr>
          <p:nvPr/>
        </p:nvSpPr>
        <p:spPr bwMode="auto">
          <a:xfrm>
            <a:off x="0" y="230188"/>
            <a:ext cx="8229600" cy="1036637"/>
          </a:xfrm>
          <a:prstGeom prst="rect">
            <a:avLst/>
          </a:prstGeom>
          <a:gradFill rotWithShape="1">
            <a:gsLst>
              <a:gs pos="0">
                <a:srgbClr val="0B3F49"/>
              </a:gs>
              <a:gs pos="100000">
                <a:srgbClr val="1A69A4"/>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8" name="Rectangle 4"/>
          <p:cNvSpPr>
            <a:spLocks noChangeArrowheads="1"/>
          </p:cNvSpPr>
          <p:nvPr/>
        </p:nvSpPr>
        <p:spPr bwMode="auto">
          <a:xfrm>
            <a:off x="5983288" y="2122488"/>
            <a:ext cx="1771650" cy="7572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9" name="Rectangle 5"/>
          <p:cNvSpPr>
            <a:spLocks noChangeArrowheads="1"/>
          </p:cNvSpPr>
          <p:nvPr/>
        </p:nvSpPr>
        <p:spPr bwMode="auto">
          <a:xfrm>
            <a:off x="8477250" y="-390525"/>
            <a:ext cx="1771650" cy="77946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0" name="Line 6"/>
          <p:cNvSpPr>
            <a:spLocks noChangeShapeType="1"/>
          </p:cNvSpPr>
          <p:nvPr/>
        </p:nvSpPr>
        <p:spPr bwMode="auto">
          <a:xfrm>
            <a:off x="355600" y="1270000"/>
            <a:ext cx="7874000" cy="0"/>
          </a:xfrm>
          <a:prstGeom prst="line">
            <a:avLst/>
          </a:prstGeom>
          <a:noFill/>
          <a:ln w="19050">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031" name="Group 7"/>
          <p:cNvGrpSpPr>
            <a:grpSpLocks/>
          </p:cNvGrpSpPr>
          <p:nvPr/>
        </p:nvGrpSpPr>
        <p:grpSpPr bwMode="auto">
          <a:xfrm>
            <a:off x="0" y="0"/>
            <a:ext cx="376238" cy="5943600"/>
            <a:chOff x="0" y="0"/>
            <a:chExt cx="237" cy="3744"/>
          </a:xfrm>
        </p:grpSpPr>
        <p:sp>
          <p:nvSpPr>
            <p:cNvPr id="1047" name="Rectangle 8"/>
            <p:cNvSpPr>
              <a:spLocks noChangeArrowheads="1"/>
            </p:cNvSpPr>
            <p:nvPr userDrawn="1"/>
          </p:nvSpPr>
          <p:spPr bwMode="auto">
            <a:xfrm>
              <a:off x="0" y="0"/>
              <a:ext cx="237" cy="3744"/>
            </a:xfrm>
            <a:prstGeom prst="rect">
              <a:avLst/>
            </a:prstGeom>
            <a:gradFill rotWithShape="1">
              <a:gsLst>
                <a:gs pos="0">
                  <a:srgbClr val="0B3F49"/>
                </a:gs>
                <a:gs pos="100000">
                  <a:srgbClr val="1A69A4"/>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8" name="Line 9"/>
            <p:cNvSpPr>
              <a:spLocks noChangeShapeType="1"/>
            </p:cNvSpPr>
            <p:nvPr userDrawn="1"/>
          </p:nvSpPr>
          <p:spPr bwMode="auto">
            <a:xfrm>
              <a:off x="102" y="455"/>
              <a:ext cx="0" cy="3289"/>
            </a:xfrm>
            <a:prstGeom prst="line">
              <a:avLst/>
            </a:prstGeom>
            <a:noFill/>
            <a:ln w="28575">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9" name="Oval 10"/>
            <p:cNvSpPr>
              <a:spLocks noChangeArrowheads="1"/>
            </p:cNvSpPr>
            <p:nvPr userDrawn="1"/>
          </p:nvSpPr>
          <p:spPr bwMode="auto">
            <a:xfrm>
              <a:off x="12" y="252"/>
              <a:ext cx="206" cy="206"/>
            </a:xfrm>
            <a:prstGeom prst="ellipse">
              <a:avLst/>
            </a:prstGeom>
            <a:gradFill rotWithShape="1">
              <a:gsLst>
                <a:gs pos="0">
                  <a:srgbClr val="051D22"/>
                </a:gs>
                <a:gs pos="50000">
                  <a:srgbClr val="0B3F49"/>
                </a:gs>
                <a:gs pos="100000">
                  <a:srgbClr val="051D22"/>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0" name="Oval 11"/>
            <p:cNvSpPr>
              <a:spLocks noChangeArrowheads="1"/>
            </p:cNvSpPr>
            <p:nvPr userDrawn="1"/>
          </p:nvSpPr>
          <p:spPr bwMode="auto">
            <a:xfrm>
              <a:off x="12" y="11"/>
              <a:ext cx="206" cy="206"/>
            </a:xfrm>
            <a:prstGeom prst="ellipse">
              <a:avLst/>
            </a:prstGeom>
            <a:gradFill rotWithShape="1">
              <a:gsLst>
                <a:gs pos="0">
                  <a:srgbClr val="0C314C"/>
                </a:gs>
                <a:gs pos="50000">
                  <a:srgbClr val="1A69A4"/>
                </a:gs>
                <a:gs pos="100000">
                  <a:srgbClr val="0C314C"/>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1" name="Rectangle 12"/>
            <p:cNvSpPr>
              <a:spLocks noChangeArrowheads="1"/>
            </p:cNvSpPr>
            <p:nvPr userDrawn="1"/>
          </p:nvSpPr>
          <p:spPr bwMode="auto">
            <a:xfrm>
              <a:off x="30" y="0"/>
              <a:ext cx="64" cy="3744"/>
            </a:xfrm>
            <a:prstGeom prst="rect">
              <a:avLst/>
            </a:prstGeom>
            <a:gradFill rotWithShape="1">
              <a:gsLst>
                <a:gs pos="0">
                  <a:srgbClr val="FFFFFF">
                    <a:alpha val="51999"/>
                  </a:srgbClr>
                </a:gs>
                <a:gs pos="100000">
                  <a:srgbClr val="FFFFFF"/>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032" name="Rectangle 13"/>
          <p:cNvSpPr>
            <a:spLocks noGrp="1" noChangeArrowheads="1"/>
          </p:cNvSpPr>
          <p:nvPr>
            <p:ph type="title"/>
          </p:nvPr>
        </p:nvSpPr>
        <p:spPr bwMode="auto">
          <a:xfrm>
            <a:off x="357188" y="238125"/>
            <a:ext cx="7872412" cy="9906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80980" tIns="40490" rIns="80980" bIns="40490" numCol="1" anchor="ctr" anchorCtr="0" compatLnSpc="1">
            <a:prstTxWarp prst="textNoShape">
              <a:avLst/>
            </a:prstTxWarp>
          </a:bodyPr>
          <a:lstStyle/>
          <a:p>
            <a:pPr lvl="0"/>
            <a:r>
              <a:rPr lang="en-US" smtClean="0"/>
              <a:t>Click to edit Master title style</a:t>
            </a:r>
          </a:p>
        </p:txBody>
      </p:sp>
      <p:sp>
        <p:nvSpPr>
          <p:cNvPr id="1033" name="Rectangle 14"/>
          <p:cNvSpPr>
            <a:spLocks noGrp="1" noChangeArrowheads="1"/>
          </p:cNvSpPr>
          <p:nvPr>
            <p:ph type="body" idx="1"/>
          </p:nvPr>
        </p:nvSpPr>
        <p:spPr bwMode="auto">
          <a:xfrm>
            <a:off x="365125" y="1387475"/>
            <a:ext cx="7646988" cy="4000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0980" tIns="40490" rIns="80980" bIns="4049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4" name="Rectangle 15"/>
          <p:cNvSpPr>
            <a:spLocks noChangeArrowheads="1"/>
          </p:cNvSpPr>
          <p:nvPr userDrawn="1"/>
        </p:nvSpPr>
        <p:spPr bwMode="auto">
          <a:xfrm>
            <a:off x="355600" y="1287463"/>
            <a:ext cx="7874000" cy="49212"/>
          </a:xfrm>
          <a:prstGeom prst="rect">
            <a:avLst/>
          </a:prstGeom>
          <a:gradFill rotWithShape="1">
            <a:gsLst>
              <a:gs pos="0">
                <a:srgbClr val="538438"/>
              </a:gs>
              <a:gs pos="100000">
                <a:srgbClr val="AF7EBE"/>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5" name="Rectangle 16"/>
          <p:cNvSpPr>
            <a:spLocks noChangeArrowheads="1"/>
          </p:cNvSpPr>
          <p:nvPr userDrawn="1"/>
        </p:nvSpPr>
        <p:spPr bwMode="auto">
          <a:xfrm>
            <a:off x="0" y="230188"/>
            <a:ext cx="8229600" cy="1036637"/>
          </a:xfrm>
          <a:prstGeom prst="rect">
            <a:avLst/>
          </a:prstGeom>
          <a:gradFill rotWithShape="1">
            <a:gsLst>
              <a:gs pos="0">
                <a:srgbClr val="0B3F49"/>
              </a:gs>
              <a:gs pos="100000">
                <a:srgbClr val="1A69A4"/>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sz="3600"/>
          </a:p>
        </p:txBody>
      </p:sp>
      <p:sp>
        <p:nvSpPr>
          <p:cNvPr id="1036" name="Rectangle 17"/>
          <p:cNvSpPr>
            <a:spLocks noChangeArrowheads="1"/>
          </p:cNvSpPr>
          <p:nvPr userDrawn="1"/>
        </p:nvSpPr>
        <p:spPr bwMode="auto">
          <a:xfrm>
            <a:off x="5983288" y="2122488"/>
            <a:ext cx="1771650" cy="7572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7" name="Rectangle 18"/>
          <p:cNvSpPr>
            <a:spLocks noChangeArrowheads="1"/>
          </p:cNvSpPr>
          <p:nvPr userDrawn="1"/>
        </p:nvSpPr>
        <p:spPr bwMode="auto">
          <a:xfrm>
            <a:off x="8477250" y="-390525"/>
            <a:ext cx="1771650" cy="77946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8" name="Line 19"/>
          <p:cNvSpPr>
            <a:spLocks noChangeShapeType="1"/>
          </p:cNvSpPr>
          <p:nvPr userDrawn="1"/>
        </p:nvSpPr>
        <p:spPr bwMode="auto">
          <a:xfrm>
            <a:off x="355600" y="1270000"/>
            <a:ext cx="7874000" cy="0"/>
          </a:xfrm>
          <a:prstGeom prst="line">
            <a:avLst/>
          </a:prstGeom>
          <a:noFill/>
          <a:ln w="19050">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039" name="Group 20"/>
          <p:cNvGrpSpPr>
            <a:grpSpLocks/>
          </p:cNvGrpSpPr>
          <p:nvPr userDrawn="1"/>
        </p:nvGrpSpPr>
        <p:grpSpPr bwMode="auto">
          <a:xfrm>
            <a:off x="0" y="0"/>
            <a:ext cx="376238" cy="5943600"/>
            <a:chOff x="0" y="0"/>
            <a:chExt cx="237" cy="3744"/>
          </a:xfrm>
        </p:grpSpPr>
        <p:sp>
          <p:nvSpPr>
            <p:cNvPr id="1042" name="Rectangle 21"/>
            <p:cNvSpPr>
              <a:spLocks noChangeArrowheads="1"/>
            </p:cNvSpPr>
            <p:nvPr userDrawn="1"/>
          </p:nvSpPr>
          <p:spPr bwMode="auto">
            <a:xfrm>
              <a:off x="0" y="0"/>
              <a:ext cx="237" cy="3744"/>
            </a:xfrm>
            <a:prstGeom prst="rect">
              <a:avLst/>
            </a:prstGeom>
            <a:gradFill rotWithShape="1">
              <a:gsLst>
                <a:gs pos="0">
                  <a:srgbClr val="0B3F49"/>
                </a:gs>
                <a:gs pos="100000">
                  <a:srgbClr val="1A69A4"/>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3" name="Line 22"/>
            <p:cNvSpPr>
              <a:spLocks noChangeShapeType="1"/>
            </p:cNvSpPr>
            <p:nvPr userDrawn="1"/>
          </p:nvSpPr>
          <p:spPr bwMode="auto">
            <a:xfrm>
              <a:off x="102" y="455"/>
              <a:ext cx="0" cy="3289"/>
            </a:xfrm>
            <a:prstGeom prst="line">
              <a:avLst/>
            </a:prstGeom>
            <a:noFill/>
            <a:ln w="28575">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4" name="Oval 23"/>
            <p:cNvSpPr>
              <a:spLocks noChangeArrowheads="1"/>
            </p:cNvSpPr>
            <p:nvPr userDrawn="1"/>
          </p:nvSpPr>
          <p:spPr bwMode="auto">
            <a:xfrm>
              <a:off x="12" y="252"/>
              <a:ext cx="206" cy="206"/>
            </a:xfrm>
            <a:prstGeom prst="ellipse">
              <a:avLst/>
            </a:prstGeom>
            <a:gradFill rotWithShape="1">
              <a:gsLst>
                <a:gs pos="0">
                  <a:srgbClr val="051D22"/>
                </a:gs>
                <a:gs pos="50000">
                  <a:srgbClr val="0B3F49"/>
                </a:gs>
                <a:gs pos="100000">
                  <a:srgbClr val="051D22"/>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5" name="Oval 24"/>
            <p:cNvSpPr>
              <a:spLocks noChangeArrowheads="1"/>
            </p:cNvSpPr>
            <p:nvPr userDrawn="1"/>
          </p:nvSpPr>
          <p:spPr bwMode="auto">
            <a:xfrm>
              <a:off x="12" y="11"/>
              <a:ext cx="206" cy="206"/>
            </a:xfrm>
            <a:prstGeom prst="ellipse">
              <a:avLst/>
            </a:prstGeom>
            <a:gradFill rotWithShape="1">
              <a:gsLst>
                <a:gs pos="0">
                  <a:srgbClr val="0C314C"/>
                </a:gs>
                <a:gs pos="50000">
                  <a:srgbClr val="1A69A4"/>
                </a:gs>
                <a:gs pos="100000">
                  <a:srgbClr val="0C314C"/>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6" name="Rectangle 25"/>
            <p:cNvSpPr>
              <a:spLocks noChangeArrowheads="1"/>
            </p:cNvSpPr>
            <p:nvPr userDrawn="1"/>
          </p:nvSpPr>
          <p:spPr bwMode="auto">
            <a:xfrm>
              <a:off x="30" y="0"/>
              <a:ext cx="64" cy="3744"/>
            </a:xfrm>
            <a:prstGeom prst="rect">
              <a:avLst/>
            </a:prstGeom>
            <a:gradFill rotWithShape="1">
              <a:gsLst>
                <a:gs pos="0">
                  <a:srgbClr val="FFFFFF">
                    <a:alpha val="51999"/>
                  </a:srgbClr>
                </a:gs>
                <a:gs pos="100000">
                  <a:srgbClr val="FFFFFF"/>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9243" name="Rectangle 27"/>
          <p:cNvSpPr>
            <a:spLocks noGrp="1" noChangeArrowheads="1"/>
          </p:cNvSpPr>
          <p:nvPr>
            <p:ph type="sldNum" sz="quarter" idx="4"/>
          </p:nvPr>
        </p:nvSpPr>
        <p:spPr bwMode="auto">
          <a:xfrm>
            <a:off x="6135688" y="5411788"/>
            <a:ext cx="1920875" cy="412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38B2AF1F-527E-4E19-9886-1687073A10F8}" type="slidenum">
              <a:rPr lang="en-US" smtClean="0"/>
              <a:pPr>
                <a:defRPr/>
              </a:pPr>
              <a:t>‹#›</a:t>
            </a:fld>
            <a:endParaRPr lang="en-US" dirty="0"/>
          </a:p>
        </p:txBody>
      </p:sp>
    </p:spTree>
    <p:extLst>
      <p:ext uri="{BB962C8B-B14F-4D97-AF65-F5344CB8AC3E}">
        <p14:creationId xmlns:p14="http://schemas.microsoft.com/office/powerpoint/2010/main" val="3781005098"/>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 id="2147483689" r:id="rId13"/>
  </p:sldLayoutIdLst>
  <p:hf hdr="0" ftr="0" dt="0"/>
  <p:txStyles>
    <p:titleStyle>
      <a:lvl1pPr algn="ctr" defTabSz="809625" rtl="0" eaLnBrk="0" fontAlgn="base" hangingPunct="0">
        <a:spcBef>
          <a:spcPct val="0"/>
        </a:spcBef>
        <a:spcAft>
          <a:spcPct val="0"/>
        </a:spcAft>
        <a:defRPr sz="3800">
          <a:solidFill>
            <a:schemeClr val="tx2"/>
          </a:solidFill>
          <a:latin typeface="+mj-lt"/>
          <a:ea typeface="+mj-ea"/>
          <a:cs typeface="+mj-cs"/>
        </a:defRPr>
      </a:lvl1pPr>
      <a:lvl2pPr algn="ctr" defTabSz="809625" rtl="0" eaLnBrk="0" fontAlgn="base" hangingPunct="0">
        <a:spcBef>
          <a:spcPct val="0"/>
        </a:spcBef>
        <a:spcAft>
          <a:spcPct val="0"/>
        </a:spcAft>
        <a:defRPr sz="3800">
          <a:solidFill>
            <a:schemeClr val="tx2"/>
          </a:solidFill>
          <a:latin typeface="Arial" charset="0"/>
        </a:defRPr>
      </a:lvl2pPr>
      <a:lvl3pPr algn="ctr" defTabSz="809625" rtl="0" eaLnBrk="0" fontAlgn="base" hangingPunct="0">
        <a:spcBef>
          <a:spcPct val="0"/>
        </a:spcBef>
        <a:spcAft>
          <a:spcPct val="0"/>
        </a:spcAft>
        <a:defRPr sz="3800">
          <a:solidFill>
            <a:schemeClr val="tx2"/>
          </a:solidFill>
          <a:latin typeface="Arial" charset="0"/>
        </a:defRPr>
      </a:lvl3pPr>
      <a:lvl4pPr algn="ctr" defTabSz="809625" rtl="0" eaLnBrk="0" fontAlgn="base" hangingPunct="0">
        <a:spcBef>
          <a:spcPct val="0"/>
        </a:spcBef>
        <a:spcAft>
          <a:spcPct val="0"/>
        </a:spcAft>
        <a:defRPr sz="3800">
          <a:solidFill>
            <a:schemeClr val="tx2"/>
          </a:solidFill>
          <a:latin typeface="Arial" charset="0"/>
        </a:defRPr>
      </a:lvl4pPr>
      <a:lvl5pPr algn="ctr" defTabSz="809625" rtl="0" eaLnBrk="0" fontAlgn="base" hangingPunct="0">
        <a:spcBef>
          <a:spcPct val="0"/>
        </a:spcBef>
        <a:spcAft>
          <a:spcPct val="0"/>
        </a:spcAft>
        <a:defRPr sz="3800">
          <a:solidFill>
            <a:schemeClr val="tx2"/>
          </a:solidFill>
          <a:latin typeface="Arial" charset="0"/>
        </a:defRPr>
      </a:lvl5pPr>
      <a:lvl6pPr marL="457200" algn="ctr" defTabSz="809625" rtl="0" fontAlgn="base">
        <a:spcBef>
          <a:spcPct val="0"/>
        </a:spcBef>
        <a:spcAft>
          <a:spcPct val="0"/>
        </a:spcAft>
        <a:defRPr sz="3800">
          <a:solidFill>
            <a:schemeClr val="tx2"/>
          </a:solidFill>
          <a:latin typeface="Arial" charset="0"/>
        </a:defRPr>
      </a:lvl6pPr>
      <a:lvl7pPr marL="914400" algn="ctr" defTabSz="809625" rtl="0" fontAlgn="base">
        <a:spcBef>
          <a:spcPct val="0"/>
        </a:spcBef>
        <a:spcAft>
          <a:spcPct val="0"/>
        </a:spcAft>
        <a:defRPr sz="3800">
          <a:solidFill>
            <a:schemeClr val="tx2"/>
          </a:solidFill>
          <a:latin typeface="Arial" charset="0"/>
        </a:defRPr>
      </a:lvl7pPr>
      <a:lvl8pPr marL="1371600" algn="ctr" defTabSz="809625" rtl="0" fontAlgn="base">
        <a:spcBef>
          <a:spcPct val="0"/>
        </a:spcBef>
        <a:spcAft>
          <a:spcPct val="0"/>
        </a:spcAft>
        <a:defRPr sz="3800">
          <a:solidFill>
            <a:schemeClr val="tx2"/>
          </a:solidFill>
          <a:latin typeface="Arial" charset="0"/>
        </a:defRPr>
      </a:lvl8pPr>
      <a:lvl9pPr marL="1828800" algn="ctr" defTabSz="809625" rtl="0" fontAlgn="base">
        <a:spcBef>
          <a:spcPct val="0"/>
        </a:spcBef>
        <a:spcAft>
          <a:spcPct val="0"/>
        </a:spcAft>
        <a:defRPr sz="3800">
          <a:solidFill>
            <a:schemeClr val="tx2"/>
          </a:solidFill>
          <a:latin typeface="Arial" charset="0"/>
        </a:defRPr>
      </a:lvl9pPr>
    </p:titleStyle>
    <p:bodyStyle>
      <a:lvl1pPr marL="233363" indent="-233363" algn="l" defTabSz="809625" rtl="0" eaLnBrk="0" fontAlgn="base" hangingPunct="0">
        <a:spcBef>
          <a:spcPct val="20000"/>
        </a:spcBef>
        <a:spcAft>
          <a:spcPct val="0"/>
        </a:spcAft>
        <a:buClr>
          <a:srgbClr val="0B3F49"/>
        </a:buClr>
        <a:buSzPct val="70000"/>
        <a:buFont typeface="Wingdings" pitchFamily="2" charset="2"/>
        <a:buChar char="l"/>
        <a:defRPr sz="3200">
          <a:solidFill>
            <a:schemeClr val="tx1"/>
          </a:solidFill>
          <a:latin typeface="+mn-lt"/>
          <a:ea typeface="+mn-ea"/>
          <a:cs typeface="+mn-cs"/>
        </a:defRPr>
      </a:lvl1pPr>
      <a:lvl2pPr marL="568325" indent="-220663" algn="l" defTabSz="809625" rtl="0" eaLnBrk="0" fontAlgn="base" hangingPunct="0">
        <a:spcBef>
          <a:spcPct val="20000"/>
        </a:spcBef>
        <a:spcAft>
          <a:spcPct val="0"/>
        </a:spcAft>
        <a:buClr>
          <a:srgbClr val="0B3F49"/>
        </a:buClr>
        <a:buChar char="•"/>
        <a:defRPr sz="2800">
          <a:solidFill>
            <a:schemeClr val="tx1"/>
          </a:solidFill>
          <a:latin typeface="+mn-lt"/>
        </a:defRPr>
      </a:lvl2pPr>
      <a:lvl3pPr marL="906463" indent="-223838" algn="l" defTabSz="809625" rtl="0" eaLnBrk="0" fontAlgn="base" hangingPunct="0">
        <a:spcBef>
          <a:spcPct val="20000"/>
        </a:spcBef>
        <a:spcAft>
          <a:spcPct val="0"/>
        </a:spcAft>
        <a:buClr>
          <a:srgbClr val="0B3F49"/>
        </a:buClr>
        <a:buSzPct val="55000"/>
        <a:buFont typeface="Wingdings" pitchFamily="2" charset="2"/>
        <a:buChar char="l"/>
        <a:defRPr sz="2800">
          <a:solidFill>
            <a:schemeClr val="tx1"/>
          </a:solidFill>
          <a:latin typeface="+mn-lt"/>
        </a:defRPr>
      </a:lvl3pPr>
      <a:lvl4pPr marL="1255713" indent="-234950" algn="l" defTabSz="809625" rtl="0" eaLnBrk="0" fontAlgn="base" hangingPunct="0">
        <a:spcBef>
          <a:spcPct val="20000"/>
        </a:spcBef>
        <a:spcAft>
          <a:spcPct val="0"/>
        </a:spcAft>
        <a:buClr>
          <a:srgbClr val="0B3F49"/>
        </a:buClr>
        <a:buSzPct val="55000"/>
        <a:buFont typeface="Wingdings" pitchFamily="2" charset="2"/>
        <a:buChar char="l"/>
        <a:defRPr sz="2800">
          <a:solidFill>
            <a:schemeClr val="tx1"/>
          </a:solidFill>
          <a:latin typeface="+mn-lt"/>
        </a:defRPr>
      </a:lvl4pPr>
      <a:lvl5pPr marL="1604963" indent="-234950" algn="l" defTabSz="809625" rtl="0" eaLnBrk="0" fontAlgn="base" hangingPunct="0">
        <a:spcBef>
          <a:spcPct val="20000"/>
        </a:spcBef>
        <a:spcAft>
          <a:spcPct val="0"/>
        </a:spcAft>
        <a:buClr>
          <a:srgbClr val="0B3F49"/>
        </a:buClr>
        <a:buSzPct val="55000"/>
        <a:buFont typeface="Wingdings" pitchFamily="2" charset="2"/>
        <a:buChar char="l"/>
        <a:defRPr sz="2800">
          <a:solidFill>
            <a:schemeClr val="tx1"/>
          </a:solidFill>
          <a:latin typeface="+mn-lt"/>
        </a:defRPr>
      </a:lvl5pPr>
      <a:lvl6pPr marL="2062163" indent="-234950" algn="l" defTabSz="809625" rtl="0" fontAlgn="base">
        <a:spcBef>
          <a:spcPct val="20000"/>
        </a:spcBef>
        <a:spcAft>
          <a:spcPct val="0"/>
        </a:spcAft>
        <a:buClr>
          <a:srgbClr val="0B3F49"/>
        </a:buClr>
        <a:buSzPct val="55000"/>
        <a:buFont typeface="Wingdings" pitchFamily="2" charset="2"/>
        <a:buChar char="l"/>
        <a:defRPr sz="2800">
          <a:solidFill>
            <a:schemeClr val="tx1"/>
          </a:solidFill>
          <a:latin typeface="+mn-lt"/>
        </a:defRPr>
      </a:lvl6pPr>
      <a:lvl7pPr marL="2519363" indent="-234950" algn="l" defTabSz="809625" rtl="0" fontAlgn="base">
        <a:spcBef>
          <a:spcPct val="20000"/>
        </a:spcBef>
        <a:spcAft>
          <a:spcPct val="0"/>
        </a:spcAft>
        <a:buClr>
          <a:srgbClr val="0B3F49"/>
        </a:buClr>
        <a:buSzPct val="55000"/>
        <a:buFont typeface="Wingdings" pitchFamily="2" charset="2"/>
        <a:buChar char="l"/>
        <a:defRPr sz="2800">
          <a:solidFill>
            <a:schemeClr val="tx1"/>
          </a:solidFill>
          <a:latin typeface="+mn-lt"/>
        </a:defRPr>
      </a:lvl7pPr>
      <a:lvl8pPr marL="2976563" indent="-234950" algn="l" defTabSz="809625" rtl="0" fontAlgn="base">
        <a:spcBef>
          <a:spcPct val="20000"/>
        </a:spcBef>
        <a:spcAft>
          <a:spcPct val="0"/>
        </a:spcAft>
        <a:buClr>
          <a:srgbClr val="0B3F49"/>
        </a:buClr>
        <a:buSzPct val="55000"/>
        <a:buFont typeface="Wingdings" pitchFamily="2" charset="2"/>
        <a:buChar char="l"/>
        <a:defRPr sz="2800">
          <a:solidFill>
            <a:schemeClr val="tx1"/>
          </a:solidFill>
          <a:latin typeface="+mn-lt"/>
        </a:defRPr>
      </a:lvl8pPr>
      <a:lvl9pPr marL="3433763" indent="-234950" algn="l" defTabSz="809625" rtl="0" fontAlgn="base">
        <a:spcBef>
          <a:spcPct val="20000"/>
        </a:spcBef>
        <a:spcAft>
          <a:spcPct val="0"/>
        </a:spcAft>
        <a:buClr>
          <a:srgbClr val="0B3F49"/>
        </a:buClr>
        <a:buSzPct val="55000"/>
        <a:buFont typeface="Wingdings" pitchFamily="2" charset="2"/>
        <a:buChar char="l"/>
        <a:defRPr sz="28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youtube.com/watch?v=iKArFiYfXWQ" TargetMode="External"/><Relationship Id="rId2" Type="http://schemas.openxmlformats.org/officeDocument/2006/relationships/hyperlink" Target="https://www.youtube.com/watch?v=lA-g2S1P2o4" TargetMode="External"/><Relationship Id="rId1" Type="http://schemas.openxmlformats.org/officeDocument/2006/relationships/slideLayout" Target="../slideLayouts/slideLayout6.xml"/><Relationship Id="rId4" Type="http://schemas.openxmlformats.org/officeDocument/2006/relationships/hyperlink" Target="https://www.youtube.com/watch?v=dT2tXv33lxQ"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slideplayer.com/slide/9109889/" TargetMode="External"/><Relationship Id="rId2" Type="http://schemas.openxmlformats.org/officeDocument/2006/relationships/hyperlink" Target="https://slideplayer.com/slide/4255453/" TargetMode="External"/><Relationship Id="rId1" Type="http://schemas.openxmlformats.org/officeDocument/2006/relationships/slideLayout" Target="../slideLayouts/slideLayout2.xml"/><Relationship Id="rId4" Type="http://schemas.openxmlformats.org/officeDocument/2006/relationships/hyperlink" Target="http://drisauraflores-busi-4940-businesspolicy.com/creating-effective-organizational-designs/"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insights.som.yale.edu/insights/can-you-work-without-silos"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www.youtube.com/watch?v=nf8Y2mZZ0nI"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youtube.com/watch?v=vSkBNv2pV8Q"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www.youtube.com/watch?v=JbGLremIR3U"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p:txBody>
          <a:bodyPr/>
          <a:lstStyle/>
          <a:p>
            <a:pPr eaLnBrk="1" hangingPunct="1"/>
            <a:r>
              <a:rPr lang="en-US" smtClean="0"/>
              <a:t>Managing Organizational Structure</a:t>
            </a:r>
          </a:p>
        </p:txBody>
      </p:sp>
    </p:spTree>
  </p:cSld>
  <p:clrMapOvr>
    <a:masterClrMapping/>
  </p:clrMapOvr>
  <p:transition>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z="3400" dirty="0" smtClean="0"/>
              <a:t>Matrix </a:t>
            </a:r>
            <a:r>
              <a:rPr lang="en-US" sz="3400" dirty="0" smtClean="0"/>
              <a:t>Structure</a:t>
            </a:r>
            <a:br>
              <a:rPr lang="en-US" sz="3400" dirty="0" smtClean="0"/>
            </a:br>
            <a:r>
              <a:rPr lang="en-US" sz="2000" dirty="0" smtClean="0"/>
              <a:t>(</a:t>
            </a:r>
            <a:r>
              <a:rPr lang="en-US" sz="2000" dirty="0" smtClean="0"/>
              <a:t>See Exhibit 15-5)</a:t>
            </a:r>
            <a:endParaRPr lang="en-US" sz="2000" dirty="0" smtClean="0"/>
          </a:p>
        </p:txBody>
      </p:sp>
      <p:sp>
        <p:nvSpPr>
          <p:cNvPr id="2" name="TextBox 1"/>
          <p:cNvSpPr txBox="1"/>
          <p:nvPr/>
        </p:nvSpPr>
        <p:spPr>
          <a:xfrm>
            <a:off x="482959" y="4127678"/>
            <a:ext cx="6697014" cy="1077218"/>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p:spPr>
        <p:txBody>
          <a:bodyPr wrap="square" rtlCol="0">
            <a:spAutoFit/>
          </a:bodyPr>
          <a:lstStyle/>
          <a:p>
            <a:r>
              <a:rPr lang="en-US" dirty="0" smtClean="0"/>
              <a:t>Want to learn more?  You might </a:t>
            </a:r>
            <a:r>
              <a:rPr lang="en-US" dirty="0"/>
              <a:t>enjoy </a:t>
            </a:r>
            <a:r>
              <a:rPr lang="en-US" dirty="0" smtClean="0"/>
              <a:t>these </a:t>
            </a:r>
            <a:r>
              <a:rPr lang="en-US" dirty="0"/>
              <a:t>optional </a:t>
            </a:r>
            <a:r>
              <a:rPr lang="en-US" dirty="0" smtClean="0"/>
              <a:t>videos:</a:t>
            </a:r>
          </a:p>
          <a:p>
            <a:r>
              <a:rPr lang="en-US" dirty="0">
                <a:hlinkClick r:id="rId2"/>
              </a:rPr>
              <a:t>https://</a:t>
            </a:r>
            <a:r>
              <a:rPr lang="en-US" dirty="0" smtClean="0">
                <a:hlinkClick r:id="rId2"/>
              </a:rPr>
              <a:t>www.youtube.com/watch?v=lA-g2S1P2o4</a:t>
            </a:r>
            <a:r>
              <a:rPr lang="en-US" dirty="0" smtClean="0"/>
              <a:t>  (5 min.)</a:t>
            </a:r>
            <a:endParaRPr lang="en-US" dirty="0"/>
          </a:p>
          <a:p>
            <a:r>
              <a:rPr lang="en-US" dirty="0" smtClean="0">
                <a:hlinkClick r:id="rId3"/>
              </a:rPr>
              <a:t>https</a:t>
            </a:r>
            <a:r>
              <a:rPr lang="en-US" dirty="0">
                <a:hlinkClick r:id="rId3"/>
              </a:rPr>
              <a:t>://</a:t>
            </a:r>
            <a:r>
              <a:rPr lang="en-US" dirty="0" smtClean="0">
                <a:hlinkClick r:id="rId3"/>
              </a:rPr>
              <a:t>www.youtube.com/watch?v=iKArFiYfXWQ</a:t>
            </a:r>
            <a:r>
              <a:rPr lang="en-US" dirty="0" smtClean="0"/>
              <a:t> (9 min.)</a:t>
            </a:r>
          </a:p>
          <a:p>
            <a:r>
              <a:rPr lang="en-US" dirty="0">
                <a:hlinkClick r:id="rId4"/>
              </a:rPr>
              <a:t>https://</a:t>
            </a:r>
            <a:r>
              <a:rPr lang="en-US" dirty="0" smtClean="0">
                <a:hlinkClick r:id="rId4"/>
              </a:rPr>
              <a:t>www.youtube.com/watch?v=dT2tXv33lxQ</a:t>
            </a:r>
            <a:r>
              <a:rPr lang="en-US" dirty="0" smtClean="0"/>
              <a:t> (2 min.)</a:t>
            </a:r>
            <a:endParaRPr lang="en-US" dirty="0"/>
          </a:p>
        </p:txBody>
      </p:sp>
    </p:spTree>
  </p:cSld>
  <p:clrMapOvr>
    <a:masterClrMapping/>
  </p:clrMapOvr>
  <p:transition>
    <p:rand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z="3400" smtClean="0"/>
              <a:t>Dimensions of Organizational Structure</a:t>
            </a:r>
          </a:p>
        </p:txBody>
      </p:sp>
      <p:sp>
        <p:nvSpPr>
          <p:cNvPr id="15363" name="Rectangle 3"/>
          <p:cNvSpPr>
            <a:spLocks noGrp="1" noChangeArrowheads="1"/>
          </p:cNvSpPr>
          <p:nvPr>
            <p:ph type="body" idx="1"/>
          </p:nvPr>
        </p:nvSpPr>
        <p:spPr/>
        <p:txBody>
          <a:bodyPr/>
          <a:lstStyle/>
          <a:p>
            <a:pPr eaLnBrk="1" hangingPunct="1"/>
            <a:r>
              <a:rPr lang="en-US" b="1" dirty="0" smtClean="0"/>
              <a:t>Complexity</a:t>
            </a:r>
          </a:p>
          <a:p>
            <a:pPr lvl="1" eaLnBrk="1" hangingPunct="1"/>
            <a:r>
              <a:rPr lang="en-US" dirty="0" smtClean="0">
                <a:effectLst>
                  <a:outerShdw blurRad="38100" dist="38100" dir="2700000" algn="tl">
                    <a:srgbClr val="000000">
                      <a:alpha val="43137"/>
                    </a:srgbClr>
                  </a:outerShdw>
                </a:effectLst>
              </a:rPr>
              <a:t>Vertical:</a:t>
            </a:r>
            <a:r>
              <a:rPr lang="en-US" dirty="0" smtClean="0"/>
              <a:t>     The number of different levels in 			the firm.</a:t>
            </a:r>
          </a:p>
          <a:p>
            <a:pPr lvl="1" eaLnBrk="1" hangingPunct="1"/>
            <a:r>
              <a:rPr lang="en-US" dirty="0" smtClean="0">
                <a:effectLst>
                  <a:outerShdw blurRad="38100" dist="38100" dir="2700000" algn="tl">
                    <a:srgbClr val="000000">
                      <a:alpha val="43137"/>
                    </a:srgbClr>
                  </a:outerShdw>
                </a:effectLst>
              </a:rPr>
              <a:t>Horizontal:</a:t>
            </a:r>
            <a:r>
              <a:rPr lang="en-US" dirty="0" smtClean="0"/>
              <a:t> The number of different jobs at 			the same level.</a:t>
            </a:r>
          </a:p>
          <a:p>
            <a:pPr eaLnBrk="1" hangingPunct="1"/>
            <a:r>
              <a:rPr lang="en-US" b="1" dirty="0" smtClean="0"/>
              <a:t>Centralization of Authority</a:t>
            </a:r>
          </a:p>
          <a:p>
            <a:pPr lvl="1" eaLnBrk="1" hangingPunct="1"/>
            <a:r>
              <a:rPr lang="en-US" dirty="0" smtClean="0">
                <a:effectLst>
                  <a:outerShdw blurRad="38100" dist="38100" dir="2700000" algn="tl">
                    <a:srgbClr val="000000">
                      <a:alpha val="43137"/>
                    </a:srgbClr>
                  </a:outerShdw>
                </a:effectLst>
              </a:rPr>
              <a:t>S______ of C___________:  </a:t>
            </a:r>
            <a:r>
              <a:rPr lang="en-US" dirty="0" smtClean="0"/>
              <a:t>How many employees a manager supervises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363">
                                            <p:txEl>
                                              <p:pRg st="1" end="1"/>
                                            </p:txEl>
                                          </p:spTgt>
                                        </p:tgtEl>
                                        <p:attrNameLst>
                                          <p:attrName>style.visibility</p:attrName>
                                        </p:attrNameLst>
                                      </p:cBhvr>
                                      <p:to>
                                        <p:strVal val="visible"/>
                                      </p:to>
                                    </p:set>
                                    <p:animEffect transition="in" filter="fade">
                                      <p:cBhvr>
                                        <p:cTn id="7" dur="500"/>
                                        <p:tgtEl>
                                          <p:spTgt spid="15363">
                                            <p:txEl>
                                              <p:pRg st="1" end="1"/>
                                            </p:txEl>
                                          </p:spTgt>
                                        </p:tgtEl>
                                      </p:cBhvr>
                                    </p:animEffect>
                                  </p:childTnLst>
                                  <p:subTnLst>
                                    <p:animClr clrSpc="rgb" dir="cw">
                                      <p:cBhvr override="childStyle">
                                        <p:cTn dur="1" fill="hold" display="0" masterRel="nextClick" afterEffect="1"/>
                                        <p:tgtEl>
                                          <p:spTgt spid="15363">
                                            <p:txEl>
                                              <p:pRg st="1" end="1"/>
                                            </p:txEl>
                                          </p:spTgt>
                                        </p:tgtEl>
                                        <p:attrNameLst>
                                          <p:attrName>ppt_c</p:attrName>
                                        </p:attrNameLst>
                                      </p:cBhvr>
                                      <p:to>
                                        <a:srgbClr val="1A69A4"/>
                                      </p:to>
                                    </p:animClr>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363">
                                            <p:txEl>
                                              <p:pRg st="2" end="2"/>
                                            </p:txEl>
                                          </p:spTgt>
                                        </p:tgtEl>
                                        <p:attrNameLst>
                                          <p:attrName>style.visibility</p:attrName>
                                        </p:attrNameLst>
                                      </p:cBhvr>
                                      <p:to>
                                        <p:strVal val="visible"/>
                                      </p:to>
                                    </p:set>
                                    <p:animEffect transition="in" filter="fade">
                                      <p:cBhvr>
                                        <p:cTn id="12" dur="500"/>
                                        <p:tgtEl>
                                          <p:spTgt spid="15363">
                                            <p:txEl>
                                              <p:pRg st="2" end="2"/>
                                            </p:txEl>
                                          </p:spTgt>
                                        </p:tgtEl>
                                      </p:cBhvr>
                                    </p:animEffect>
                                  </p:childTnLst>
                                  <p:subTnLst>
                                    <p:animClr clrSpc="rgb" dir="cw">
                                      <p:cBhvr override="childStyle">
                                        <p:cTn dur="1" fill="hold" display="0" masterRel="nextClick" afterEffect="1"/>
                                        <p:tgtEl>
                                          <p:spTgt spid="15363">
                                            <p:txEl>
                                              <p:pRg st="2" end="2"/>
                                            </p:txEl>
                                          </p:spTgt>
                                        </p:tgtEl>
                                        <p:attrNameLst>
                                          <p:attrName>ppt_c</p:attrName>
                                        </p:attrNameLst>
                                      </p:cBhvr>
                                      <p:to>
                                        <a:srgbClr val="1A69A4"/>
                                      </p:to>
                                    </p:animClr>
                                  </p:sub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363">
                                            <p:txEl>
                                              <p:pRg st="4" end="4"/>
                                            </p:txEl>
                                          </p:spTgt>
                                        </p:tgtEl>
                                        <p:attrNameLst>
                                          <p:attrName>style.visibility</p:attrName>
                                        </p:attrNameLst>
                                      </p:cBhvr>
                                      <p:to>
                                        <p:strVal val="visible"/>
                                      </p:to>
                                    </p:set>
                                    <p:animEffect transition="in" filter="fade">
                                      <p:cBhvr>
                                        <p:cTn id="17" dur="500"/>
                                        <p:tgtEl>
                                          <p:spTgt spid="15363">
                                            <p:txEl>
                                              <p:pRg st="4" end="4"/>
                                            </p:txEl>
                                          </p:spTgt>
                                        </p:tgtEl>
                                      </p:cBhvr>
                                    </p:animEffect>
                                  </p:childTnLst>
                                  <p:subTnLst>
                                    <p:animClr clrSpc="rgb" dir="cw">
                                      <p:cBhvr override="childStyle">
                                        <p:cTn dur="1" fill="hold" display="0" masterRel="nextClick" afterEffect="1"/>
                                        <p:tgtEl>
                                          <p:spTgt spid="15363">
                                            <p:txEl>
                                              <p:pRg st="4" end="4"/>
                                            </p:txEl>
                                          </p:spTgt>
                                        </p:tgtEl>
                                        <p:attrNameLst>
                                          <p:attrName>ppt_c</p:attrName>
                                        </p:attrNameLst>
                                      </p:cBhvr>
                                      <p:to>
                                        <a:srgbClr val="1A69A4"/>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z="3400" smtClean="0"/>
              <a:t>Vertical Complexity:  </a:t>
            </a:r>
            <a:br>
              <a:rPr lang="en-US" sz="3400" smtClean="0"/>
            </a:br>
            <a:r>
              <a:rPr lang="en-US" sz="3400" smtClean="0"/>
              <a:t>Tall and Flat Organizations</a:t>
            </a:r>
          </a:p>
        </p:txBody>
      </p:sp>
      <p:sp>
        <p:nvSpPr>
          <p:cNvPr id="16387" name="Rectangle 3"/>
          <p:cNvSpPr>
            <a:spLocks noGrp="1" noChangeArrowheads="1"/>
          </p:cNvSpPr>
          <p:nvPr>
            <p:ph type="body" idx="1"/>
          </p:nvPr>
        </p:nvSpPr>
        <p:spPr/>
        <p:txBody>
          <a:bodyPr/>
          <a:lstStyle/>
          <a:p>
            <a:pPr eaLnBrk="1" hangingPunct="1">
              <a:lnSpc>
                <a:spcPct val="90000"/>
              </a:lnSpc>
            </a:pPr>
            <a:r>
              <a:rPr lang="en-US" sz="2800" dirty="0" smtClean="0">
                <a:effectLst>
                  <a:outerShdw blurRad="38100" dist="38100" dir="2700000" algn="tl">
                    <a:srgbClr val="000000">
                      <a:alpha val="43137"/>
                    </a:srgbClr>
                  </a:outerShdw>
                </a:effectLst>
              </a:rPr>
              <a:t>Tall structures </a:t>
            </a:r>
            <a:r>
              <a:rPr lang="en-US" sz="2800" dirty="0" smtClean="0"/>
              <a:t>have many levels of authority and narrow spans of control.</a:t>
            </a:r>
          </a:p>
          <a:p>
            <a:pPr lvl="1" eaLnBrk="1" hangingPunct="1">
              <a:lnSpc>
                <a:spcPct val="90000"/>
              </a:lnSpc>
            </a:pPr>
            <a:r>
              <a:rPr lang="en-US" sz="2400" dirty="0" smtClean="0"/>
              <a:t>As hierarchy levels increase, communication gets difficult creating delays in implementing decisions.</a:t>
            </a:r>
          </a:p>
          <a:p>
            <a:pPr lvl="1" eaLnBrk="1" hangingPunct="1">
              <a:lnSpc>
                <a:spcPct val="90000"/>
              </a:lnSpc>
            </a:pPr>
            <a:r>
              <a:rPr lang="en-US" sz="2400" dirty="0" smtClean="0"/>
              <a:t>Communications can also become garbled as it is repeated through the firm.</a:t>
            </a:r>
          </a:p>
          <a:p>
            <a:pPr eaLnBrk="1" hangingPunct="1">
              <a:lnSpc>
                <a:spcPct val="90000"/>
              </a:lnSpc>
            </a:pPr>
            <a:r>
              <a:rPr lang="en-US" sz="2800" dirty="0" smtClean="0">
                <a:effectLst>
                  <a:outerShdw blurRad="38100" dist="38100" dir="2700000" algn="tl">
                    <a:srgbClr val="000000">
                      <a:alpha val="43137"/>
                    </a:srgbClr>
                  </a:outerShdw>
                </a:effectLst>
              </a:rPr>
              <a:t>Flat structures </a:t>
            </a:r>
            <a:r>
              <a:rPr lang="en-US" sz="2800" dirty="0" smtClean="0"/>
              <a:t>have fewer levels and wide spans of control.</a:t>
            </a:r>
          </a:p>
          <a:p>
            <a:pPr lvl="1" eaLnBrk="1" hangingPunct="1">
              <a:lnSpc>
                <a:spcPct val="90000"/>
              </a:lnSpc>
            </a:pPr>
            <a:r>
              <a:rPr lang="en-US" sz="2400" dirty="0" smtClean="0"/>
              <a:t>Structure results in quick communications but can lead to overworked managers.</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16387">
                                            <p:txEl>
                                              <p:pRg st="0" end="0"/>
                                            </p:txEl>
                                          </p:spTgt>
                                        </p:tgtEl>
                                        <p:attrNameLst>
                                          <p:attrName>ppt_c</p:attrName>
                                        </p:attrNameLst>
                                      </p:cBhvr>
                                      <p:to>
                                        <a:srgbClr val="1A69A4"/>
                                      </p:to>
                                    </p:animClr>
                                  </p:subTnLst>
                                </p:cTn>
                              </p:par>
                              <p:par>
                                <p:cTn id="7" presetID="1" presetClass="entr" presetSubtype="0" fill="hold" nodeType="withEffect">
                                  <p:stCondLst>
                                    <p:cond delay="0"/>
                                  </p:stCondLst>
                                  <p:childTnLst>
                                    <p:set>
                                      <p:cBhvr>
                                        <p:cTn id="8" dur="1" fill="hold">
                                          <p:stCondLst>
                                            <p:cond delay="0"/>
                                          </p:stCondLst>
                                        </p:cTn>
                                        <p:tgtEl>
                                          <p:spTgt spid="16387">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16387">
                                            <p:txEl>
                                              <p:pRg st="1" end="1"/>
                                            </p:txEl>
                                          </p:spTgt>
                                        </p:tgtEl>
                                        <p:attrNameLst>
                                          <p:attrName>ppt_c</p:attrName>
                                        </p:attrNameLst>
                                      </p:cBhvr>
                                      <p:to>
                                        <a:srgbClr val="1A69A4"/>
                                      </p:to>
                                    </p:animClr>
                                  </p:subTnLst>
                                </p:cTn>
                              </p:par>
                              <p:par>
                                <p:cTn id="9" presetID="1" presetClass="entr" presetSubtype="0" fill="hold" nodeType="withEffect">
                                  <p:stCondLst>
                                    <p:cond delay="0"/>
                                  </p:stCondLst>
                                  <p:childTnLst>
                                    <p:set>
                                      <p:cBhvr>
                                        <p:cTn id="10" dur="1" fill="hold">
                                          <p:stCondLst>
                                            <p:cond delay="0"/>
                                          </p:stCondLst>
                                        </p:cTn>
                                        <p:tgtEl>
                                          <p:spTgt spid="16387">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16387">
                                            <p:txEl>
                                              <p:pRg st="2" end="2"/>
                                            </p:txEl>
                                          </p:spTgt>
                                        </p:tgtEl>
                                        <p:attrNameLst>
                                          <p:attrName>ppt_c</p:attrName>
                                        </p:attrNameLst>
                                      </p:cBhvr>
                                      <p:to>
                                        <a:srgbClr val="1A69A4"/>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387">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16387">
                                            <p:txEl>
                                              <p:pRg st="3" end="3"/>
                                            </p:txEl>
                                          </p:spTgt>
                                        </p:tgtEl>
                                        <p:attrNameLst>
                                          <p:attrName>ppt_c</p:attrName>
                                        </p:attrNameLst>
                                      </p:cBhvr>
                                      <p:to>
                                        <a:srgbClr val="1A69A4"/>
                                      </p:to>
                                    </p:animClr>
                                  </p:subTnLst>
                                </p:cTn>
                              </p:par>
                              <p:par>
                                <p:cTn id="15" presetID="1" presetClass="entr" presetSubtype="0" fill="hold" nodeType="withEffect">
                                  <p:stCondLst>
                                    <p:cond delay="0"/>
                                  </p:stCondLst>
                                  <p:childTnLst>
                                    <p:set>
                                      <p:cBhvr>
                                        <p:cTn id="16" dur="1" fill="hold">
                                          <p:stCondLst>
                                            <p:cond delay="0"/>
                                          </p:stCondLst>
                                        </p:cTn>
                                        <p:tgtEl>
                                          <p:spTgt spid="16387">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16387">
                                            <p:txEl>
                                              <p:pRg st="4" end="4"/>
                                            </p:txEl>
                                          </p:spTgt>
                                        </p:tgtEl>
                                        <p:attrNameLst>
                                          <p:attrName>ppt_c</p:attrName>
                                        </p:attrNameLst>
                                      </p:cBhvr>
                                      <p:to>
                                        <a:srgbClr val="1A69A4"/>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026"/>
          <p:cNvSpPr>
            <a:spLocks noGrp="1" noChangeArrowheads="1"/>
          </p:cNvSpPr>
          <p:nvPr>
            <p:ph type="title"/>
          </p:nvPr>
        </p:nvSpPr>
        <p:spPr/>
        <p:txBody>
          <a:bodyPr/>
          <a:lstStyle/>
          <a:p>
            <a:pPr eaLnBrk="1" hangingPunct="1"/>
            <a:r>
              <a:rPr lang="en-US" sz="3400" smtClean="0"/>
              <a:t>Flat vs. Tall Organizations</a:t>
            </a:r>
          </a:p>
        </p:txBody>
      </p:sp>
      <p:sp>
        <p:nvSpPr>
          <p:cNvPr id="2" name="Content Placeholder 1"/>
          <p:cNvSpPr>
            <a:spLocks noGrp="1"/>
          </p:cNvSpPr>
          <p:nvPr>
            <p:ph idx="1"/>
          </p:nvPr>
        </p:nvSpPr>
        <p:spPr>
          <a:xfrm>
            <a:off x="365125" y="1387475"/>
            <a:ext cx="7634288" cy="3171646"/>
          </a:xfrm>
        </p:spPr>
        <p:txBody>
          <a:bodyPr/>
          <a:lstStyle/>
          <a:p>
            <a:endParaRPr lang="en-US" dirty="0"/>
          </a:p>
        </p:txBody>
      </p:sp>
    </p:spTree>
  </p:cSld>
  <p:clrMapOvr>
    <a:masterClrMapping/>
  </p:clrMapOvr>
  <p:transition>
    <p:rand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700" dirty="0" smtClean="0"/>
              <a:t>Complex structures often require Integrating Mechanisms</a:t>
            </a:r>
            <a:endParaRPr lang="en-US" sz="3700" dirty="0"/>
          </a:p>
        </p:txBody>
      </p:sp>
      <p:sp>
        <p:nvSpPr>
          <p:cNvPr id="3" name="Content Placeholder 2"/>
          <p:cNvSpPr>
            <a:spLocks noGrp="1"/>
          </p:cNvSpPr>
          <p:nvPr>
            <p:ph idx="1"/>
          </p:nvPr>
        </p:nvSpPr>
        <p:spPr>
          <a:xfrm>
            <a:off x="365124" y="1387475"/>
            <a:ext cx="5502275" cy="4013200"/>
          </a:xfrm>
        </p:spPr>
        <p:txBody>
          <a:bodyPr/>
          <a:lstStyle/>
          <a:p>
            <a:r>
              <a:rPr lang="en-US" sz="2400" dirty="0" smtClean="0">
                <a:effectLst>
                  <a:outerShdw blurRad="38100" dist="38100" dir="2700000" algn="tl">
                    <a:srgbClr val="000000">
                      <a:alpha val="43137"/>
                    </a:srgbClr>
                  </a:outerShdw>
                </a:effectLst>
              </a:rPr>
              <a:t>Direct Contact: </a:t>
            </a:r>
            <a:r>
              <a:rPr lang="en-US" sz="2400" dirty="0" smtClean="0"/>
              <a:t> Two managers meet to discuss coordination </a:t>
            </a:r>
          </a:p>
          <a:p>
            <a:r>
              <a:rPr lang="en-US" sz="2400" dirty="0" smtClean="0">
                <a:effectLst>
                  <a:outerShdw blurRad="38100" dist="38100" dir="2700000" algn="tl">
                    <a:srgbClr val="000000">
                      <a:alpha val="43137"/>
                    </a:srgbClr>
                  </a:outerShdw>
                </a:effectLst>
              </a:rPr>
              <a:t>Liaison Role: </a:t>
            </a:r>
            <a:r>
              <a:rPr lang="en-US" sz="2400" dirty="0" smtClean="0"/>
              <a:t>Person has job of coordinating work between two depts.</a:t>
            </a:r>
          </a:p>
          <a:p>
            <a:r>
              <a:rPr lang="en-US" sz="2400" dirty="0" smtClean="0">
                <a:effectLst>
                  <a:outerShdw blurRad="38100" dist="38100" dir="2700000" algn="tl">
                    <a:srgbClr val="000000">
                      <a:alpha val="43137"/>
                    </a:srgbClr>
                  </a:outerShdw>
                </a:effectLst>
              </a:rPr>
              <a:t>Task Force/Cross-functional Team: </a:t>
            </a:r>
            <a:r>
              <a:rPr lang="en-US" sz="2400" dirty="0" smtClean="0"/>
              <a:t> People from multiple </a:t>
            </a:r>
            <a:r>
              <a:rPr lang="en-US" sz="2400" dirty="0" err="1" smtClean="0"/>
              <a:t>depts</a:t>
            </a:r>
            <a:r>
              <a:rPr lang="en-US" sz="2400" dirty="0" smtClean="0"/>
              <a:t> work together on temporary project.</a:t>
            </a:r>
          </a:p>
          <a:p>
            <a:r>
              <a:rPr lang="en-US" sz="2400" dirty="0" smtClean="0">
                <a:effectLst>
                  <a:outerShdw blurRad="38100" dist="38100" dir="2700000" algn="tl">
                    <a:srgbClr val="000000">
                      <a:alpha val="43137"/>
                    </a:srgbClr>
                  </a:outerShdw>
                </a:effectLst>
              </a:rPr>
              <a:t>Matrix Organization: </a:t>
            </a:r>
            <a:r>
              <a:rPr lang="en-US" sz="2400" dirty="0" smtClean="0"/>
              <a:t>Every person works for both functional </a:t>
            </a:r>
            <a:r>
              <a:rPr lang="en-US" sz="2400" dirty="0" err="1" smtClean="0"/>
              <a:t>dept</a:t>
            </a:r>
            <a:r>
              <a:rPr lang="en-US" sz="2400" dirty="0" smtClean="0"/>
              <a:t> and specific cross-functional projects.</a:t>
            </a:r>
            <a:endParaRPr lang="en-US" sz="2400" dirty="0">
              <a:effectLst>
                <a:outerShdw blurRad="38100" dist="38100" dir="2700000" algn="tl">
                  <a:srgbClr val="000000">
                    <a:alpha val="43137"/>
                  </a:srgbClr>
                </a:outerShdw>
              </a:effectLst>
            </a:endParaRPr>
          </a:p>
        </p:txBody>
      </p:sp>
      <p:cxnSp>
        <p:nvCxnSpPr>
          <p:cNvPr id="5" name="Straight Arrow Connector 4"/>
          <p:cNvCxnSpPr/>
          <p:nvPr/>
        </p:nvCxnSpPr>
        <p:spPr bwMode="auto">
          <a:xfrm>
            <a:off x="6986587" y="1695450"/>
            <a:ext cx="14288" cy="3228975"/>
          </a:xfrm>
          <a:prstGeom prst="straightConnector1">
            <a:avLst/>
          </a:prstGeom>
          <a:solidFill>
            <a:schemeClr val="accent1"/>
          </a:solidFill>
          <a:ln w="50800" cap="flat" cmpd="sng" algn="ctr">
            <a:solidFill>
              <a:srgbClr val="C00000"/>
            </a:solidFill>
            <a:prstDash val="solid"/>
            <a:round/>
            <a:headEnd type="stealth" w="lg" len="lg"/>
            <a:tailEnd type="stealth"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 name="TextBox 7"/>
          <p:cNvSpPr txBox="1"/>
          <p:nvPr/>
        </p:nvSpPr>
        <p:spPr>
          <a:xfrm>
            <a:off x="6191250" y="1428750"/>
            <a:ext cx="1771650" cy="400110"/>
          </a:xfrm>
          <a:prstGeom prst="rect">
            <a:avLst/>
          </a:prstGeom>
          <a:noFill/>
        </p:spPr>
        <p:txBody>
          <a:bodyPr wrap="square" rtlCol="0">
            <a:spAutoFit/>
          </a:bodyPr>
          <a:lstStyle/>
          <a:p>
            <a:pPr algn="ctr"/>
            <a:r>
              <a:rPr lang="en-US" sz="2000" b="1" dirty="0" smtClean="0">
                <a:latin typeface="Lucida Sans Unicode" pitchFamily="34" charset="0"/>
                <a:cs typeface="Lucida Sans Unicode" pitchFamily="34" charset="0"/>
              </a:rPr>
              <a:t>Simple</a:t>
            </a:r>
            <a:endParaRPr lang="en-US" sz="2000" b="1" dirty="0">
              <a:latin typeface="Lucida Sans Unicode" pitchFamily="34" charset="0"/>
              <a:cs typeface="Lucida Sans Unicode" pitchFamily="34" charset="0"/>
            </a:endParaRPr>
          </a:p>
        </p:txBody>
      </p:sp>
      <p:sp>
        <p:nvSpPr>
          <p:cNvPr id="9" name="TextBox 8"/>
          <p:cNvSpPr txBox="1"/>
          <p:nvPr/>
        </p:nvSpPr>
        <p:spPr>
          <a:xfrm>
            <a:off x="6381750" y="4924425"/>
            <a:ext cx="1457325" cy="400110"/>
          </a:xfrm>
          <a:prstGeom prst="rect">
            <a:avLst/>
          </a:prstGeom>
          <a:noFill/>
        </p:spPr>
        <p:txBody>
          <a:bodyPr wrap="square" rtlCol="0">
            <a:spAutoFit/>
          </a:bodyPr>
          <a:lstStyle/>
          <a:p>
            <a:pPr algn="ctr"/>
            <a:r>
              <a:rPr lang="en-US" sz="2000" b="1" dirty="0" smtClean="0">
                <a:latin typeface="Lucida Sans Unicode" pitchFamily="34" charset="0"/>
                <a:cs typeface="Lucida Sans Unicode" pitchFamily="34" charset="0"/>
              </a:rPr>
              <a:t>Complex</a:t>
            </a:r>
            <a:endParaRPr lang="en-US" sz="2000" b="1" dirty="0">
              <a:latin typeface="Lucida Sans Unicode" pitchFamily="34" charset="0"/>
              <a:cs typeface="Lucida Sans Unicode" pitchFamily="34" charset="0"/>
            </a:endParaRPr>
          </a:p>
        </p:txBody>
      </p:sp>
    </p:spTree>
    <p:extLst>
      <p:ext uri="{BB962C8B-B14F-4D97-AF65-F5344CB8AC3E}">
        <p14:creationId xmlns:p14="http://schemas.microsoft.com/office/powerpoint/2010/main" val="3044840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3">
                                            <p:txEl>
                                              <p:pRg st="0" end="0"/>
                                            </p:txEl>
                                          </p:spTgt>
                                        </p:tgtEl>
                                        <p:attrNameLst>
                                          <p:attrName>ppt_c</p:attrName>
                                        </p:attrNameLst>
                                      </p:cBhvr>
                                      <p:to>
                                        <a:srgbClr val="1A69A4"/>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3">
                                            <p:txEl>
                                              <p:pRg st="1" end="1"/>
                                            </p:txEl>
                                          </p:spTgt>
                                        </p:tgtEl>
                                        <p:attrNameLst>
                                          <p:attrName>ppt_c</p:attrName>
                                        </p:attrNameLst>
                                      </p:cBhvr>
                                      <p:to>
                                        <a:srgbClr val="608834"/>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3">
                                            <p:txEl>
                                              <p:pRg st="2" end="2"/>
                                            </p:txEl>
                                          </p:spTgt>
                                        </p:tgtEl>
                                        <p:attrNameLst>
                                          <p:attrName>ppt_c</p:attrName>
                                        </p:attrNameLst>
                                      </p:cBhvr>
                                      <p:to>
                                        <a:srgbClr val="BB2C29"/>
                                      </p:to>
                                    </p:animClr>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3">
                                            <p:txEl>
                                              <p:pRg st="3" end="3"/>
                                            </p:txEl>
                                          </p:spTgt>
                                        </p:tgtEl>
                                        <p:attrNameLst>
                                          <p:attrName>ppt_c</p:attrName>
                                        </p:attrNameLst>
                                      </p:cBhvr>
                                      <p:to>
                                        <a:srgbClr val="1A69A4"/>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Mechanistic vs. Organic Organizations </a:t>
            </a:r>
            <a:r>
              <a:rPr lang="en-US" sz="3200" dirty="0" smtClean="0"/>
              <a:t>(Burns &amp; Stalker)</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58315629"/>
              </p:ext>
            </p:extLst>
          </p:nvPr>
        </p:nvGraphicFramePr>
        <p:xfrm>
          <a:off x="517525" y="1358900"/>
          <a:ext cx="7634289" cy="3876040"/>
        </p:xfrm>
        <a:graphic>
          <a:graphicData uri="http://schemas.openxmlformats.org/drawingml/2006/table">
            <a:tbl>
              <a:tblPr firstRow="1" bandRow="1">
                <a:tableStyleId>{21E4AEA4-8DFA-4A89-87EB-49C32662AFE0}</a:tableStyleId>
              </a:tblPr>
              <a:tblGrid>
                <a:gridCol w="2544763">
                  <a:extLst>
                    <a:ext uri="{9D8B030D-6E8A-4147-A177-3AD203B41FA5}">
                      <a16:colId xmlns:a16="http://schemas.microsoft.com/office/drawing/2014/main" val="20000"/>
                    </a:ext>
                  </a:extLst>
                </a:gridCol>
                <a:gridCol w="2490787">
                  <a:extLst>
                    <a:ext uri="{9D8B030D-6E8A-4147-A177-3AD203B41FA5}">
                      <a16:colId xmlns:a16="http://schemas.microsoft.com/office/drawing/2014/main" val="20001"/>
                    </a:ext>
                  </a:extLst>
                </a:gridCol>
                <a:gridCol w="2598739">
                  <a:extLst>
                    <a:ext uri="{9D8B030D-6E8A-4147-A177-3AD203B41FA5}">
                      <a16:colId xmlns:a16="http://schemas.microsoft.com/office/drawing/2014/main" val="20002"/>
                    </a:ext>
                  </a:extLst>
                </a:gridCol>
              </a:tblGrid>
              <a:tr h="370840">
                <a:tc>
                  <a:txBody>
                    <a:bodyPr/>
                    <a:lstStyle/>
                    <a:p>
                      <a:r>
                        <a:rPr lang="en-US" dirty="0" smtClean="0"/>
                        <a:t>Characteristic</a:t>
                      </a:r>
                      <a:endParaRPr lang="en-US" dirty="0"/>
                    </a:p>
                  </a:txBody>
                  <a:tcPr/>
                </a:tc>
                <a:tc>
                  <a:txBody>
                    <a:bodyPr/>
                    <a:lstStyle/>
                    <a:p>
                      <a:r>
                        <a:rPr lang="en-US" dirty="0" smtClean="0"/>
                        <a:t>Mechanistic</a:t>
                      </a:r>
                      <a:endParaRPr lang="en-US" dirty="0"/>
                    </a:p>
                  </a:txBody>
                  <a:tcPr/>
                </a:tc>
                <a:tc>
                  <a:txBody>
                    <a:bodyPr/>
                    <a:lstStyle/>
                    <a:p>
                      <a:r>
                        <a:rPr lang="en-US" dirty="0" smtClean="0"/>
                        <a:t>Organic</a:t>
                      </a:r>
                      <a:endParaRPr lang="en-US" dirty="0"/>
                    </a:p>
                  </a:txBody>
                  <a:tcPr/>
                </a:tc>
                <a:extLst>
                  <a:ext uri="{0D108BD9-81ED-4DB2-BD59-A6C34878D82A}">
                    <a16:rowId xmlns:a16="http://schemas.microsoft.com/office/drawing/2014/main" val="10000"/>
                  </a:ext>
                </a:extLst>
              </a:tr>
              <a:tr h="370840">
                <a:tc>
                  <a:txBody>
                    <a:bodyPr/>
                    <a:lstStyle/>
                    <a:p>
                      <a:r>
                        <a:rPr lang="en-US" dirty="0" smtClean="0"/>
                        <a:t>Specialization</a:t>
                      </a:r>
                      <a:endParaRPr lang="en-US" dirty="0"/>
                    </a:p>
                  </a:txBody>
                  <a:tcPr/>
                </a:tc>
                <a:tc>
                  <a:txBody>
                    <a:bodyPr/>
                    <a:lstStyle/>
                    <a:p>
                      <a:r>
                        <a:rPr lang="en-US" dirty="0" smtClean="0"/>
                        <a:t>High</a:t>
                      </a:r>
                      <a:endParaRPr lang="en-US" dirty="0"/>
                    </a:p>
                  </a:txBody>
                  <a:tcPr/>
                </a:tc>
                <a:tc>
                  <a:txBody>
                    <a:bodyPr/>
                    <a:lstStyle/>
                    <a:p>
                      <a:r>
                        <a:rPr lang="en-US" dirty="0" smtClean="0"/>
                        <a:t>Low</a:t>
                      </a:r>
                      <a:endParaRPr lang="en-US" dirty="0"/>
                    </a:p>
                  </a:txBody>
                  <a:tcPr/>
                </a:tc>
                <a:extLst>
                  <a:ext uri="{0D108BD9-81ED-4DB2-BD59-A6C34878D82A}">
                    <a16:rowId xmlns:a16="http://schemas.microsoft.com/office/drawing/2014/main" val="10001"/>
                  </a:ext>
                </a:extLst>
              </a:tr>
              <a:tr h="370840">
                <a:tc>
                  <a:txBody>
                    <a:bodyPr/>
                    <a:lstStyle/>
                    <a:p>
                      <a:r>
                        <a:rPr lang="en-US" dirty="0" smtClean="0"/>
                        <a:t>Locus of Authority/ Centralization:</a:t>
                      </a:r>
                      <a:endParaRPr lang="en-US" dirty="0"/>
                    </a:p>
                  </a:txBody>
                  <a:tcPr/>
                </a:tc>
                <a:tc>
                  <a:txBody>
                    <a:bodyPr/>
                    <a:lstStyle/>
                    <a:p>
                      <a:r>
                        <a:rPr lang="en-US" dirty="0" smtClean="0"/>
                        <a:t>Top of Hierarchy </a:t>
                      </a:r>
                      <a:endParaRPr lang="en-US" dirty="0"/>
                    </a:p>
                  </a:txBody>
                  <a:tcPr/>
                </a:tc>
                <a:tc>
                  <a:txBody>
                    <a:bodyPr/>
                    <a:lstStyle/>
                    <a:p>
                      <a:r>
                        <a:rPr lang="en-US" dirty="0" smtClean="0"/>
                        <a:t>Middle of Hierarchy</a:t>
                      </a:r>
                      <a:endParaRPr lang="en-US" dirty="0"/>
                    </a:p>
                  </a:txBody>
                  <a:tcPr/>
                </a:tc>
                <a:extLst>
                  <a:ext uri="{0D108BD9-81ED-4DB2-BD59-A6C34878D82A}">
                    <a16:rowId xmlns:a16="http://schemas.microsoft.com/office/drawing/2014/main" val="10002"/>
                  </a:ext>
                </a:extLst>
              </a:tr>
              <a:tr h="370840">
                <a:tc>
                  <a:txBody>
                    <a:bodyPr/>
                    <a:lstStyle/>
                    <a:p>
                      <a:r>
                        <a:rPr lang="en-US" dirty="0" smtClean="0"/>
                        <a:t>Conflict</a:t>
                      </a:r>
                      <a:r>
                        <a:rPr lang="en-US" baseline="0" dirty="0" smtClean="0"/>
                        <a:t> resolution:</a:t>
                      </a:r>
                      <a:endParaRPr lang="en-US" dirty="0"/>
                    </a:p>
                  </a:txBody>
                  <a:tcPr/>
                </a:tc>
                <a:tc>
                  <a:txBody>
                    <a:bodyPr/>
                    <a:lstStyle/>
                    <a:p>
                      <a:r>
                        <a:rPr lang="en-US" dirty="0" smtClean="0"/>
                        <a:t>Rules, Supervisor</a:t>
                      </a:r>
                      <a:r>
                        <a:rPr lang="en-US" baseline="0" dirty="0" smtClean="0"/>
                        <a:t> </a:t>
                      </a:r>
                      <a:endParaRPr lang="en-US" dirty="0"/>
                    </a:p>
                  </a:txBody>
                  <a:tcPr/>
                </a:tc>
                <a:tc>
                  <a:txBody>
                    <a:bodyPr/>
                    <a:lstStyle/>
                    <a:p>
                      <a:r>
                        <a:rPr lang="en-US" dirty="0" smtClean="0"/>
                        <a:t>Informal Discussion</a:t>
                      </a:r>
                      <a:endParaRPr lang="en-US" dirty="0"/>
                    </a:p>
                  </a:txBody>
                  <a:tcPr/>
                </a:tc>
                <a:extLst>
                  <a:ext uri="{0D108BD9-81ED-4DB2-BD59-A6C34878D82A}">
                    <a16:rowId xmlns:a16="http://schemas.microsoft.com/office/drawing/2014/main" val="10003"/>
                  </a:ext>
                </a:extLst>
              </a:tr>
              <a:tr h="370840">
                <a:tc>
                  <a:txBody>
                    <a:bodyPr/>
                    <a:lstStyle/>
                    <a:p>
                      <a:r>
                        <a:rPr lang="en-US" dirty="0" smtClean="0"/>
                        <a:t>Communication:</a:t>
                      </a:r>
                      <a:endParaRPr lang="en-US" dirty="0"/>
                    </a:p>
                  </a:txBody>
                  <a:tcPr/>
                </a:tc>
                <a:tc>
                  <a:txBody>
                    <a:bodyPr/>
                    <a:lstStyle/>
                    <a:p>
                      <a:r>
                        <a:rPr lang="en-US" dirty="0" smtClean="0"/>
                        <a:t>      Directions, Orders          </a:t>
                      </a:r>
                    </a:p>
                    <a:p>
                      <a:r>
                        <a:rPr lang="en-US" dirty="0" smtClean="0"/>
                        <a:t>      Feedback, Info. </a:t>
                      </a:r>
                      <a:endParaRPr lang="en-US" dirty="0"/>
                    </a:p>
                  </a:txBody>
                  <a:tcPr/>
                </a:tc>
                <a:tc>
                  <a:txBody>
                    <a:bodyPr/>
                    <a:lstStyle/>
                    <a:p>
                      <a:r>
                        <a:rPr lang="en-US" dirty="0" smtClean="0"/>
                        <a:t>Discussion; horizontal &amp; diagonal info.</a:t>
                      </a:r>
                      <a:r>
                        <a:rPr lang="en-US" baseline="0" dirty="0" smtClean="0"/>
                        <a:t> </a:t>
                      </a:r>
                      <a:endParaRPr lang="en-US" dirty="0"/>
                    </a:p>
                  </a:txBody>
                  <a:tcPr/>
                </a:tc>
                <a:extLst>
                  <a:ext uri="{0D108BD9-81ED-4DB2-BD59-A6C34878D82A}">
                    <a16:rowId xmlns:a16="http://schemas.microsoft.com/office/drawing/2014/main" val="10004"/>
                  </a:ext>
                </a:extLst>
              </a:tr>
              <a:tr h="370840">
                <a:tc>
                  <a:txBody>
                    <a:bodyPr/>
                    <a:lstStyle/>
                    <a:p>
                      <a:r>
                        <a:rPr lang="en-US" dirty="0" smtClean="0"/>
                        <a:t>Primary loyalty:</a:t>
                      </a:r>
                      <a:endParaRPr lang="en-US" dirty="0"/>
                    </a:p>
                  </a:txBody>
                  <a:tcPr/>
                </a:tc>
                <a:tc>
                  <a:txBody>
                    <a:bodyPr/>
                    <a:lstStyle/>
                    <a:p>
                      <a:r>
                        <a:rPr lang="en-US" dirty="0" smtClean="0"/>
                        <a:t>To the organization</a:t>
                      </a:r>
                      <a:endParaRPr lang="en-US" dirty="0"/>
                    </a:p>
                  </a:txBody>
                  <a:tcPr/>
                </a:tc>
                <a:tc>
                  <a:txBody>
                    <a:bodyPr/>
                    <a:lstStyle/>
                    <a:p>
                      <a:r>
                        <a:rPr lang="en-US" dirty="0" smtClean="0"/>
                        <a:t>To the project &amp; group</a:t>
                      </a:r>
                      <a:endParaRPr lang="en-US" dirty="0"/>
                    </a:p>
                  </a:txBody>
                  <a:tcPr/>
                </a:tc>
                <a:extLst>
                  <a:ext uri="{0D108BD9-81ED-4DB2-BD59-A6C34878D82A}">
                    <a16:rowId xmlns:a16="http://schemas.microsoft.com/office/drawing/2014/main" val="10005"/>
                  </a:ext>
                </a:extLst>
              </a:tr>
              <a:tr h="370840">
                <a:tc>
                  <a:txBody>
                    <a:bodyPr/>
                    <a:lstStyle/>
                    <a:p>
                      <a:r>
                        <a:rPr lang="en-US" dirty="0" smtClean="0"/>
                        <a:t>Status</a:t>
                      </a:r>
                      <a:r>
                        <a:rPr lang="en-US" baseline="0" dirty="0" smtClean="0"/>
                        <a:t> is based on:</a:t>
                      </a:r>
                      <a:endParaRPr lang="en-US" dirty="0"/>
                    </a:p>
                  </a:txBody>
                  <a:tcPr/>
                </a:tc>
                <a:tc>
                  <a:txBody>
                    <a:bodyPr/>
                    <a:lstStyle/>
                    <a:p>
                      <a:r>
                        <a:rPr lang="en-US" dirty="0" smtClean="0"/>
                        <a:t>Position in hierarchy</a:t>
                      </a:r>
                      <a:endParaRPr lang="en-US" dirty="0"/>
                    </a:p>
                  </a:txBody>
                  <a:tcPr/>
                </a:tc>
                <a:tc>
                  <a:txBody>
                    <a:bodyPr/>
                    <a:lstStyle/>
                    <a:p>
                      <a:r>
                        <a:rPr lang="en-US" dirty="0" smtClean="0"/>
                        <a:t>Expertise, competence</a:t>
                      </a:r>
                      <a:endParaRPr lang="en-US" dirty="0"/>
                    </a:p>
                  </a:txBody>
                  <a:tcPr/>
                </a:tc>
                <a:extLst>
                  <a:ext uri="{0D108BD9-81ED-4DB2-BD59-A6C34878D82A}">
                    <a16:rowId xmlns:a16="http://schemas.microsoft.com/office/drawing/2014/main" val="10006"/>
                  </a:ext>
                </a:extLst>
              </a:tr>
              <a:tr h="370840">
                <a:tc>
                  <a:txBody>
                    <a:bodyPr/>
                    <a:lstStyle/>
                    <a:p>
                      <a:r>
                        <a:rPr lang="en-US" dirty="0" smtClean="0"/>
                        <a:t>Formalization:</a:t>
                      </a:r>
                      <a:endParaRPr lang="en-US" dirty="0"/>
                    </a:p>
                  </a:txBody>
                  <a:tcPr/>
                </a:tc>
                <a:tc>
                  <a:txBody>
                    <a:bodyPr/>
                    <a:lstStyle/>
                    <a:p>
                      <a:r>
                        <a:rPr lang="en-US" dirty="0" smtClean="0"/>
                        <a:t>High</a:t>
                      </a:r>
                      <a:endParaRPr lang="en-US" dirty="0"/>
                    </a:p>
                  </a:txBody>
                  <a:tcPr/>
                </a:tc>
                <a:tc>
                  <a:txBody>
                    <a:bodyPr/>
                    <a:lstStyle/>
                    <a:p>
                      <a:r>
                        <a:rPr lang="en-US" dirty="0" smtClean="0"/>
                        <a:t>Low</a:t>
                      </a:r>
                      <a:endParaRPr lang="en-US" dirty="0"/>
                    </a:p>
                  </a:txBody>
                  <a:tcPr/>
                </a:tc>
                <a:extLst>
                  <a:ext uri="{0D108BD9-81ED-4DB2-BD59-A6C34878D82A}">
                    <a16:rowId xmlns:a16="http://schemas.microsoft.com/office/drawing/2014/main" val="10007"/>
                  </a:ext>
                </a:extLst>
              </a:tr>
              <a:tr h="370840">
                <a:tc>
                  <a:txBody>
                    <a:bodyPr/>
                    <a:lstStyle/>
                    <a:p>
                      <a:r>
                        <a:rPr lang="en-US" sz="1600" dirty="0" smtClean="0"/>
                        <a:t>Best type of environment</a:t>
                      </a:r>
                      <a:endParaRPr lang="en-US" sz="1600" dirty="0"/>
                    </a:p>
                  </a:txBody>
                  <a:tcPr/>
                </a:tc>
                <a:tc>
                  <a:txBody>
                    <a:bodyPr/>
                    <a:lstStyle/>
                    <a:p>
                      <a:r>
                        <a:rPr lang="en-US" sz="1600" dirty="0" smtClean="0"/>
                        <a:t>Stable environment</a:t>
                      </a:r>
                      <a:endParaRPr lang="en-US" sz="1600" dirty="0"/>
                    </a:p>
                  </a:txBody>
                  <a:tcPr/>
                </a:tc>
                <a:tc>
                  <a:txBody>
                    <a:bodyPr/>
                    <a:lstStyle/>
                    <a:p>
                      <a:r>
                        <a:rPr lang="en-US" sz="1600" dirty="0" smtClean="0"/>
                        <a:t>Changing environment</a:t>
                      </a:r>
                      <a:endParaRPr lang="en-US" sz="1600" dirty="0"/>
                    </a:p>
                  </a:txBody>
                  <a:tcPr/>
                </a:tc>
                <a:extLst>
                  <a:ext uri="{0D108BD9-81ED-4DB2-BD59-A6C34878D82A}">
                    <a16:rowId xmlns:a16="http://schemas.microsoft.com/office/drawing/2014/main" val="10008"/>
                  </a:ext>
                </a:extLst>
              </a:tr>
            </a:tbl>
          </a:graphicData>
        </a:graphic>
      </p:graphicFrame>
      <p:sp>
        <p:nvSpPr>
          <p:cNvPr id="5" name="Isosceles Triangle 4"/>
          <p:cNvSpPr/>
          <p:nvPr/>
        </p:nvSpPr>
        <p:spPr bwMode="auto">
          <a:xfrm>
            <a:off x="7753350" y="2090737"/>
            <a:ext cx="352425" cy="390525"/>
          </a:xfrm>
          <a:prstGeom prst="triangl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809625"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p:txBody>
      </p:sp>
      <p:sp>
        <p:nvSpPr>
          <p:cNvPr id="6" name="Isosceles Triangle 5"/>
          <p:cNvSpPr/>
          <p:nvPr/>
        </p:nvSpPr>
        <p:spPr bwMode="auto">
          <a:xfrm>
            <a:off x="5129211" y="2152649"/>
            <a:ext cx="390525" cy="285750"/>
          </a:xfrm>
          <a:prstGeom prst="triangl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809625"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p:txBody>
      </p:sp>
      <p:sp>
        <p:nvSpPr>
          <p:cNvPr id="8" name="Isosceles Triangle 7"/>
          <p:cNvSpPr/>
          <p:nvPr/>
        </p:nvSpPr>
        <p:spPr bwMode="auto">
          <a:xfrm>
            <a:off x="5233987" y="2152649"/>
            <a:ext cx="180975" cy="142875"/>
          </a:xfrm>
          <a:prstGeom prst="triangle">
            <a:avLst/>
          </a:prstGeom>
          <a:solidFill>
            <a:srgbClr val="AF7EBE"/>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809625"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p:txBody>
      </p:sp>
      <p:sp>
        <p:nvSpPr>
          <p:cNvPr id="9" name="Trapezoid 8"/>
          <p:cNvSpPr/>
          <p:nvPr/>
        </p:nvSpPr>
        <p:spPr bwMode="auto">
          <a:xfrm>
            <a:off x="7834312" y="2224087"/>
            <a:ext cx="190500" cy="123826"/>
          </a:xfrm>
          <a:prstGeom prst="trapezoid">
            <a:avLst/>
          </a:prstGeom>
          <a:solidFill>
            <a:srgbClr val="AF7EBE"/>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809625"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p:txBody>
      </p:sp>
      <p:sp>
        <p:nvSpPr>
          <p:cNvPr id="10" name="Down Arrow 9"/>
          <p:cNvSpPr/>
          <p:nvPr/>
        </p:nvSpPr>
        <p:spPr bwMode="auto">
          <a:xfrm>
            <a:off x="3162299" y="3162300"/>
            <a:ext cx="266700" cy="266700"/>
          </a:xfrm>
          <a:prstGeom prst="down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809625"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p:txBody>
      </p:sp>
      <p:pic>
        <p:nvPicPr>
          <p:cNvPr id="348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3143250" y="3486154"/>
            <a:ext cx="304800" cy="285750"/>
          </a:xfrm>
          <a:prstGeom prst="rect">
            <a:avLst/>
          </a:prstGeom>
          <a:solidFill>
            <a:srgbClr val="AF7EBE"/>
          </a:solidFill>
          <a:ln>
            <a:noFill/>
          </a:ln>
          <a:effectLst/>
        </p:spPr>
      </p:pic>
    </p:spTree>
    <p:extLst>
      <p:ext uri="{BB962C8B-B14F-4D97-AF65-F5344CB8AC3E}">
        <p14:creationId xmlns:p14="http://schemas.microsoft.com/office/powerpoint/2010/main" val="24933400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2"/>
          <p:cNvSpPr>
            <a:spLocks noGrp="1"/>
          </p:cNvSpPr>
          <p:nvPr>
            <p:ph type="sldNum" sz="quarter" idx="10"/>
          </p:nvPr>
        </p:nvSpPr>
        <p:spPr>
          <a:noFill/>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smtClean="0">
                <a:ln>
                  <a:noFill/>
                </a:ln>
                <a:solidFill>
                  <a:srgbClr val="000000"/>
                </a:solidFill>
                <a:effectLst/>
                <a:uLnTx/>
                <a:uFillTx/>
                <a:latin typeface="Arial" charset="0"/>
                <a:ea typeface="+mn-ea"/>
                <a:cs typeface="+mn-cs"/>
              </a:rPr>
              <a:t>2-</a:t>
            </a:r>
            <a:fld id="{A0E8F0B6-E733-4B12-94CD-4C1BC3B28F6B}" type="slidenum">
              <a:rPr kumimoji="0" lang="en-US" sz="14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16</a:t>
            </a:fld>
            <a:endParaRPr kumimoji="0" lang="en-US" sz="1400" b="0" i="0" u="none" strike="noStrike" kern="1200" cap="none" spc="0" normalizeH="0" baseline="0" noProof="0" smtClean="0">
              <a:ln>
                <a:noFill/>
              </a:ln>
              <a:solidFill>
                <a:srgbClr val="000000"/>
              </a:solidFill>
              <a:effectLst/>
              <a:uLnTx/>
              <a:uFillTx/>
              <a:latin typeface="Arial" charset="0"/>
              <a:ea typeface="+mn-ea"/>
              <a:cs typeface="+mn-cs"/>
            </a:endParaRPr>
          </a:p>
        </p:txBody>
      </p:sp>
      <p:sp>
        <p:nvSpPr>
          <p:cNvPr id="7" name="TextBox 6"/>
          <p:cNvSpPr txBox="1"/>
          <p:nvPr/>
        </p:nvSpPr>
        <p:spPr>
          <a:xfrm>
            <a:off x="923026" y="5667555"/>
            <a:ext cx="4295955" cy="338554"/>
          </a:xfrm>
          <a:prstGeom prst="rect">
            <a:avLst/>
          </a:prstGeom>
          <a:gradFill>
            <a:gsLst>
              <a:gs pos="0">
                <a:schemeClr val="bg1"/>
              </a:gs>
              <a:gs pos="83000">
                <a:schemeClr val="bg1">
                  <a:lumMod val="95000"/>
                </a:schemeClr>
              </a:gs>
              <a:gs pos="100000">
                <a:schemeClr val="bg1">
                  <a:lumMod val="50000"/>
                </a:schemeClr>
              </a:gs>
            </a:gsLst>
            <a:lin ang="5400000" scaled="0"/>
          </a:grad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600" b="0" i="0" u="none" strike="noStrike" kern="1200" cap="none" spc="0" normalizeH="0" baseline="0" noProof="0" dirty="0">
              <a:ln>
                <a:noFill/>
              </a:ln>
              <a:solidFill>
                <a:srgbClr val="000000"/>
              </a:solidFill>
              <a:effectLst/>
              <a:uLnTx/>
              <a:uFillTx/>
              <a:latin typeface="Arial" charset="0"/>
              <a:ea typeface="+mn-ea"/>
              <a:cs typeface="+mn-cs"/>
            </a:endParaRPr>
          </a:p>
        </p:txBody>
      </p:sp>
      <p:graphicFrame>
        <p:nvGraphicFramePr>
          <p:cNvPr id="2" name="Table 1"/>
          <p:cNvGraphicFramePr>
            <a:graphicFrameLocks noGrp="1"/>
          </p:cNvGraphicFramePr>
          <p:nvPr>
            <p:extLst/>
          </p:nvPr>
        </p:nvGraphicFramePr>
        <p:xfrm>
          <a:off x="1186477" y="1728026"/>
          <a:ext cx="5486400" cy="3479800"/>
        </p:xfrm>
        <a:graphic>
          <a:graphicData uri="http://schemas.openxmlformats.org/drawingml/2006/table">
            <a:tbl>
              <a:tblPr firstRow="1" bandRow="1">
                <a:effectLst>
                  <a:innerShdw blurRad="63500" dist="50800" dir="2700000">
                    <a:prstClr val="black">
                      <a:alpha val="50000"/>
                    </a:prstClr>
                  </a:innerShdw>
                </a:effectLst>
                <a:tableStyleId>{5C22544A-7EE6-4342-B048-85BDC9FD1C3A}</a:tableStyleId>
              </a:tblPr>
              <a:tblGrid>
                <a:gridCol w="5486400">
                  <a:extLst>
                    <a:ext uri="{9D8B030D-6E8A-4147-A177-3AD203B41FA5}">
                      <a16:colId xmlns:a16="http://schemas.microsoft.com/office/drawing/2014/main" val="20000"/>
                    </a:ext>
                  </a:extLst>
                </a:gridCol>
              </a:tblGrid>
              <a:tr h="370840">
                <a:tc>
                  <a:txBody>
                    <a:bodyPr/>
                    <a:lstStyle/>
                    <a:p>
                      <a:r>
                        <a:rPr lang="en-US" dirty="0" smtClean="0"/>
                        <a:t>Max Weber’s Principles of Bureaucracy:</a:t>
                      </a:r>
                    </a:p>
                    <a:p>
                      <a:endParaRPr lang="en-US" dirty="0"/>
                    </a:p>
                  </a:txBody>
                  <a:tcPr/>
                </a:tc>
                <a:extLst>
                  <a:ext uri="{0D108BD9-81ED-4DB2-BD59-A6C34878D82A}">
                    <a16:rowId xmlns:a16="http://schemas.microsoft.com/office/drawing/2014/main" val="10000"/>
                  </a:ext>
                </a:extLst>
              </a:tr>
              <a:tr h="370840">
                <a:tc>
                  <a:txBody>
                    <a:bodyPr/>
                    <a:lstStyle/>
                    <a:p>
                      <a:r>
                        <a:rPr lang="en-US" dirty="0" smtClean="0"/>
                        <a:t>Organization has a system of written rules and Standard</a:t>
                      </a:r>
                      <a:r>
                        <a:rPr lang="en-US" baseline="0" dirty="0" smtClean="0"/>
                        <a:t> Operating Procedures (SOPs) that specify how workers should behave in most situations.</a:t>
                      </a:r>
                      <a:endParaRPr lang="en-US" dirty="0"/>
                    </a:p>
                  </a:txBody>
                  <a:tcPr/>
                </a:tc>
                <a:extLst>
                  <a:ext uri="{0D108BD9-81ED-4DB2-BD59-A6C34878D82A}">
                    <a16:rowId xmlns:a16="http://schemas.microsoft.com/office/drawing/2014/main" val="10001"/>
                  </a:ext>
                </a:extLst>
              </a:tr>
              <a:tr h="370840">
                <a:tc>
                  <a:txBody>
                    <a:bodyPr/>
                    <a:lstStyle/>
                    <a:p>
                      <a:r>
                        <a:rPr lang="en-US" dirty="0" smtClean="0"/>
                        <a:t>Clear hierarchy of authority within the organization.</a:t>
                      </a:r>
                      <a:endParaRPr lang="en-US" dirty="0"/>
                    </a:p>
                  </a:txBody>
                  <a:tcPr/>
                </a:tc>
                <a:extLst>
                  <a:ext uri="{0D108BD9-81ED-4DB2-BD59-A6C34878D82A}">
                    <a16:rowId xmlns:a16="http://schemas.microsoft.com/office/drawing/2014/main" val="10002"/>
                  </a:ext>
                </a:extLst>
              </a:tr>
              <a:tr h="370840">
                <a:tc>
                  <a:txBody>
                    <a:bodyPr/>
                    <a:lstStyle/>
                    <a:p>
                      <a:r>
                        <a:rPr lang="en-US" dirty="0" smtClean="0"/>
                        <a:t>Personnel systems (e.g., hiring, performance appraisal, reward systems) are fair and equitable.</a:t>
                      </a:r>
                      <a:endParaRPr lang="en-US" dirty="0"/>
                    </a:p>
                  </a:txBody>
                  <a:tcPr/>
                </a:tc>
                <a:extLst>
                  <a:ext uri="{0D108BD9-81ED-4DB2-BD59-A6C34878D82A}">
                    <a16:rowId xmlns:a16="http://schemas.microsoft.com/office/drawing/2014/main" val="10003"/>
                  </a:ext>
                </a:extLst>
              </a:tr>
              <a:tr h="370840">
                <a:tc>
                  <a:txBody>
                    <a:bodyPr/>
                    <a:lstStyle/>
                    <a:p>
                      <a:r>
                        <a:rPr lang="en-US" dirty="0" smtClean="0"/>
                        <a:t>Clear system of task and role relationships</a:t>
                      </a:r>
                      <a:r>
                        <a:rPr lang="en-US" baseline="0" dirty="0" smtClean="0"/>
                        <a:t> between jobs.  Workers understand how their job relates to other jobs in the organization.</a:t>
                      </a:r>
                      <a:endParaRPr lang="en-US" dirty="0"/>
                    </a:p>
                  </a:txBody>
                  <a:tcPr/>
                </a:tc>
                <a:extLst>
                  <a:ext uri="{0D108BD9-81ED-4DB2-BD59-A6C34878D82A}">
                    <a16:rowId xmlns:a16="http://schemas.microsoft.com/office/drawing/2014/main" val="10004"/>
                  </a:ext>
                </a:extLst>
              </a:tr>
            </a:tbl>
          </a:graphicData>
        </a:graphic>
      </p:graphicFrame>
      <p:sp>
        <p:nvSpPr>
          <p:cNvPr id="16388" name="Rectangle 3"/>
          <p:cNvSpPr>
            <a:spLocks noGrp="1" noChangeArrowheads="1"/>
          </p:cNvSpPr>
          <p:nvPr>
            <p:ph type="title"/>
          </p:nvPr>
        </p:nvSpPr>
        <p:spPr bwMode="blackWhite">
          <a:xfrm>
            <a:off x="1133856" y="1362456"/>
            <a:ext cx="5431535" cy="872744"/>
          </a:xfrm>
          <a:solidFill>
            <a:srgbClr val="333399"/>
          </a:solidFill>
          <a:ln w="15875">
            <a:solidFill>
              <a:schemeClr val="tx1"/>
            </a:solidFill>
            <a:miter lim="800000"/>
            <a:headEnd/>
            <a:tailEnd/>
          </a:ln>
          <a:effectLst>
            <a:outerShdw dist="107763" dir="2700000" algn="ctr" rotWithShape="0">
              <a:schemeClr val="bg2">
                <a:alpha val="50000"/>
              </a:schemeClr>
            </a:outerShdw>
          </a:effectLst>
        </p:spPr>
        <p:txBody>
          <a:bodyPr tIns="80988" bIns="80988"/>
          <a:lstStyle/>
          <a:p>
            <a:pPr eaLnBrk="1" hangingPunct="1"/>
            <a:r>
              <a:rPr lang="en-US" sz="2400" dirty="0" smtClean="0"/>
              <a:t>Max Weber’s Principles of Bureaucracy</a:t>
            </a:r>
          </a:p>
        </p:txBody>
      </p:sp>
      <p:sp>
        <p:nvSpPr>
          <p:cNvPr id="3" name="TextBox 2"/>
          <p:cNvSpPr txBox="1"/>
          <p:nvPr/>
        </p:nvSpPr>
        <p:spPr>
          <a:xfrm>
            <a:off x="354168" y="309093"/>
            <a:ext cx="7875431" cy="1077218"/>
          </a:xfrm>
          <a:prstGeom prst="rect">
            <a:avLst/>
          </a:prstGeom>
          <a:noFill/>
        </p:spPr>
        <p:txBody>
          <a:bodyPr wrap="square" rtlCol="0">
            <a:spAutoFit/>
          </a:bodyPr>
          <a:lstStyle/>
          <a:p>
            <a:pPr algn="ctr"/>
            <a:r>
              <a:rPr lang="en-US" sz="3200" dirty="0" smtClean="0">
                <a:solidFill>
                  <a:schemeClr val="tx2"/>
                </a:solidFill>
              </a:rPr>
              <a:t>Mechanistic Firms are often </a:t>
            </a:r>
          </a:p>
          <a:p>
            <a:pPr algn="ctr"/>
            <a:r>
              <a:rPr lang="en-US" sz="3200" dirty="0" smtClean="0">
                <a:solidFill>
                  <a:schemeClr val="tx2"/>
                </a:solidFill>
              </a:rPr>
              <a:t>Bureaucracies</a:t>
            </a:r>
            <a:endParaRPr lang="en-US" sz="3200" dirty="0">
              <a:solidFill>
                <a:schemeClr val="tx2"/>
              </a:solidFill>
            </a:endParaRPr>
          </a:p>
        </p:txBody>
      </p:sp>
    </p:spTree>
    <p:extLst>
      <p:ext uri="{BB962C8B-B14F-4D97-AF65-F5344CB8AC3E}">
        <p14:creationId xmlns:p14="http://schemas.microsoft.com/office/powerpoint/2010/main" val="404669611"/>
      </p:ext>
    </p:extLst>
  </p:cSld>
  <p:clrMapOvr>
    <a:masterClrMapping/>
  </p:clrMapOvr>
  <p:transition>
    <p:rand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01955" y="425450"/>
            <a:ext cx="7406640" cy="528320"/>
          </a:xfrm>
        </p:spPr>
        <p:txBody>
          <a:bodyPr/>
          <a:lstStyle/>
          <a:p>
            <a:pPr eaLnBrk="1" hangingPunct="1">
              <a:defRPr/>
            </a:pPr>
            <a:r>
              <a:rPr lang="en-US" sz="3600" dirty="0" smtClean="0"/>
              <a:t>Mechanistic Firms are often  Bureaucracies </a:t>
            </a:r>
            <a:r>
              <a:rPr lang="en-US" sz="2000" dirty="0" smtClean="0"/>
              <a:t>(text, pp</a:t>
            </a:r>
            <a:r>
              <a:rPr lang="en-US" sz="2000" dirty="0" smtClean="0"/>
              <a:t>. </a:t>
            </a:r>
            <a:r>
              <a:rPr lang="en-US" sz="2000" dirty="0" smtClean="0"/>
              <a:t>517-518</a:t>
            </a:r>
            <a:r>
              <a:rPr lang="en-US" sz="2000" dirty="0" smtClean="0"/>
              <a:t>)</a:t>
            </a:r>
            <a:endParaRPr lang="en-US" sz="3600" dirty="0"/>
          </a:p>
        </p:txBody>
      </p:sp>
      <p:sp>
        <p:nvSpPr>
          <p:cNvPr id="27651" name="Text Placeholder 6"/>
          <p:cNvSpPr>
            <a:spLocks noGrp="1"/>
          </p:cNvSpPr>
          <p:nvPr>
            <p:ph type="body" idx="1"/>
          </p:nvPr>
        </p:nvSpPr>
        <p:spPr>
          <a:xfrm>
            <a:off x="430530" y="1351281"/>
            <a:ext cx="3636169" cy="554461"/>
          </a:xfrm>
        </p:spPr>
        <p:txBody>
          <a:bodyPr/>
          <a:lstStyle/>
          <a:p>
            <a:pPr algn="ctr" eaLnBrk="1" hangingPunct="1"/>
            <a:r>
              <a:rPr lang="en-US" sz="2800" dirty="0"/>
              <a:t>Strengths</a:t>
            </a:r>
          </a:p>
        </p:txBody>
      </p:sp>
      <p:sp>
        <p:nvSpPr>
          <p:cNvPr id="27653" name="Text Placeholder 8"/>
          <p:cNvSpPr>
            <a:spLocks noGrp="1"/>
          </p:cNvSpPr>
          <p:nvPr>
            <p:ph type="body" sz="quarter" idx="3"/>
          </p:nvPr>
        </p:nvSpPr>
        <p:spPr>
          <a:xfrm>
            <a:off x="4190048" y="1360806"/>
            <a:ext cx="3637598" cy="554461"/>
          </a:xfrm>
        </p:spPr>
        <p:txBody>
          <a:bodyPr/>
          <a:lstStyle/>
          <a:p>
            <a:pPr algn="ctr" eaLnBrk="1" hangingPunct="1"/>
            <a:r>
              <a:rPr lang="en-US" sz="2800" dirty="0"/>
              <a:t>Weaknesses</a:t>
            </a:r>
          </a:p>
        </p:txBody>
      </p:sp>
      <p:sp>
        <p:nvSpPr>
          <p:cNvPr id="4" name="Footer Placeholder 3"/>
          <p:cNvSpPr>
            <a:spLocks noGrp="1"/>
          </p:cNvSpPr>
          <p:nvPr>
            <p:ph type="ftr" sz="quarter" idx="4294967295"/>
          </p:nvPr>
        </p:nvSpPr>
        <p:spPr>
          <a:xfrm>
            <a:off x="617220" y="5481320"/>
            <a:ext cx="4320540" cy="316442"/>
          </a:xfrm>
          <a:prstGeom prst="rect">
            <a:avLst/>
          </a:prstGeom>
        </p:spPr>
        <p:txBody>
          <a:bodyPr lIns="80988" tIns="40494" rIns="80988" bIns="40494"/>
          <a:lstStyle/>
          <a:p>
            <a:pPr>
              <a:defRPr/>
            </a:pPr>
            <a:r>
              <a:rPr lang="en-US" dirty="0"/>
              <a:t> </a:t>
            </a:r>
          </a:p>
        </p:txBody>
      </p:sp>
      <p:sp>
        <p:nvSpPr>
          <p:cNvPr id="5" name="Slide Number Placeholder 4"/>
          <p:cNvSpPr>
            <a:spLocks noGrp="1"/>
          </p:cNvSpPr>
          <p:nvPr>
            <p:ph type="sldNum" sz="quarter" idx="4294967295"/>
          </p:nvPr>
        </p:nvSpPr>
        <p:spPr>
          <a:xfrm>
            <a:off x="5535930" y="5508837"/>
            <a:ext cx="1920240" cy="316442"/>
          </a:xfrm>
          <a:prstGeom prst="rect">
            <a:avLst/>
          </a:prstGeom>
        </p:spPr>
        <p:txBody>
          <a:bodyPr lIns="80988" tIns="40494" rIns="80988" bIns="40494"/>
          <a:lstStyle/>
          <a:p>
            <a:pPr>
              <a:defRPr/>
            </a:pPr>
            <a:r>
              <a:rPr lang="en-US" dirty="0" smtClean="0"/>
              <a:t> </a:t>
            </a:r>
            <a:endParaRPr lang="en-US" dirty="0"/>
          </a:p>
        </p:txBody>
      </p:sp>
      <p:sp>
        <p:nvSpPr>
          <p:cNvPr id="2" name="Content Placeholder 1"/>
          <p:cNvSpPr>
            <a:spLocks noGrp="1"/>
          </p:cNvSpPr>
          <p:nvPr>
            <p:ph sz="half" idx="2"/>
          </p:nvPr>
        </p:nvSpPr>
        <p:spPr/>
        <p:txBody>
          <a:bodyPr/>
          <a:lstStyle/>
          <a:p>
            <a:endParaRPr lang="en-US" dirty="0"/>
          </a:p>
        </p:txBody>
      </p:sp>
      <p:sp>
        <p:nvSpPr>
          <p:cNvPr id="3" name="Content Placeholder 2"/>
          <p:cNvSpPr>
            <a:spLocks noGrp="1"/>
          </p:cNvSpPr>
          <p:nvPr>
            <p:ph sz="quarter" idx="4"/>
          </p:nvPr>
        </p:nvSpPr>
        <p:spPr/>
        <p:txBody>
          <a:bodyPr/>
          <a:lstStyle/>
          <a:p>
            <a:endParaRPr lang="en-US"/>
          </a:p>
        </p:txBody>
      </p:sp>
    </p:spTree>
    <p:extLst>
      <p:ext uri="{BB962C8B-B14F-4D97-AF65-F5344CB8AC3E}">
        <p14:creationId xmlns:p14="http://schemas.microsoft.com/office/powerpoint/2010/main" val="1649225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Four Factors influence Organizational design choice</a:t>
            </a:r>
            <a:endParaRPr lang="en-US" dirty="0"/>
          </a:p>
        </p:txBody>
      </p:sp>
      <p:sp>
        <p:nvSpPr>
          <p:cNvPr id="4" name="Content Placeholder 3"/>
          <p:cNvSpPr>
            <a:spLocks noGrp="1"/>
          </p:cNvSpPr>
          <p:nvPr>
            <p:ph idx="1"/>
          </p:nvPr>
        </p:nvSpPr>
        <p:spPr>
          <a:xfrm>
            <a:off x="365125" y="1387475"/>
            <a:ext cx="7634288" cy="3236040"/>
          </a:xfrm>
        </p:spPr>
        <p:txBody>
          <a:bodyPr/>
          <a:lstStyle/>
          <a:p>
            <a:r>
              <a:rPr lang="en-US" sz="2400" dirty="0" smtClean="0"/>
              <a:t>See Exhibit 15-10 &amp; pp. 526-532 of your textbook…</a:t>
            </a:r>
            <a:endParaRPr lang="en-US" sz="2400" dirty="0"/>
          </a:p>
        </p:txBody>
      </p:sp>
    </p:spTree>
    <p:extLst>
      <p:ext uri="{BB962C8B-B14F-4D97-AF65-F5344CB8AC3E}">
        <p14:creationId xmlns:p14="http://schemas.microsoft.com/office/powerpoint/2010/main" val="10126521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Strategy, Size and </a:t>
            </a:r>
            <a:br>
              <a:rPr lang="en-US" dirty="0" smtClean="0"/>
            </a:br>
            <a:r>
              <a:rPr lang="en-US" dirty="0" smtClean="0"/>
              <a:t>Organizational Design</a:t>
            </a:r>
            <a:endParaRPr lang="en-US" dirty="0"/>
          </a:p>
        </p:txBody>
      </p:sp>
      <p:sp>
        <p:nvSpPr>
          <p:cNvPr id="3" name="Content Placeholder 2"/>
          <p:cNvSpPr>
            <a:spLocks noGrp="1"/>
          </p:cNvSpPr>
          <p:nvPr>
            <p:ph idx="1"/>
          </p:nvPr>
        </p:nvSpPr>
        <p:spPr>
          <a:xfrm>
            <a:off x="374651" y="1268080"/>
            <a:ext cx="2616199" cy="4013200"/>
          </a:xfrm>
        </p:spPr>
        <p:txBody>
          <a:bodyPr/>
          <a:lstStyle/>
          <a:p>
            <a:pPr marL="0" indent="0">
              <a:buNone/>
            </a:pPr>
            <a:r>
              <a:rPr lang="en-US" b="1" dirty="0" smtClean="0"/>
              <a:t>Strategy</a:t>
            </a:r>
          </a:p>
          <a:p>
            <a:r>
              <a:rPr lang="en-US" sz="2800" dirty="0" smtClean="0"/>
              <a:t>Low-Cost</a:t>
            </a:r>
            <a:r>
              <a:rPr lang="en-US" dirty="0" smtClean="0"/>
              <a:t>    </a:t>
            </a:r>
            <a:r>
              <a:rPr lang="en-US" sz="2200" dirty="0" smtClean="0"/>
              <a:t>(Cost minimizing) </a:t>
            </a:r>
            <a:r>
              <a:rPr lang="en-US" sz="2800" dirty="0" smtClean="0"/>
              <a:t>Strategy</a:t>
            </a:r>
          </a:p>
          <a:p>
            <a:r>
              <a:rPr lang="en-US" sz="2800" dirty="0" smtClean="0"/>
              <a:t>Differentiation &amp; Innovation Strategy </a:t>
            </a:r>
          </a:p>
          <a:p>
            <a:pPr marL="0" indent="0">
              <a:spcBef>
                <a:spcPts val="0"/>
              </a:spcBef>
              <a:buNone/>
            </a:pPr>
            <a:r>
              <a:rPr lang="en-US" b="1" dirty="0" smtClean="0"/>
              <a:t>Size:  </a:t>
            </a:r>
            <a:r>
              <a:rPr lang="en-US" sz="2800" dirty="0" smtClean="0"/>
              <a:t>Larger</a:t>
            </a:r>
          </a:p>
          <a:p>
            <a:pPr marL="0" indent="0">
              <a:spcBef>
                <a:spcPts val="0"/>
              </a:spcBef>
              <a:buNone/>
            </a:pPr>
            <a:r>
              <a:rPr lang="en-US" sz="2800" dirty="0" smtClean="0"/>
              <a:t>   organization</a:t>
            </a:r>
            <a:endParaRPr lang="en-US" sz="2800" dirty="0"/>
          </a:p>
        </p:txBody>
      </p:sp>
      <p:sp>
        <p:nvSpPr>
          <p:cNvPr id="4" name="TextBox 3"/>
          <p:cNvSpPr txBox="1"/>
          <p:nvPr/>
        </p:nvSpPr>
        <p:spPr>
          <a:xfrm>
            <a:off x="3405187" y="1840304"/>
            <a:ext cx="3209925" cy="954107"/>
          </a:xfrm>
          <a:prstGeom prst="rect">
            <a:avLst/>
          </a:prstGeom>
          <a:noFill/>
        </p:spPr>
        <p:txBody>
          <a:bodyPr wrap="square" rtlCol="0">
            <a:spAutoFit/>
          </a:bodyPr>
          <a:lstStyle/>
          <a:p>
            <a:r>
              <a:rPr lang="en-US" sz="2800" dirty="0" smtClean="0"/>
              <a:t>______________ Structure</a:t>
            </a:r>
            <a:endParaRPr lang="en-US" sz="2800" dirty="0"/>
          </a:p>
        </p:txBody>
      </p:sp>
      <p:sp>
        <p:nvSpPr>
          <p:cNvPr id="5" name="TextBox 4"/>
          <p:cNvSpPr txBox="1"/>
          <p:nvPr/>
        </p:nvSpPr>
        <p:spPr>
          <a:xfrm>
            <a:off x="3405187" y="3227858"/>
            <a:ext cx="3209925" cy="954107"/>
          </a:xfrm>
          <a:prstGeom prst="rect">
            <a:avLst/>
          </a:prstGeom>
          <a:noFill/>
        </p:spPr>
        <p:txBody>
          <a:bodyPr wrap="square" rtlCol="0">
            <a:spAutoFit/>
          </a:bodyPr>
          <a:lstStyle/>
          <a:p>
            <a:r>
              <a:rPr lang="en-US" sz="2800" dirty="0" smtClean="0"/>
              <a:t>______________ Structure</a:t>
            </a:r>
            <a:endParaRPr lang="en-US" sz="2800" dirty="0"/>
          </a:p>
        </p:txBody>
      </p:sp>
      <p:sp>
        <p:nvSpPr>
          <p:cNvPr id="6" name="Right Arrow 5"/>
          <p:cNvSpPr/>
          <p:nvPr/>
        </p:nvSpPr>
        <p:spPr bwMode="auto">
          <a:xfrm>
            <a:off x="2938462" y="1995904"/>
            <a:ext cx="466725" cy="414308"/>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809625"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p:txBody>
      </p:sp>
      <p:sp>
        <p:nvSpPr>
          <p:cNvPr id="7" name="Right Arrow 6"/>
          <p:cNvSpPr/>
          <p:nvPr/>
        </p:nvSpPr>
        <p:spPr bwMode="auto">
          <a:xfrm>
            <a:off x="2905125" y="3497758"/>
            <a:ext cx="466725" cy="414308"/>
          </a:xfrm>
          <a:prstGeom prst="rightArrow">
            <a:avLst/>
          </a:prstGeom>
          <a:solidFill>
            <a:srgbClr val="AF7EBE"/>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809625"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p:txBody>
      </p:sp>
      <p:sp>
        <p:nvSpPr>
          <p:cNvPr id="8" name="Right Arrow 7"/>
          <p:cNvSpPr/>
          <p:nvPr/>
        </p:nvSpPr>
        <p:spPr bwMode="auto">
          <a:xfrm>
            <a:off x="2857499" y="4643854"/>
            <a:ext cx="466725" cy="414308"/>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809625"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p:txBody>
      </p:sp>
      <p:sp>
        <p:nvSpPr>
          <p:cNvPr id="9" name="TextBox 8"/>
          <p:cNvSpPr txBox="1"/>
          <p:nvPr/>
        </p:nvSpPr>
        <p:spPr>
          <a:xfrm>
            <a:off x="3324225" y="4514850"/>
            <a:ext cx="2362200" cy="1200329"/>
          </a:xfrm>
          <a:prstGeom prst="rect">
            <a:avLst/>
          </a:prstGeom>
          <a:noFill/>
        </p:spPr>
        <p:txBody>
          <a:bodyPr wrap="square" rtlCol="0">
            <a:spAutoFit/>
          </a:bodyPr>
          <a:lstStyle/>
          <a:p>
            <a:r>
              <a:rPr lang="en-US" sz="2800" dirty="0" smtClean="0"/>
              <a:t>Mechanistic Structure</a:t>
            </a:r>
          </a:p>
          <a:p>
            <a:endParaRPr lang="en-US" dirty="0"/>
          </a:p>
        </p:txBody>
      </p:sp>
      <p:sp>
        <p:nvSpPr>
          <p:cNvPr id="10" name="Rectangle 9"/>
          <p:cNvSpPr/>
          <p:nvPr/>
        </p:nvSpPr>
        <p:spPr bwMode="auto">
          <a:xfrm>
            <a:off x="404810" y="4548574"/>
            <a:ext cx="4905375" cy="1019175"/>
          </a:xfrm>
          <a:prstGeom prst="rect">
            <a:avLst/>
          </a:prstGeom>
          <a:solidFill>
            <a:srgbClr val="538438">
              <a:alpha val="21000"/>
            </a:srgbClr>
          </a:solidFill>
          <a:ln w="9525" cap="flat" cmpd="sng" algn="ctr">
            <a:solidFill>
              <a:schemeClr val="tx1"/>
            </a:solidFill>
            <a:prstDash val="solid"/>
            <a:round/>
            <a:headEnd type="none" w="med" len="med"/>
            <a:tailEnd type="none" w="med" len="med"/>
          </a:ln>
          <a:effectLst/>
          <a:scene3d>
            <a:camera prst="orthographicFront"/>
            <a:lightRig rig="threePt" dir="t"/>
          </a:scene3d>
          <a:sp3d>
            <a:bevelT w="114300" prst="artDeco"/>
          </a:sp3d>
          <a:extLst/>
        </p:spPr>
        <p:txBody>
          <a:bodyPr vert="horz" wrap="square" lIns="91440" tIns="45720" rIns="91440" bIns="45720" numCol="1" rtlCol="0" anchor="t" anchorCtr="0" compatLnSpc="1">
            <a:prstTxWarp prst="textNoShape">
              <a:avLst/>
            </a:prstTxWarp>
          </a:bodyPr>
          <a:lstStyle/>
          <a:p>
            <a:pPr marL="0" marR="0" indent="0" algn="l" defTabSz="809625"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p:txBody>
      </p:sp>
      <p:sp>
        <p:nvSpPr>
          <p:cNvPr id="12" name="TextBox 11"/>
          <p:cNvSpPr txBox="1"/>
          <p:nvPr/>
        </p:nvSpPr>
        <p:spPr>
          <a:xfrm>
            <a:off x="5619750" y="4924425"/>
            <a:ext cx="2114550" cy="338554"/>
          </a:xfrm>
          <a:prstGeom prst="rect">
            <a:avLst/>
          </a:prstGeom>
          <a:noFill/>
        </p:spPr>
        <p:txBody>
          <a:bodyPr wrap="square" rtlCol="0">
            <a:spAutoFit/>
          </a:bodyPr>
          <a:lstStyle/>
          <a:p>
            <a:r>
              <a:rPr lang="en-US" dirty="0" smtClean="0"/>
              <a:t>See Exhibit 15-8</a:t>
            </a:r>
            <a:endParaRPr lang="en-US" dirty="0"/>
          </a:p>
        </p:txBody>
      </p:sp>
    </p:spTree>
    <p:extLst>
      <p:ext uri="{BB962C8B-B14F-4D97-AF65-F5344CB8AC3E}">
        <p14:creationId xmlns:p14="http://schemas.microsoft.com/office/powerpoint/2010/main" val="2253623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1A69A4"/>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4">
                                            <p:txEl>
                                              <p:pRg st="0" end="0"/>
                                            </p:txEl>
                                          </p:spTgt>
                                        </p:tgtEl>
                                        <p:attrNameLst>
                                          <p:attrName>ppt_c</p:attrName>
                                        </p:attrNameLst>
                                      </p:cBhvr>
                                      <p:to>
                                        <a:srgbClr val="1A69A4"/>
                                      </p:to>
                                    </p:animClr>
                                  </p:sub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subTnLst>
                                    <p:animClr clrSpc="rgb" dir="cw">
                                      <p:cBhvr override="childStyle">
                                        <p:cTn dur="1" fill="hold" display="0" masterRel="nextClick" afterEffect="1"/>
                                        <p:tgtEl>
                                          <p:spTgt spid="3">
                                            <p:txEl>
                                              <p:pRg st="2" end="2"/>
                                            </p:txEl>
                                          </p:spTgt>
                                        </p:tgtEl>
                                        <p:attrNameLst>
                                          <p:attrName>ppt_c</p:attrName>
                                        </p:attrNameLst>
                                      </p:cBhvr>
                                      <p:to>
                                        <a:srgbClr val="AF7EBE"/>
                                      </p:to>
                                    </p:animClr>
                                  </p:sub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childTnLst>
                                </p:cTn>
                              </p:par>
                              <p:par>
                                <p:cTn id="22" presetID="10" presetClass="entr" presetSubtype="0" fill="hold" nodeType="with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Effect transition="in" filter="fade">
                                      <p:cBhvr>
                                        <p:cTn id="24" dur="500"/>
                                        <p:tgtEl>
                                          <p:spTgt spid="5">
                                            <p:txEl>
                                              <p:pRg st="0" end="0"/>
                                            </p:txEl>
                                          </p:spTgt>
                                        </p:tgtEl>
                                      </p:cBhvr>
                                    </p:animEffect>
                                  </p:childTnLst>
                                  <p:subTnLst>
                                    <p:animClr clrSpc="rgb" dir="cw">
                                      <p:cBhvr override="childStyle">
                                        <p:cTn dur="1" fill="hold" display="0" masterRel="nextClick" afterEffect="1"/>
                                        <p:tgtEl>
                                          <p:spTgt spid="5">
                                            <p:txEl>
                                              <p:pRg st="0" end="0"/>
                                            </p:txEl>
                                          </p:spTgt>
                                        </p:tgtEl>
                                        <p:attrNameLst>
                                          <p:attrName>ppt_c</p:attrName>
                                        </p:attrNameLst>
                                      </p:cBhvr>
                                      <p:to>
                                        <a:srgbClr val="AF7EBE"/>
                                      </p:to>
                                    </p:animClr>
                                  </p:sub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500"/>
                                        <p:tgtEl>
                                          <p:spTgt spid="3">
                                            <p:txEl>
                                              <p:pRg st="3" end="3"/>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childTnLst>
                                </p:cTn>
                              </p:par>
                              <p:par>
                                <p:cTn id="37" presetID="10" presetClass="entr" presetSubtype="0" fill="hold" nodeType="withEffect">
                                  <p:stCondLst>
                                    <p:cond delay="0"/>
                                  </p:stCondLst>
                                  <p:childTnLst>
                                    <p:set>
                                      <p:cBhvr>
                                        <p:cTn id="38" dur="1" fill="hold">
                                          <p:stCondLst>
                                            <p:cond delay="0"/>
                                          </p:stCondLst>
                                        </p:cTn>
                                        <p:tgtEl>
                                          <p:spTgt spid="9">
                                            <p:txEl>
                                              <p:pRg st="0" end="0"/>
                                            </p:txEl>
                                          </p:spTgt>
                                        </p:tgtEl>
                                        <p:attrNameLst>
                                          <p:attrName>style.visibility</p:attrName>
                                        </p:attrNameLst>
                                      </p:cBhvr>
                                      <p:to>
                                        <p:strVal val="visible"/>
                                      </p:to>
                                    </p:set>
                                    <p:animEffect transition="in" filter="fade">
                                      <p:cBhvr>
                                        <p:cTn id="39" dur="500"/>
                                        <p:tgtEl>
                                          <p:spTgt spid="9">
                                            <p:txEl>
                                              <p:pRg st="0" end="0"/>
                                            </p:txEl>
                                          </p:spTgt>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fade">
                                      <p:cBhvr>
                                        <p:cTn id="4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1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We will cover…</a:t>
            </a:r>
            <a:endParaRPr lang="en-US" dirty="0"/>
          </a:p>
        </p:txBody>
      </p:sp>
      <p:sp>
        <p:nvSpPr>
          <p:cNvPr id="3" name="Content Placeholder 2"/>
          <p:cNvSpPr>
            <a:spLocks noGrp="1"/>
          </p:cNvSpPr>
          <p:nvPr>
            <p:ph idx="1"/>
          </p:nvPr>
        </p:nvSpPr>
        <p:spPr>
          <a:xfrm>
            <a:off x="365124" y="1387475"/>
            <a:ext cx="7864475" cy="4013200"/>
          </a:xfrm>
        </p:spPr>
        <p:txBody>
          <a:bodyPr/>
          <a:lstStyle/>
          <a:p>
            <a:r>
              <a:rPr lang="en-US" sz="3000" dirty="0" smtClean="0"/>
              <a:t>Several types of organizational structures:</a:t>
            </a:r>
          </a:p>
          <a:p>
            <a:pPr lvl="1"/>
            <a:r>
              <a:rPr lang="en-US" sz="2600" dirty="0" smtClean="0"/>
              <a:t>Functional</a:t>
            </a:r>
          </a:p>
          <a:p>
            <a:pPr lvl="1"/>
            <a:r>
              <a:rPr lang="en-US" sz="2600" dirty="0" smtClean="0"/>
              <a:t>Divisional</a:t>
            </a:r>
          </a:p>
          <a:p>
            <a:pPr lvl="1"/>
            <a:r>
              <a:rPr lang="en-US" sz="2600" dirty="0" smtClean="0"/>
              <a:t>Matrix</a:t>
            </a:r>
          </a:p>
          <a:p>
            <a:r>
              <a:rPr lang="en-US" sz="3000" dirty="0" smtClean="0"/>
              <a:t>Mechanistic vs. Organic type of structures</a:t>
            </a:r>
          </a:p>
          <a:p>
            <a:r>
              <a:rPr lang="en-US" sz="3000" dirty="0" smtClean="0"/>
              <a:t>Factors influencing type of structure used</a:t>
            </a:r>
          </a:p>
          <a:p>
            <a:pPr lvl="1"/>
            <a:r>
              <a:rPr lang="en-US" sz="2600" dirty="0" smtClean="0"/>
              <a:t>Strategy	▪Technology</a:t>
            </a:r>
          </a:p>
          <a:p>
            <a:pPr lvl="1"/>
            <a:r>
              <a:rPr lang="en-US" sz="2600" dirty="0" smtClean="0"/>
              <a:t>Size 		▪Environment</a:t>
            </a:r>
            <a:endParaRPr lang="en-US" sz="2600" dirty="0"/>
          </a:p>
        </p:txBody>
      </p:sp>
    </p:spTree>
    <p:extLst>
      <p:ext uri="{BB962C8B-B14F-4D97-AF65-F5344CB8AC3E}">
        <p14:creationId xmlns:p14="http://schemas.microsoft.com/office/powerpoint/2010/main" val="405861360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Technology &amp; Structure</a:t>
            </a:r>
            <a:r>
              <a:rPr lang="en-US" sz="2400" dirty="0" smtClean="0"/>
              <a:t> (Woodward)</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340752449"/>
              </p:ext>
            </p:extLst>
          </p:nvPr>
        </p:nvGraphicFramePr>
        <p:xfrm>
          <a:off x="571499" y="1377950"/>
          <a:ext cx="7466014" cy="2717800"/>
        </p:xfrm>
        <a:graphic>
          <a:graphicData uri="http://schemas.openxmlformats.org/drawingml/2006/table">
            <a:tbl>
              <a:tblPr firstRow="1" bandRow="1">
                <a:tableStyleId>{21E4AEA4-8DFA-4A89-87EB-49C32662AFE0}</a:tableStyleId>
              </a:tblPr>
              <a:tblGrid>
                <a:gridCol w="3733007">
                  <a:extLst>
                    <a:ext uri="{9D8B030D-6E8A-4147-A177-3AD203B41FA5}">
                      <a16:colId xmlns:a16="http://schemas.microsoft.com/office/drawing/2014/main" val="20000"/>
                    </a:ext>
                  </a:extLst>
                </a:gridCol>
                <a:gridCol w="3733007">
                  <a:extLst>
                    <a:ext uri="{9D8B030D-6E8A-4147-A177-3AD203B41FA5}">
                      <a16:colId xmlns:a16="http://schemas.microsoft.com/office/drawing/2014/main" val="20001"/>
                    </a:ext>
                  </a:extLst>
                </a:gridCol>
              </a:tblGrid>
              <a:tr h="370840">
                <a:tc>
                  <a:txBody>
                    <a:bodyPr/>
                    <a:lstStyle/>
                    <a:p>
                      <a:r>
                        <a:rPr lang="en-US" sz="2600" dirty="0" smtClean="0"/>
                        <a:t>Type</a:t>
                      </a:r>
                      <a:r>
                        <a:rPr lang="en-US" sz="2600" baseline="0" dirty="0" smtClean="0"/>
                        <a:t> of Technology</a:t>
                      </a:r>
                      <a:endParaRPr lang="en-US" sz="2600" dirty="0"/>
                    </a:p>
                  </a:txBody>
                  <a:tcPr/>
                </a:tc>
                <a:tc>
                  <a:txBody>
                    <a:bodyPr/>
                    <a:lstStyle/>
                    <a:p>
                      <a:r>
                        <a:rPr lang="en-US" sz="2600" dirty="0" smtClean="0"/>
                        <a:t>Best Type of Structure</a:t>
                      </a:r>
                      <a:endParaRPr lang="en-US" sz="2600" dirty="0"/>
                    </a:p>
                  </a:txBody>
                  <a:tcPr/>
                </a:tc>
                <a:extLst>
                  <a:ext uri="{0D108BD9-81ED-4DB2-BD59-A6C34878D82A}">
                    <a16:rowId xmlns:a16="http://schemas.microsoft.com/office/drawing/2014/main" val="10000"/>
                  </a:ext>
                </a:extLst>
              </a:tr>
              <a:tr h="370840">
                <a:tc>
                  <a:txBody>
                    <a:bodyPr/>
                    <a:lstStyle/>
                    <a:p>
                      <a:r>
                        <a:rPr lang="en-US" sz="2600" dirty="0" smtClean="0"/>
                        <a:t>Small Batch</a:t>
                      </a:r>
                      <a:endParaRPr lang="en-US" sz="2600" dirty="0"/>
                    </a:p>
                  </a:txBody>
                  <a:tcPr/>
                </a:tc>
                <a:tc>
                  <a:txBody>
                    <a:bodyPr/>
                    <a:lstStyle/>
                    <a:p>
                      <a:r>
                        <a:rPr lang="en-US" sz="2600" dirty="0" smtClean="0"/>
                        <a:t>Organic</a:t>
                      </a:r>
                      <a:endParaRPr lang="en-US" sz="2600" dirty="0"/>
                    </a:p>
                  </a:txBody>
                  <a:tcPr/>
                </a:tc>
                <a:extLst>
                  <a:ext uri="{0D108BD9-81ED-4DB2-BD59-A6C34878D82A}">
                    <a16:rowId xmlns:a16="http://schemas.microsoft.com/office/drawing/2014/main" val="10001"/>
                  </a:ext>
                </a:extLst>
              </a:tr>
              <a:tr h="370840">
                <a:tc>
                  <a:txBody>
                    <a:bodyPr/>
                    <a:lstStyle/>
                    <a:p>
                      <a:r>
                        <a:rPr lang="en-US" sz="2600" dirty="0" smtClean="0"/>
                        <a:t>Large Batch &amp; </a:t>
                      </a:r>
                    </a:p>
                    <a:p>
                      <a:r>
                        <a:rPr lang="en-US" sz="2600" dirty="0" smtClean="0"/>
                        <a:t>Mass Production</a:t>
                      </a:r>
                      <a:endParaRPr lang="en-US" sz="2600" dirty="0"/>
                    </a:p>
                  </a:txBody>
                  <a:tcPr/>
                </a:tc>
                <a:tc>
                  <a:txBody>
                    <a:bodyPr/>
                    <a:lstStyle/>
                    <a:p>
                      <a:r>
                        <a:rPr lang="en-US" sz="2600" dirty="0" smtClean="0"/>
                        <a:t>Mechanistic</a:t>
                      </a:r>
                      <a:endParaRPr lang="en-US" sz="2600" dirty="0"/>
                    </a:p>
                  </a:txBody>
                  <a:tcPr/>
                </a:tc>
                <a:extLst>
                  <a:ext uri="{0D108BD9-81ED-4DB2-BD59-A6C34878D82A}">
                    <a16:rowId xmlns:a16="http://schemas.microsoft.com/office/drawing/2014/main" val="10002"/>
                  </a:ext>
                </a:extLst>
              </a:tr>
              <a:tr h="370840">
                <a:tc>
                  <a:txBody>
                    <a:bodyPr/>
                    <a:lstStyle/>
                    <a:p>
                      <a:r>
                        <a:rPr lang="en-US" sz="2600" dirty="0" smtClean="0"/>
                        <a:t>Continuous Process</a:t>
                      </a:r>
                      <a:endParaRPr lang="en-US" sz="2600" dirty="0"/>
                    </a:p>
                  </a:txBody>
                  <a:tcPr/>
                </a:tc>
                <a:tc>
                  <a:txBody>
                    <a:bodyPr/>
                    <a:lstStyle/>
                    <a:p>
                      <a:r>
                        <a:rPr lang="en-US" sz="2600" dirty="0" smtClean="0"/>
                        <a:t>Organic</a:t>
                      </a:r>
                      <a:endParaRPr lang="en-US" sz="2600" dirty="0"/>
                    </a:p>
                  </a:txBody>
                  <a:tcPr/>
                </a:tc>
                <a:extLst>
                  <a:ext uri="{0D108BD9-81ED-4DB2-BD59-A6C34878D82A}">
                    <a16:rowId xmlns:a16="http://schemas.microsoft.com/office/drawing/2014/main" val="10003"/>
                  </a:ext>
                </a:extLst>
              </a:tr>
              <a:tr h="370840">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21608499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sz="3400" smtClean="0"/>
              <a:t>Contingency Theory:  Matching the firm’s structure with its environment</a:t>
            </a:r>
          </a:p>
        </p:txBody>
      </p:sp>
      <p:graphicFrame>
        <p:nvGraphicFramePr>
          <p:cNvPr id="118813" name="Group 29"/>
          <p:cNvGraphicFramePr>
            <a:graphicFrameLocks noGrp="1"/>
          </p:cNvGraphicFramePr>
          <p:nvPr>
            <p:ph idx="1"/>
          </p:nvPr>
        </p:nvGraphicFramePr>
        <p:xfrm>
          <a:off x="365125" y="1387475"/>
          <a:ext cx="7634288" cy="4013201"/>
        </p:xfrm>
        <a:graphic>
          <a:graphicData uri="http://schemas.openxmlformats.org/drawingml/2006/table">
            <a:tbl>
              <a:tblPr/>
              <a:tblGrid>
                <a:gridCol w="2544763">
                  <a:extLst>
                    <a:ext uri="{9D8B030D-6E8A-4147-A177-3AD203B41FA5}">
                      <a16:colId xmlns:a16="http://schemas.microsoft.com/office/drawing/2014/main" val="20000"/>
                    </a:ext>
                  </a:extLst>
                </a:gridCol>
                <a:gridCol w="2544762">
                  <a:extLst>
                    <a:ext uri="{9D8B030D-6E8A-4147-A177-3AD203B41FA5}">
                      <a16:colId xmlns:a16="http://schemas.microsoft.com/office/drawing/2014/main" val="20001"/>
                    </a:ext>
                  </a:extLst>
                </a:gridCol>
                <a:gridCol w="2544763">
                  <a:extLst>
                    <a:ext uri="{9D8B030D-6E8A-4147-A177-3AD203B41FA5}">
                      <a16:colId xmlns:a16="http://schemas.microsoft.com/office/drawing/2014/main" val="20002"/>
                    </a:ext>
                  </a:extLst>
                </a:gridCol>
              </a:tblGrid>
              <a:tr h="1338263">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2800" b="0" i="0" u="none" strike="noStrike" cap="none" normalizeH="0" baseline="0" smtClean="0">
                          <a:ln>
                            <a:noFill/>
                          </a:ln>
                          <a:solidFill>
                            <a:schemeClr val="tx1"/>
                          </a:solidFill>
                          <a:effectLst/>
                          <a:latin typeface="Arial" charset="0"/>
                        </a:rPr>
                        <a:t>Environmental Characteristics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chemeClr val="accent1"/>
                        </a:gs>
                        <a:gs pos="100000">
                          <a:schemeClr val="accent1">
                            <a:gamma/>
                            <a:tint val="47451"/>
                            <a:invGamma/>
                          </a:schemeClr>
                        </a:gs>
                      </a:gsLst>
                      <a:lin ang="5400000" scaled="1"/>
                    </a:grad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2800" b="0" i="0" u="none" strike="noStrike" cap="none" normalizeH="0" baseline="0" smtClean="0">
                          <a:ln>
                            <a:noFill/>
                          </a:ln>
                          <a:solidFill>
                            <a:schemeClr val="tx1"/>
                          </a:solidFill>
                          <a:effectLst/>
                          <a:latin typeface="Arial" charset="0"/>
                        </a:rPr>
                        <a:t>Highly Dynamic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chemeClr val="accent1"/>
                        </a:gs>
                        <a:gs pos="100000">
                          <a:schemeClr val="accent1">
                            <a:gamma/>
                            <a:tint val="47451"/>
                            <a:invGamma/>
                          </a:schemeClr>
                        </a:gs>
                      </a:gsLst>
                      <a:lin ang="5400000" scaled="1"/>
                    </a:grad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2800" b="0" i="0" u="none" strike="noStrike" cap="none" normalizeH="0" baseline="0" smtClean="0">
                          <a:ln>
                            <a:noFill/>
                          </a:ln>
                          <a:solidFill>
                            <a:schemeClr val="tx1"/>
                          </a:solidFill>
                          <a:effectLst/>
                          <a:latin typeface="Arial" charset="0"/>
                        </a:rPr>
                        <a:t>Low in Dynamism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chemeClr val="accent1"/>
                        </a:gs>
                        <a:gs pos="100000">
                          <a:schemeClr val="accent1">
                            <a:gamma/>
                            <a:tint val="47451"/>
                            <a:invGamma/>
                          </a:schemeClr>
                        </a:gs>
                      </a:gsLst>
                      <a:lin ang="5400000" scaled="1"/>
                    </a:gradFill>
                  </a:tcPr>
                </a:tc>
                <a:extLst>
                  <a:ext uri="{0D108BD9-81ED-4DB2-BD59-A6C34878D82A}">
                    <a16:rowId xmlns:a16="http://schemas.microsoft.com/office/drawing/2014/main" val="10000"/>
                  </a:ext>
                </a:extLst>
              </a:tr>
              <a:tr h="1336675">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2800" b="0" i="0" u="none" strike="noStrike" cap="none" normalizeH="0" baseline="0" smtClean="0">
                          <a:ln>
                            <a:noFill/>
                          </a:ln>
                          <a:solidFill>
                            <a:schemeClr val="tx1"/>
                          </a:solidFill>
                          <a:effectLst/>
                          <a:latin typeface="Arial" charset="0"/>
                        </a:rPr>
                        <a:t>Highly Complex</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chemeClr val="accent1"/>
                        </a:gs>
                        <a:gs pos="100000">
                          <a:schemeClr val="accent1">
                            <a:gamma/>
                            <a:tint val="63529"/>
                            <a:invGamma/>
                          </a:schemeClr>
                        </a:gs>
                      </a:gsLst>
                      <a:lin ang="5400000" scaled="1"/>
                    </a:grad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2800" b="0" i="0" u="none" strike="noStrike" cap="none" normalizeH="0" baseline="0" smtClean="0">
                          <a:ln>
                            <a:noFill/>
                          </a:ln>
                          <a:solidFill>
                            <a:schemeClr val="tx1"/>
                          </a:solidFill>
                          <a:effectLst/>
                          <a:latin typeface="Arial" charset="0"/>
                        </a:rPr>
                        <a:t>Complex and Changing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2800" b="0" i="0" u="none" strike="noStrike" cap="none" normalizeH="0" baseline="0" smtClean="0">
                          <a:ln>
                            <a:noFill/>
                          </a:ln>
                          <a:solidFill>
                            <a:schemeClr val="tx1"/>
                          </a:solidFill>
                          <a:effectLst/>
                          <a:latin typeface="Arial" charset="0"/>
                        </a:rPr>
                        <a:t>Complex and Stable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338263">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2800" b="0" i="0" u="none" strike="noStrike" cap="none" normalizeH="0" baseline="0" smtClean="0">
                          <a:ln>
                            <a:noFill/>
                          </a:ln>
                          <a:solidFill>
                            <a:schemeClr val="tx1"/>
                          </a:solidFill>
                          <a:effectLst/>
                          <a:latin typeface="Arial" charset="0"/>
                        </a:rPr>
                        <a:t>Low in Complexity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1"/>
                        </a:gs>
                        <a:gs pos="100000">
                          <a:schemeClr val="accent1">
                            <a:gamma/>
                            <a:tint val="63529"/>
                            <a:invGamma/>
                          </a:schemeClr>
                        </a:gs>
                      </a:gsLst>
                      <a:lin ang="5400000" scaled="1"/>
                    </a:grad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2800" b="0" i="0" u="none" strike="noStrike" cap="none" normalizeH="0" baseline="0" smtClean="0">
                          <a:ln>
                            <a:noFill/>
                          </a:ln>
                          <a:solidFill>
                            <a:schemeClr val="tx1"/>
                          </a:solidFill>
                          <a:effectLst/>
                          <a:latin typeface="Arial" charset="0"/>
                        </a:rPr>
                        <a:t>Simple and Changing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809625" rtl="0" eaLnBrk="1" fontAlgn="base" latinLnBrk="0" hangingPunct="1">
                        <a:lnSpc>
                          <a:spcPct val="100000"/>
                        </a:lnSpc>
                        <a:spcBef>
                          <a:spcPct val="20000"/>
                        </a:spcBef>
                        <a:spcAft>
                          <a:spcPct val="0"/>
                        </a:spcAft>
                        <a:buClr>
                          <a:srgbClr val="0B3F49"/>
                        </a:buClr>
                        <a:buSzPct val="70000"/>
                        <a:buFont typeface="Wingdings" pitchFamily="2" charset="2"/>
                        <a:buNone/>
                        <a:tabLst/>
                      </a:pPr>
                      <a:r>
                        <a:rPr kumimoji="0" lang="en-US" sz="2800" b="0" i="0" u="none" strike="noStrike" cap="none" normalizeH="0" baseline="0" smtClean="0">
                          <a:ln>
                            <a:noFill/>
                          </a:ln>
                          <a:solidFill>
                            <a:schemeClr val="tx1"/>
                          </a:solidFill>
                          <a:effectLst/>
                          <a:latin typeface="Arial" charset="0"/>
                        </a:rPr>
                        <a:t>Simple and Stable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sz="3400" smtClean="0"/>
              <a:t>Environment Affects Decision Making</a:t>
            </a:r>
          </a:p>
        </p:txBody>
      </p:sp>
      <p:sp>
        <p:nvSpPr>
          <p:cNvPr id="120835" name="Rectangle 3"/>
          <p:cNvSpPr>
            <a:spLocks noGrp="1" noChangeArrowheads="1"/>
          </p:cNvSpPr>
          <p:nvPr>
            <p:ph type="body" idx="1"/>
          </p:nvPr>
        </p:nvSpPr>
        <p:spPr/>
        <p:txBody>
          <a:bodyPr/>
          <a:lstStyle/>
          <a:p>
            <a:pPr eaLnBrk="1" hangingPunct="1">
              <a:lnSpc>
                <a:spcPct val="90000"/>
              </a:lnSpc>
              <a:defRPr/>
            </a:pPr>
            <a:r>
              <a:rPr lang="en-US" dirty="0" smtClean="0"/>
              <a:t>Environments that are </a:t>
            </a:r>
            <a:r>
              <a:rPr lang="en-US" i="1" dirty="0" smtClean="0"/>
              <a:t>complex</a:t>
            </a:r>
            <a:r>
              <a:rPr lang="en-US" dirty="0" smtClean="0"/>
              <a:t> and </a:t>
            </a:r>
            <a:r>
              <a:rPr lang="en-US" i="1" dirty="0" smtClean="0"/>
              <a:t>changing</a:t>
            </a:r>
            <a:r>
              <a:rPr lang="en-US" dirty="0" smtClean="0"/>
              <a:t> </a:t>
            </a:r>
            <a:r>
              <a:rPr lang="en-US" sz="2400" dirty="0" smtClean="0"/>
              <a:t>(high dynamism and high complexity)</a:t>
            </a:r>
            <a:r>
              <a:rPr lang="en-US" dirty="0" smtClean="0"/>
              <a:t> create </a:t>
            </a:r>
            <a:r>
              <a:rPr lang="en-US" b="1" dirty="0" smtClean="0">
                <a:effectLst>
                  <a:outerShdw blurRad="38100" dist="38100" dir="2700000" algn="tl">
                    <a:srgbClr val="C0C0C0"/>
                  </a:outerShdw>
                </a:effectLst>
              </a:rPr>
              <a:t>high levels of uncertainty</a:t>
            </a:r>
            <a:r>
              <a:rPr lang="en-US" dirty="0" smtClean="0"/>
              <a:t> among managers making decisions.</a:t>
            </a:r>
          </a:p>
          <a:p>
            <a:pPr eaLnBrk="1" hangingPunct="1">
              <a:lnSpc>
                <a:spcPct val="90000"/>
              </a:lnSpc>
              <a:defRPr/>
            </a:pPr>
            <a:r>
              <a:rPr lang="en-US" i="1" dirty="0" smtClean="0"/>
              <a:t>Scarcity</a:t>
            </a:r>
            <a:r>
              <a:rPr lang="en-US" dirty="0" smtClean="0"/>
              <a:t> also adds to the uncertainty.</a:t>
            </a:r>
          </a:p>
          <a:p>
            <a:pPr eaLnBrk="1" hangingPunct="1">
              <a:lnSpc>
                <a:spcPct val="90000"/>
              </a:lnSpc>
              <a:defRPr/>
            </a:pPr>
            <a:r>
              <a:rPr lang="en-US" dirty="0" smtClean="0"/>
              <a:t>Simple &amp; Stable environments create </a:t>
            </a:r>
            <a:r>
              <a:rPr lang="en-US" b="1" dirty="0" smtClean="0">
                <a:effectLst>
                  <a:outerShdw blurRad="38100" dist="38100" dir="2700000" algn="tl">
                    <a:srgbClr val="C0C0C0"/>
                  </a:outerShdw>
                </a:effectLst>
              </a:rPr>
              <a:t>low levels of uncertainty</a:t>
            </a:r>
            <a:r>
              <a:rPr lang="en-US" dirty="0" smtClean="0"/>
              <a:t>.</a:t>
            </a:r>
          </a:p>
          <a:p>
            <a:pPr eaLnBrk="1" hangingPunct="1">
              <a:lnSpc>
                <a:spcPct val="90000"/>
              </a:lnSpc>
              <a:defRPr/>
            </a:pPr>
            <a:r>
              <a:rPr lang="en-US" dirty="0" smtClean="0"/>
              <a:t>These, in turn, shape the ideal structure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0835">
                                            <p:txEl>
                                              <p:pRg st="0" end="0"/>
                                            </p:txEl>
                                          </p:spTgt>
                                        </p:tgtEl>
                                        <p:attrNameLst>
                                          <p:attrName>style.visibility</p:attrName>
                                        </p:attrNameLst>
                                      </p:cBhvr>
                                      <p:to>
                                        <p:strVal val="visible"/>
                                      </p:to>
                                    </p:set>
                                    <p:anim calcmode="lin" valueType="num">
                                      <p:cBhvr additive="base">
                                        <p:cTn id="7" dur="500" fill="hold"/>
                                        <p:tgtEl>
                                          <p:spTgt spid="1208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0835">
                                            <p:txEl>
                                              <p:pRg st="0" end="0"/>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120835">
                                            <p:txEl>
                                              <p:pRg st="0" end="0"/>
                                            </p:txEl>
                                          </p:spTgt>
                                        </p:tgtEl>
                                        <p:attrNameLst>
                                          <p:attrName>ppt_c</p:attrName>
                                        </p:attrNameLst>
                                      </p:cBhvr>
                                      <p:to>
                                        <a:srgbClr val="1A69A4"/>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20835">
                                            <p:txEl>
                                              <p:pRg st="1" end="1"/>
                                            </p:txEl>
                                          </p:spTgt>
                                        </p:tgtEl>
                                        <p:attrNameLst>
                                          <p:attrName>style.visibility</p:attrName>
                                        </p:attrNameLst>
                                      </p:cBhvr>
                                      <p:to>
                                        <p:strVal val="visible"/>
                                      </p:to>
                                    </p:set>
                                    <p:anim calcmode="lin" valueType="num">
                                      <p:cBhvr additive="base">
                                        <p:cTn id="13" dur="500" fill="hold"/>
                                        <p:tgtEl>
                                          <p:spTgt spid="12083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0835">
                                            <p:txEl>
                                              <p:pRg st="1" end="1"/>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120835">
                                            <p:txEl>
                                              <p:pRg st="1" end="1"/>
                                            </p:txEl>
                                          </p:spTgt>
                                        </p:tgtEl>
                                        <p:attrNameLst>
                                          <p:attrName>ppt_c</p:attrName>
                                        </p:attrNameLst>
                                      </p:cBhvr>
                                      <p:to>
                                        <a:srgbClr val="BB2C29"/>
                                      </p:to>
                                    </p:animClr>
                                  </p:sub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120835">
                                            <p:txEl>
                                              <p:pRg st="2" end="2"/>
                                            </p:txEl>
                                          </p:spTgt>
                                        </p:tgtEl>
                                        <p:attrNameLst>
                                          <p:attrName>style.visibility</p:attrName>
                                        </p:attrNameLst>
                                      </p:cBhvr>
                                      <p:to>
                                        <p:strVal val="visible"/>
                                      </p:to>
                                    </p:set>
                                    <p:animEffect transition="in" filter="fade">
                                      <p:cBhvr>
                                        <p:cTn id="19" dur="500"/>
                                        <p:tgtEl>
                                          <p:spTgt spid="120835">
                                            <p:txEl>
                                              <p:pRg st="2" end="2"/>
                                            </p:txEl>
                                          </p:spTgt>
                                        </p:tgtEl>
                                      </p:cBhvr>
                                    </p:animEffect>
                                    <p:anim calcmode="lin" valueType="num">
                                      <p:cBhvr>
                                        <p:cTn id="20" dur="500" fill="hold"/>
                                        <p:tgtEl>
                                          <p:spTgt spid="120835">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120835">
                                            <p:txEl>
                                              <p:pRg st="2" end="2"/>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120835">
                                            <p:txEl>
                                              <p:pRg st="2" end="2"/>
                                            </p:txEl>
                                          </p:spTgt>
                                        </p:tgtEl>
                                        <p:attrNameLst>
                                          <p:attrName>ppt_c</p:attrName>
                                        </p:attrNameLst>
                                      </p:cBhvr>
                                      <p:to>
                                        <a:srgbClr val="1A69A4"/>
                                      </p:to>
                                    </p:animClr>
                                  </p:sub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120835">
                                            <p:txEl>
                                              <p:pRg st="3" end="3"/>
                                            </p:txEl>
                                          </p:spTgt>
                                        </p:tgtEl>
                                        <p:attrNameLst>
                                          <p:attrName>style.visibility</p:attrName>
                                        </p:attrNameLst>
                                      </p:cBhvr>
                                      <p:to>
                                        <p:strVal val="visible"/>
                                      </p:to>
                                    </p:set>
                                    <p:animEffect transition="in" filter="fade">
                                      <p:cBhvr>
                                        <p:cTn id="26" dur="500"/>
                                        <p:tgtEl>
                                          <p:spTgt spid="120835">
                                            <p:txEl>
                                              <p:pRg st="3" end="3"/>
                                            </p:txEl>
                                          </p:spTgt>
                                        </p:tgtEl>
                                      </p:cBhvr>
                                    </p:animEffect>
                                    <p:anim calcmode="lin" valueType="num">
                                      <p:cBhvr>
                                        <p:cTn id="27" dur="500" fill="hold"/>
                                        <p:tgtEl>
                                          <p:spTgt spid="120835">
                                            <p:txEl>
                                              <p:pRg st="3" end="3"/>
                                            </p:txEl>
                                          </p:spTgt>
                                        </p:tgtEl>
                                        <p:attrNameLst>
                                          <p:attrName>ppt_x</p:attrName>
                                        </p:attrNameLst>
                                      </p:cBhvr>
                                      <p:tavLst>
                                        <p:tav tm="0">
                                          <p:val>
                                            <p:strVal val="#ppt_x"/>
                                          </p:val>
                                        </p:tav>
                                        <p:tav tm="100000">
                                          <p:val>
                                            <p:strVal val="#ppt_x"/>
                                          </p:val>
                                        </p:tav>
                                      </p:tavLst>
                                    </p:anim>
                                    <p:anim calcmode="lin" valueType="num">
                                      <p:cBhvr>
                                        <p:cTn id="28" dur="500" fill="hold"/>
                                        <p:tgtEl>
                                          <p:spTgt spid="12083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5"/>
          <p:cNvSpPr>
            <a:spLocks noGrp="1" noChangeArrowheads="1"/>
          </p:cNvSpPr>
          <p:nvPr>
            <p:ph type="title"/>
          </p:nvPr>
        </p:nvSpPr>
        <p:spPr/>
        <p:txBody>
          <a:bodyPr/>
          <a:lstStyle/>
          <a:p>
            <a:pPr eaLnBrk="1" hangingPunct="1"/>
            <a:endParaRPr lang="en-US" dirty="0" smtClean="0"/>
          </a:p>
        </p:txBody>
      </p:sp>
      <p:graphicFrame>
        <p:nvGraphicFramePr>
          <p:cNvPr id="22531" name="Object 4"/>
          <p:cNvGraphicFramePr>
            <a:graphicFrameLocks noGrp="1" noChangeAspect="1"/>
          </p:cNvGraphicFramePr>
          <p:nvPr>
            <p:ph idx="1"/>
            <p:extLst>
              <p:ext uri="{D42A27DB-BD31-4B8C-83A1-F6EECF244321}">
                <p14:modId xmlns:p14="http://schemas.microsoft.com/office/powerpoint/2010/main" val="730308612"/>
              </p:ext>
            </p:extLst>
          </p:nvPr>
        </p:nvGraphicFramePr>
        <p:xfrm>
          <a:off x="2674938" y="0"/>
          <a:ext cx="5554662" cy="5943600"/>
        </p:xfrm>
        <a:graphic>
          <a:graphicData uri="http://schemas.openxmlformats.org/presentationml/2006/ole">
            <mc:AlternateContent xmlns:mc="http://schemas.openxmlformats.org/markup-compatibility/2006">
              <mc:Choice xmlns:v="urn:schemas-microsoft-com:vml" Requires="v">
                <p:oleObj spid="_x0000_s22567" name="Photo Editor Photo" r:id="rId3" imgW="5380952" imgH="6409524" progId="MSPhotoEd.3">
                  <p:embed/>
                </p:oleObj>
              </mc:Choice>
              <mc:Fallback>
                <p:oleObj name="Photo Editor Photo" r:id="rId3" imgW="5380952" imgH="6409524" progId="MSPhotoEd.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74938" y="0"/>
                        <a:ext cx="5554662" cy="594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cxnSp>
        <p:nvCxnSpPr>
          <p:cNvPr id="121859" name="Straight Arrow Connector 121858"/>
          <p:cNvCxnSpPr/>
          <p:nvPr/>
        </p:nvCxnSpPr>
        <p:spPr bwMode="auto">
          <a:xfrm>
            <a:off x="5063607" y="4077374"/>
            <a:ext cx="1608656" cy="0"/>
          </a:xfrm>
          <a:prstGeom prst="straightConnector1">
            <a:avLst/>
          </a:prstGeom>
          <a:solidFill>
            <a:schemeClr val="accent1"/>
          </a:solidFill>
          <a:ln w="19050" cap="flat" cmpd="sng" algn="ctr">
            <a:solidFill>
              <a:schemeClr val="tx1"/>
            </a:solidFill>
            <a:prstDash val="solid"/>
            <a:round/>
            <a:headEnd type="stealth" w="med" len="med"/>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532" name="Text Box 7"/>
          <p:cNvSpPr txBox="1">
            <a:spLocks noChangeArrowheads="1"/>
          </p:cNvSpPr>
          <p:nvPr/>
        </p:nvSpPr>
        <p:spPr bwMode="auto">
          <a:xfrm>
            <a:off x="292100" y="228600"/>
            <a:ext cx="2353631"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809625" eaLnBrk="0" hangingPunct="0">
              <a:defRPr sz="1600">
                <a:solidFill>
                  <a:schemeClr val="tx1"/>
                </a:solidFill>
                <a:latin typeface="Arial" charset="0"/>
              </a:defRPr>
            </a:lvl1pPr>
            <a:lvl2pPr marL="742950" indent="-285750" defTabSz="809625" eaLnBrk="0" hangingPunct="0">
              <a:defRPr sz="1600">
                <a:solidFill>
                  <a:schemeClr val="tx1"/>
                </a:solidFill>
                <a:latin typeface="Arial" charset="0"/>
              </a:defRPr>
            </a:lvl2pPr>
            <a:lvl3pPr marL="1143000" indent="-228600" defTabSz="809625" eaLnBrk="0" hangingPunct="0">
              <a:defRPr sz="1600">
                <a:solidFill>
                  <a:schemeClr val="tx1"/>
                </a:solidFill>
                <a:latin typeface="Arial" charset="0"/>
              </a:defRPr>
            </a:lvl3pPr>
            <a:lvl4pPr marL="1600200" indent="-228600" defTabSz="809625" eaLnBrk="0" hangingPunct="0">
              <a:defRPr sz="1600">
                <a:solidFill>
                  <a:schemeClr val="tx1"/>
                </a:solidFill>
                <a:latin typeface="Arial" charset="0"/>
              </a:defRPr>
            </a:lvl4pPr>
            <a:lvl5pPr marL="2057400" indent="-228600" defTabSz="809625" eaLnBrk="0" hangingPunct="0">
              <a:defRPr sz="1600">
                <a:solidFill>
                  <a:schemeClr val="tx1"/>
                </a:solidFill>
                <a:latin typeface="Arial" charset="0"/>
              </a:defRPr>
            </a:lvl5pPr>
            <a:lvl6pPr marL="2514600" indent="-228600" defTabSz="809625" eaLnBrk="0" fontAlgn="base" hangingPunct="0">
              <a:spcBef>
                <a:spcPct val="0"/>
              </a:spcBef>
              <a:spcAft>
                <a:spcPct val="0"/>
              </a:spcAft>
              <a:defRPr sz="1600">
                <a:solidFill>
                  <a:schemeClr val="tx1"/>
                </a:solidFill>
                <a:latin typeface="Arial" charset="0"/>
              </a:defRPr>
            </a:lvl6pPr>
            <a:lvl7pPr marL="2971800" indent="-228600" defTabSz="809625" eaLnBrk="0" fontAlgn="base" hangingPunct="0">
              <a:spcBef>
                <a:spcPct val="0"/>
              </a:spcBef>
              <a:spcAft>
                <a:spcPct val="0"/>
              </a:spcAft>
              <a:defRPr sz="1600">
                <a:solidFill>
                  <a:schemeClr val="tx1"/>
                </a:solidFill>
                <a:latin typeface="Arial" charset="0"/>
              </a:defRPr>
            </a:lvl7pPr>
            <a:lvl8pPr marL="3429000" indent="-228600" defTabSz="809625" eaLnBrk="0" fontAlgn="base" hangingPunct="0">
              <a:spcBef>
                <a:spcPct val="0"/>
              </a:spcBef>
              <a:spcAft>
                <a:spcPct val="0"/>
              </a:spcAft>
              <a:defRPr sz="1600">
                <a:solidFill>
                  <a:schemeClr val="tx1"/>
                </a:solidFill>
                <a:latin typeface="Arial" charset="0"/>
              </a:defRPr>
            </a:lvl8pPr>
            <a:lvl9pPr marL="3886200" indent="-228600" defTabSz="809625" eaLnBrk="0" fontAlgn="base" hangingPunct="0">
              <a:spcBef>
                <a:spcPct val="0"/>
              </a:spcBef>
              <a:spcAft>
                <a:spcPct val="0"/>
              </a:spcAft>
              <a:defRPr sz="1600">
                <a:solidFill>
                  <a:schemeClr val="tx1"/>
                </a:solidFill>
                <a:latin typeface="Arial" charset="0"/>
              </a:defRPr>
            </a:lvl9pPr>
          </a:lstStyle>
          <a:p>
            <a:pPr eaLnBrk="1" hangingPunct="1">
              <a:spcBef>
                <a:spcPct val="50000"/>
              </a:spcBef>
            </a:pPr>
            <a:r>
              <a:rPr lang="en-US" sz="2800" b="1" dirty="0">
                <a:solidFill>
                  <a:schemeClr val="tx2"/>
                </a:solidFill>
              </a:rPr>
              <a:t>Contingency Theory</a:t>
            </a:r>
          </a:p>
        </p:txBody>
      </p:sp>
      <p:sp>
        <p:nvSpPr>
          <p:cNvPr id="121864" name="Text Box 8"/>
          <p:cNvSpPr txBox="1">
            <a:spLocks noChangeArrowheads="1"/>
          </p:cNvSpPr>
          <p:nvPr/>
        </p:nvSpPr>
        <p:spPr bwMode="auto">
          <a:xfrm>
            <a:off x="355600" y="1384300"/>
            <a:ext cx="2806700" cy="3902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809625">
              <a:defRPr>
                <a:solidFill>
                  <a:schemeClr val="tx1"/>
                </a:solidFill>
                <a:latin typeface="Arial" charset="0"/>
              </a:defRPr>
            </a:lvl1pPr>
            <a:lvl2pPr defTabSz="809625">
              <a:defRPr>
                <a:solidFill>
                  <a:schemeClr val="tx1"/>
                </a:solidFill>
                <a:latin typeface="Arial" charset="0"/>
              </a:defRPr>
            </a:lvl2pPr>
            <a:lvl3pPr defTabSz="809625">
              <a:defRPr>
                <a:solidFill>
                  <a:schemeClr val="tx1"/>
                </a:solidFill>
                <a:latin typeface="Arial" charset="0"/>
              </a:defRPr>
            </a:lvl3pPr>
            <a:lvl4pPr defTabSz="809625">
              <a:defRPr>
                <a:solidFill>
                  <a:schemeClr val="tx1"/>
                </a:solidFill>
                <a:latin typeface="Arial" charset="0"/>
              </a:defRPr>
            </a:lvl4pPr>
            <a:lvl5pPr defTabSz="809625">
              <a:defRPr>
                <a:solidFill>
                  <a:schemeClr val="tx1"/>
                </a:solidFill>
                <a:latin typeface="Arial" charset="0"/>
              </a:defRPr>
            </a:lvl5pPr>
            <a:lvl6pPr defTabSz="809625" fontAlgn="base">
              <a:spcBef>
                <a:spcPct val="0"/>
              </a:spcBef>
              <a:spcAft>
                <a:spcPct val="0"/>
              </a:spcAft>
              <a:defRPr>
                <a:solidFill>
                  <a:schemeClr val="tx1"/>
                </a:solidFill>
                <a:latin typeface="Arial" charset="0"/>
              </a:defRPr>
            </a:lvl6pPr>
            <a:lvl7pPr defTabSz="809625" fontAlgn="base">
              <a:spcBef>
                <a:spcPct val="0"/>
              </a:spcBef>
              <a:spcAft>
                <a:spcPct val="0"/>
              </a:spcAft>
              <a:defRPr>
                <a:solidFill>
                  <a:schemeClr val="tx1"/>
                </a:solidFill>
                <a:latin typeface="Arial" charset="0"/>
              </a:defRPr>
            </a:lvl7pPr>
            <a:lvl8pPr defTabSz="809625" fontAlgn="base">
              <a:spcBef>
                <a:spcPct val="0"/>
              </a:spcBef>
              <a:spcAft>
                <a:spcPct val="0"/>
              </a:spcAft>
              <a:defRPr>
                <a:solidFill>
                  <a:schemeClr val="tx1"/>
                </a:solidFill>
                <a:latin typeface="Arial" charset="0"/>
              </a:defRPr>
            </a:lvl8pPr>
            <a:lvl9pPr defTabSz="809625" fontAlgn="base">
              <a:spcBef>
                <a:spcPct val="0"/>
              </a:spcBef>
              <a:spcAft>
                <a:spcPct val="0"/>
              </a:spcAft>
              <a:defRPr>
                <a:solidFill>
                  <a:schemeClr val="tx1"/>
                </a:solidFill>
                <a:latin typeface="Arial" charset="0"/>
              </a:defRPr>
            </a:lvl9pPr>
          </a:lstStyle>
          <a:p>
            <a:pPr>
              <a:spcBef>
                <a:spcPct val="50000"/>
              </a:spcBef>
              <a:defRPr/>
            </a:pPr>
            <a:r>
              <a:rPr lang="en-US" sz="2000" dirty="0" smtClean="0"/>
              <a:t>*Complex, changing environments are best served by </a:t>
            </a:r>
            <a:r>
              <a:rPr lang="en-US" sz="2000" i="1" dirty="0" smtClean="0">
                <a:effectLst>
                  <a:outerShdw blurRad="38100" dist="38100" dir="2700000" algn="tl">
                    <a:srgbClr val="C0C0C0"/>
                  </a:outerShdw>
                </a:effectLst>
              </a:rPr>
              <a:t>organic and highly differentiated</a:t>
            </a:r>
            <a:r>
              <a:rPr lang="en-US" sz="2000" dirty="0" smtClean="0"/>
              <a:t> (complex) organizational structures.</a:t>
            </a:r>
          </a:p>
          <a:p>
            <a:pPr>
              <a:spcBef>
                <a:spcPct val="50000"/>
              </a:spcBef>
              <a:defRPr/>
            </a:pPr>
            <a:r>
              <a:rPr lang="en-US" sz="2000" dirty="0" smtClean="0"/>
              <a:t>*Simple environments need </a:t>
            </a:r>
            <a:r>
              <a:rPr lang="en-US" sz="2000" i="1" dirty="0" smtClean="0">
                <a:effectLst>
                  <a:outerShdw blurRad="38100" dist="38100" dir="2700000" algn="tl">
                    <a:srgbClr val="C0C0C0"/>
                  </a:outerShdw>
                </a:effectLst>
              </a:rPr>
              <a:t>mechanistic and homogeneous</a:t>
            </a:r>
            <a:r>
              <a:rPr lang="en-US" sz="2000" dirty="0" smtClean="0"/>
              <a:t> organizational structures</a:t>
            </a:r>
          </a:p>
        </p:txBody>
      </p:sp>
      <p:sp>
        <p:nvSpPr>
          <p:cNvPr id="2" name="TextBox 1"/>
          <p:cNvSpPr txBox="1"/>
          <p:nvPr/>
        </p:nvSpPr>
        <p:spPr>
          <a:xfrm>
            <a:off x="5505450" y="651530"/>
            <a:ext cx="1962150" cy="523220"/>
          </a:xfrm>
          <a:prstGeom prst="rect">
            <a:avLst/>
          </a:prstGeom>
          <a:solidFill>
            <a:schemeClr val="bg1"/>
          </a:solidFill>
        </p:spPr>
        <p:txBody>
          <a:bodyPr wrap="square" rtlCol="0">
            <a:spAutoFit/>
          </a:bodyPr>
          <a:lstStyle/>
          <a:p>
            <a:r>
              <a:rPr lang="en-US" sz="1400" dirty="0" smtClean="0"/>
              <a:t>Nature of the External Environment</a:t>
            </a:r>
            <a:endParaRPr lang="en-US" sz="1400" dirty="0"/>
          </a:p>
        </p:txBody>
      </p:sp>
      <p:sp>
        <p:nvSpPr>
          <p:cNvPr id="3" name="TextBox 2"/>
          <p:cNvSpPr txBox="1"/>
          <p:nvPr/>
        </p:nvSpPr>
        <p:spPr>
          <a:xfrm>
            <a:off x="6400800" y="2790825"/>
            <a:ext cx="1704975" cy="830997"/>
          </a:xfrm>
          <a:prstGeom prst="rect">
            <a:avLst/>
          </a:prstGeom>
          <a:solidFill>
            <a:schemeClr val="bg1"/>
          </a:solidFill>
        </p:spPr>
        <p:txBody>
          <a:bodyPr wrap="square" rtlCol="0">
            <a:spAutoFit/>
          </a:bodyPr>
          <a:lstStyle/>
          <a:p>
            <a:r>
              <a:rPr lang="en-US" dirty="0" smtClean="0"/>
              <a:t>State of Organizational Decision Making</a:t>
            </a:r>
            <a:endParaRPr lang="en-US" dirty="0"/>
          </a:p>
        </p:txBody>
      </p:sp>
      <p:cxnSp>
        <p:nvCxnSpPr>
          <p:cNvPr id="5" name="Straight Arrow Connector 4"/>
          <p:cNvCxnSpPr/>
          <p:nvPr/>
        </p:nvCxnSpPr>
        <p:spPr bwMode="auto">
          <a:xfrm>
            <a:off x="6211469" y="1174749"/>
            <a:ext cx="628650" cy="1616075"/>
          </a:xfrm>
          <a:prstGeom prst="straightConnector1">
            <a:avLst/>
          </a:prstGeom>
          <a:solidFill>
            <a:schemeClr val="accent1"/>
          </a:solidFill>
          <a:ln w="31750" cap="flat" cmpd="sng" algn="ctr">
            <a:solidFill>
              <a:schemeClr val="tx1"/>
            </a:solidFill>
            <a:prstDash val="solid"/>
            <a:round/>
            <a:headEnd type="none" w="med" len="med"/>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Straight Arrow Connector 13"/>
          <p:cNvCxnSpPr/>
          <p:nvPr/>
        </p:nvCxnSpPr>
        <p:spPr bwMode="auto">
          <a:xfrm>
            <a:off x="7141296" y="3621822"/>
            <a:ext cx="528258" cy="1329590"/>
          </a:xfrm>
          <a:prstGeom prst="straightConnector1">
            <a:avLst/>
          </a:prstGeom>
          <a:solidFill>
            <a:schemeClr val="accent1"/>
          </a:solidFill>
          <a:ln w="31750" cap="flat" cmpd="sng" algn="ctr">
            <a:solidFill>
              <a:schemeClr val="tx1"/>
            </a:solidFill>
            <a:prstDash val="solid"/>
            <a:round/>
            <a:headEnd type="none" w="med" len="med"/>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TextBox 10"/>
          <p:cNvSpPr txBox="1"/>
          <p:nvPr/>
        </p:nvSpPr>
        <p:spPr>
          <a:xfrm>
            <a:off x="6734174" y="4951412"/>
            <a:ext cx="1495425" cy="830997"/>
          </a:xfrm>
          <a:prstGeom prst="rect">
            <a:avLst/>
          </a:prstGeom>
          <a:solidFill>
            <a:schemeClr val="bg1"/>
          </a:solidFill>
        </p:spPr>
        <p:txBody>
          <a:bodyPr wrap="square" rtlCol="0">
            <a:spAutoFit/>
          </a:bodyPr>
          <a:lstStyle/>
          <a:p>
            <a:pPr algn="ctr"/>
            <a:r>
              <a:rPr lang="en-US" dirty="0" smtClean="0"/>
              <a:t>Organizational Design Requirements</a:t>
            </a:r>
            <a:endParaRPr lang="en-US" dirty="0"/>
          </a:p>
        </p:txBody>
      </p:sp>
      <p:sp>
        <p:nvSpPr>
          <p:cNvPr id="12" name="TextBox 11"/>
          <p:cNvSpPr txBox="1"/>
          <p:nvPr/>
        </p:nvSpPr>
        <p:spPr>
          <a:xfrm>
            <a:off x="3914775" y="85724"/>
            <a:ext cx="914400" cy="261610"/>
          </a:xfrm>
          <a:prstGeom prst="rect">
            <a:avLst/>
          </a:prstGeom>
          <a:solidFill>
            <a:schemeClr val="bg1"/>
          </a:solidFill>
        </p:spPr>
        <p:txBody>
          <a:bodyPr wrap="square" rtlCol="0">
            <a:spAutoFit/>
          </a:bodyPr>
          <a:lstStyle/>
          <a:p>
            <a:r>
              <a:rPr lang="en-US" sz="1100" dirty="0" smtClean="0"/>
              <a:t>Dynamism</a:t>
            </a:r>
            <a:endParaRPr lang="en-US" sz="1100" dirty="0"/>
          </a:p>
        </p:txBody>
      </p:sp>
      <p:cxnSp>
        <p:nvCxnSpPr>
          <p:cNvPr id="15" name="Straight Arrow Connector 14"/>
          <p:cNvCxnSpPr/>
          <p:nvPr/>
        </p:nvCxnSpPr>
        <p:spPr bwMode="auto">
          <a:xfrm>
            <a:off x="4829175" y="234183"/>
            <a:ext cx="276225" cy="0"/>
          </a:xfrm>
          <a:prstGeom prst="straightConnector1">
            <a:avLst/>
          </a:prstGeom>
          <a:solidFill>
            <a:schemeClr val="accent1"/>
          </a:solidFill>
          <a:ln w="19050" cap="flat" cmpd="sng" algn="ctr">
            <a:solidFill>
              <a:schemeClr val="tx1"/>
            </a:solidFill>
            <a:prstDash val="solid"/>
            <a:round/>
            <a:headEnd type="none" w="med" len="med"/>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Straight Arrow Connector 19"/>
          <p:cNvCxnSpPr/>
          <p:nvPr/>
        </p:nvCxnSpPr>
        <p:spPr bwMode="auto">
          <a:xfrm flipH="1">
            <a:off x="3503295" y="240219"/>
            <a:ext cx="411480" cy="0"/>
          </a:xfrm>
          <a:prstGeom prst="straightConnector1">
            <a:avLst/>
          </a:prstGeom>
          <a:solidFill>
            <a:schemeClr val="accent1"/>
          </a:solidFill>
          <a:ln w="19050" cap="flat" cmpd="sng" algn="ctr">
            <a:solidFill>
              <a:schemeClr val="tx1"/>
            </a:solidFill>
            <a:prstDash val="solid"/>
            <a:round/>
            <a:headEnd type="none" w="med" len="med"/>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Straight Arrow Connector 24"/>
          <p:cNvCxnSpPr/>
          <p:nvPr/>
        </p:nvCxnSpPr>
        <p:spPr bwMode="auto">
          <a:xfrm flipV="1">
            <a:off x="3107895" y="443175"/>
            <a:ext cx="0" cy="663173"/>
          </a:xfrm>
          <a:prstGeom prst="straightConnector1">
            <a:avLst/>
          </a:prstGeom>
          <a:solidFill>
            <a:schemeClr val="accent1"/>
          </a:solidFill>
          <a:ln w="19050" cap="flat" cmpd="sng" algn="ctr">
            <a:solidFill>
              <a:schemeClr val="tx1"/>
            </a:solidFill>
            <a:prstDash val="solid"/>
            <a:round/>
            <a:headEnd type="none" w="med" len="med"/>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Straight Arrow Connector 26"/>
          <p:cNvCxnSpPr/>
          <p:nvPr/>
        </p:nvCxnSpPr>
        <p:spPr bwMode="auto">
          <a:xfrm>
            <a:off x="3107895" y="1271389"/>
            <a:ext cx="13996" cy="652778"/>
          </a:xfrm>
          <a:prstGeom prst="straightConnector1">
            <a:avLst/>
          </a:prstGeom>
          <a:solidFill>
            <a:schemeClr val="accent1"/>
          </a:solidFill>
          <a:ln w="19050" cap="flat" cmpd="sng" algn="ctr">
            <a:solidFill>
              <a:schemeClr val="tx1"/>
            </a:solidFill>
            <a:prstDash val="solid"/>
            <a:round/>
            <a:headEnd type="none" w="med" len="med"/>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 name="TextBox 23"/>
          <p:cNvSpPr txBox="1"/>
          <p:nvPr/>
        </p:nvSpPr>
        <p:spPr>
          <a:xfrm>
            <a:off x="2683630" y="1106348"/>
            <a:ext cx="819666" cy="253916"/>
          </a:xfrm>
          <a:prstGeom prst="rect">
            <a:avLst/>
          </a:prstGeom>
          <a:solidFill>
            <a:schemeClr val="bg1"/>
          </a:solidFill>
        </p:spPr>
        <p:txBody>
          <a:bodyPr wrap="square" rtlCol="0">
            <a:spAutoFit/>
          </a:bodyPr>
          <a:lstStyle/>
          <a:p>
            <a:r>
              <a:rPr lang="en-US" sz="1000" dirty="0" smtClean="0"/>
              <a:t>Complexity</a:t>
            </a:r>
            <a:endParaRPr lang="en-US" sz="1000" dirty="0"/>
          </a:p>
        </p:txBody>
      </p:sp>
      <p:sp>
        <p:nvSpPr>
          <p:cNvPr id="31" name="TextBox 30"/>
          <p:cNvSpPr txBox="1"/>
          <p:nvPr/>
        </p:nvSpPr>
        <p:spPr>
          <a:xfrm>
            <a:off x="3417099" y="270562"/>
            <a:ext cx="450937" cy="215444"/>
          </a:xfrm>
          <a:prstGeom prst="rect">
            <a:avLst/>
          </a:prstGeom>
          <a:noFill/>
        </p:spPr>
        <p:txBody>
          <a:bodyPr wrap="square" rtlCol="0">
            <a:spAutoFit/>
          </a:bodyPr>
          <a:lstStyle/>
          <a:p>
            <a:r>
              <a:rPr lang="en-US" sz="800" dirty="0" smtClean="0"/>
              <a:t>High</a:t>
            </a:r>
            <a:endParaRPr lang="en-US" sz="800" dirty="0"/>
          </a:p>
        </p:txBody>
      </p:sp>
      <p:sp>
        <p:nvSpPr>
          <p:cNvPr id="36" name="TextBox 35"/>
          <p:cNvSpPr txBox="1"/>
          <p:nvPr/>
        </p:nvSpPr>
        <p:spPr>
          <a:xfrm>
            <a:off x="3162300" y="378284"/>
            <a:ext cx="450937" cy="215444"/>
          </a:xfrm>
          <a:prstGeom prst="rect">
            <a:avLst/>
          </a:prstGeom>
          <a:noFill/>
        </p:spPr>
        <p:txBody>
          <a:bodyPr wrap="square" rtlCol="0">
            <a:spAutoFit/>
          </a:bodyPr>
          <a:lstStyle/>
          <a:p>
            <a:r>
              <a:rPr lang="en-US" sz="800" dirty="0" smtClean="0"/>
              <a:t>High</a:t>
            </a:r>
            <a:endParaRPr lang="en-US" sz="800" dirty="0"/>
          </a:p>
        </p:txBody>
      </p:sp>
      <p:sp>
        <p:nvSpPr>
          <p:cNvPr id="37" name="TextBox 36"/>
          <p:cNvSpPr txBox="1"/>
          <p:nvPr/>
        </p:nvSpPr>
        <p:spPr>
          <a:xfrm>
            <a:off x="4947363" y="4154464"/>
            <a:ext cx="450937" cy="215444"/>
          </a:xfrm>
          <a:prstGeom prst="rect">
            <a:avLst/>
          </a:prstGeom>
          <a:noFill/>
        </p:spPr>
        <p:txBody>
          <a:bodyPr wrap="square" rtlCol="0">
            <a:spAutoFit/>
          </a:bodyPr>
          <a:lstStyle/>
          <a:p>
            <a:r>
              <a:rPr lang="en-US" sz="800" dirty="0" smtClean="0"/>
              <a:t>High</a:t>
            </a:r>
            <a:endParaRPr lang="en-US" sz="800" dirty="0"/>
          </a:p>
        </p:txBody>
      </p:sp>
      <p:sp>
        <p:nvSpPr>
          <p:cNvPr id="38" name="TextBox 37"/>
          <p:cNvSpPr txBox="1"/>
          <p:nvPr/>
        </p:nvSpPr>
        <p:spPr>
          <a:xfrm>
            <a:off x="4529139" y="4288747"/>
            <a:ext cx="418226" cy="215444"/>
          </a:xfrm>
          <a:prstGeom prst="rect">
            <a:avLst/>
          </a:prstGeom>
          <a:solidFill>
            <a:schemeClr val="bg1"/>
          </a:solidFill>
        </p:spPr>
        <p:txBody>
          <a:bodyPr wrap="square" rtlCol="0">
            <a:spAutoFit/>
          </a:bodyPr>
          <a:lstStyle/>
          <a:p>
            <a:r>
              <a:rPr lang="en-US" sz="800" dirty="0" smtClean="0">
                <a:effectLst>
                  <a:outerShdw blurRad="38100" dist="38100" dir="2700000" algn="tl">
                    <a:srgbClr val="000000">
                      <a:alpha val="43137"/>
                    </a:srgbClr>
                  </a:outerShdw>
                </a:effectLst>
              </a:rPr>
              <a:t>High</a:t>
            </a:r>
            <a:endParaRPr lang="en-US" sz="800" dirty="0">
              <a:effectLst>
                <a:outerShdw blurRad="38100" dist="38100" dir="2700000" algn="tl">
                  <a:srgbClr val="000000">
                    <a:alpha val="43137"/>
                  </a:srgbClr>
                </a:outerShdw>
              </a:effectLst>
            </a:endParaRPr>
          </a:p>
        </p:txBody>
      </p:sp>
      <p:sp>
        <p:nvSpPr>
          <p:cNvPr id="121856" name="TextBox 121855"/>
          <p:cNvSpPr txBox="1"/>
          <p:nvPr/>
        </p:nvSpPr>
        <p:spPr>
          <a:xfrm>
            <a:off x="4575863" y="5646280"/>
            <a:ext cx="371500" cy="215444"/>
          </a:xfrm>
          <a:prstGeom prst="rect">
            <a:avLst/>
          </a:prstGeom>
          <a:solidFill>
            <a:schemeClr val="bg1"/>
          </a:solidFill>
        </p:spPr>
        <p:txBody>
          <a:bodyPr wrap="square" rtlCol="0">
            <a:spAutoFit/>
          </a:bodyPr>
          <a:lstStyle/>
          <a:p>
            <a:r>
              <a:rPr lang="en-US" sz="800" dirty="0" smtClean="0">
                <a:effectLst>
                  <a:outerShdw blurRad="38100" dist="38100" dir="2700000" algn="tl">
                    <a:srgbClr val="000000">
                      <a:alpha val="43137"/>
                    </a:srgbClr>
                  </a:outerShdw>
                </a:effectLst>
              </a:rPr>
              <a:t>Low</a:t>
            </a:r>
            <a:endParaRPr lang="en-US" sz="800" dirty="0">
              <a:effectLst>
                <a:outerShdw blurRad="38100" dist="38100" dir="2700000" algn="tl">
                  <a:srgbClr val="000000">
                    <a:alpha val="43137"/>
                  </a:srgbClr>
                </a:outerShdw>
              </a:effectLst>
            </a:endParaRPr>
          </a:p>
        </p:txBody>
      </p:sp>
      <p:sp>
        <p:nvSpPr>
          <p:cNvPr id="40" name="TextBox 39"/>
          <p:cNvSpPr txBox="1"/>
          <p:nvPr/>
        </p:nvSpPr>
        <p:spPr>
          <a:xfrm>
            <a:off x="6347981" y="4139775"/>
            <a:ext cx="418761" cy="215444"/>
          </a:xfrm>
          <a:prstGeom prst="rect">
            <a:avLst/>
          </a:prstGeom>
          <a:noFill/>
        </p:spPr>
        <p:txBody>
          <a:bodyPr wrap="square" rtlCol="0">
            <a:spAutoFit/>
          </a:bodyPr>
          <a:lstStyle/>
          <a:p>
            <a:r>
              <a:rPr lang="en-US" sz="800" dirty="0" smtClean="0"/>
              <a:t>Low</a:t>
            </a:r>
            <a:endParaRPr lang="en-US" sz="800" dirty="0"/>
          </a:p>
        </p:txBody>
      </p:sp>
      <p:sp>
        <p:nvSpPr>
          <p:cNvPr id="41" name="TextBox 40"/>
          <p:cNvSpPr txBox="1"/>
          <p:nvPr/>
        </p:nvSpPr>
        <p:spPr>
          <a:xfrm>
            <a:off x="3223806" y="1767342"/>
            <a:ext cx="418761" cy="215444"/>
          </a:xfrm>
          <a:prstGeom prst="rect">
            <a:avLst/>
          </a:prstGeom>
          <a:noFill/>
        </p:spPr>
        <p:txBody>
          <a:bodyPr wrap="square" rtlCol="0">
            <a:spAutoFit/>
          </a:bodyPr>
          <a:lstStyle/>
          <a:p>
            <a:r>
              <a:rPr lang="en-US" sz="800" dirty="0" smtClean="0"/>
              <a:t>Low</a:t>
            </a:r>
            <a:endParaRPr lang="en-US" sz="800" dirty="0"/>
          </a:p>
        </p:txBody>
      </p:sp>
      <p:sp>
        <p:nvSpPr>
          <p:cNvPr id="42" name="TextBox 41"/>
          <p:cNvSpPr txBox="1"/>
          <p:nvPr/>
        </p:nvSpPr>
        <p:spPr>
          <a:xfrm>
            <a:off x="4854227" y="240219"/>
            <a:ext cx="418761" cy="215444"/>
          </a:xfrm>
          <a:prstGeom prst="rect">
            <a:avLst/>
          </a:prstGeom>
          <a:noFill/>
        </p:spPr>
        <p:txBody>
          <a:bodyPr wrap="square" rtlCol="0">
            <a:spAutoFit/>
          </a:bodyPr>
          <a:lstStyle/>
          <a:p>
            <a:r>
              <a:rPr lang="en-US" sz="800" dirty="0" smtClean="0"/>
              <a:t>Low</a:t>
            </a:r>
            <a:endParaRPr lang="en-US" sz="800" dirty="0"/>
          </a:p>
        </p:txBody>
      </p:sp>
      <p:sp>
        <p:nvSpPr>
          <p:cNvPr id="121857" name="TextBox 121856"/>
          <p:cNvSpPr txBox="1"/>
          <p:nvPr/>
        </p:nvSpPr>
        <p:spPr>
          <a:xfrm>
            <a:off x="5462587" y="3886507"/>
            <a:ext cx="748882" cy="400110"/>
          </a:xfrm>
          <a:prstGeom prst="rect">
            <a:avLst/>
          </a:prstGeom>
          <a:solidFill>
            <a:schemeClr val="bg1"/>
          </a:solidFill>
        </p:spPr>
        <p:txBody>
          <a:bodyPr wrap="square" rtlCol="0">
            <a:spAutoFit/>
          </a:bodyPr>
          <a:lstStyle/>
          <a:p>
            <a:r>
              <a:rPr lang="en-US" sz="1000" dirty="0" smtClean="0"/>
              <a:t>Structural Flexibility</a:t>
            </a:r>
            <a:endParaRPr lang="en-US" sz="1000" dirty="0"/>
          </a:p>
        </p:txBody>
      </p:sp>
      <p:cxnSp>
        <p:nvCxnSpPr>
          <p:cNvPr id="47" name="Straight Arrow Connector 46"/>
          <p:cNvCxnSpPr/>
          <p:nvPr/>
        </p:nvCxnSpPr>
        <p:spPr bwMode="auto">
          <a:xfrm>
            <a:off x="4468660" y="4370949"/>
            <a:ext cx="38570" cy="1450731"/>
          </a:xfrm>
          <a:prstGeom prst="straightConnector1">
            <a:avLst/>
          </a:prstGeom>
          <a:solidFill>
            <a:schemeClr val="accent1"/>
          </a:solidFill>
          <a:ln w="19050" cap="flat" cmpd="sng" algn="ctr">
            <a:solidFill>
              <a:schemeClr val="tx1"/>
            </a:solidFill>
            <a:prstDash val="solid"/>
            <a:round/>
            <a:headEnd type="stealth" w="med" len="med"/>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1862" name="TextBox 121861"/>
          <p:cNvSpPr txBox="1"/>
          <p:nvPr/>
        </p:nvSpPr>
        <p:spPr>
          <a:xfrm>
            <a:off x="3914775" y="4949824"/>
            <a:ext cx="1019199" cy="400110"/>
          </a:xfrm>
          <a:prstGeom prst="rect">
            <a:avLst/>
          </a:prstGeom>
          <a:solidFill>
            <a:schemeClr val="bg1"/>
          </a:solidFill>
        </p:spPr>
        <p:txBody>
          <a:bodyPr wrap="square" rtlCol="0">
            <a:spAutoFit/>
          </a:bodyPr>
          <a:lstStyle/>
          <a:p>
            <a:pPr algn="ctr"/>
            <a:r>
              <a:rPr lang="en-US" sz="1000" dirty="0" smtClean="0"/>
              <a:t>Structural Differentiation</a:t>
            </a:r>
            <a:endParaRPr lang="en-US" sz="1000" dirty="0"/>
          </a:p>
        </p:txBody>
      </p:sp>
      <p:sp>
        <p:nvSpPr>
          <p:cNvPr id="121863" name="TextBox 121862"/>
          <p:cNvSpPr txBox="1"/>
          <p:nvPr/>
        </p:nvSpPr>
        <p:spPr>
          <a:xfrm>
            <a:off x="3532503" y="455663"/>
            <a:ext cx="795260" cy="707886"/>
          </a:xfrm>
          <a:prstGeom prst="rect">
            <a:avLst/>
          </a:prstGeom>
          <a:solidFill>
            <a:schemeClr val="bg1"/>
          </a:solidFill>
          <a:ln w="19050">
            <a:solidFill>
              <a:schemeClr val="tx1"/>
            </a:solidFill>
          </a:ln>
        </p:spPr>
        <p:txBody>
          <a:bodyPr wrap="square" rtlCol="0">
            <a:spAutoFit/>
          </a:bodyPr>
          <a:lstStyle/>
          <a:p>
            <a:pPr algn="ctr"/>
            <a:r>
              <a:rPr lang="en-US" sz="1000" dirty="0" smtClean="0"/>
              <a:t>Complex and Changing</a:t>
            </a:r>
          </a:p>
          <a:p>
            <a:pPr algn="ctr"/>
            <a:endParaRPr lang="en-US" sz="1000" dirty="0"/>
          </a:p>
        </p:txBody>
      </p:sp>
      <p:sp>
        <p:nvSpPr>
          <p:cNvPr id="51" name="TextBox 50"/>
          <p:cNvSpPr txBox="1"/>
          <p:nvPr/>
        </p:nvSpPr>
        <p:spPr>
          <a:xfrm>
            <a:off x="4327763" y="455663"/>
            <a:ext cx="795260" cy="707886"/>
          </a:xfrm>
          <a:prstGeom prst="rect">
            <a:avLst/>
          </a:prstGeom>
          <a:solidFill>
            <a:schemeClr val="bg1"/>
          </a:solidFill>
          <a:ln w="19050">
            <a:solidFill>
              <a:schemeClr val="tx1"/>
            </a:solidFill>
          </a:ln>
        </p:spPr>
        <p:txBody>
          <a:bodyPr wrap="square" rtlCol="0">
            <a:spAutoFit/>
          </a:bodyPr>
          <a:lstStyle/>
          <a:p>
            <a:pPr algn="ctr"/>
            <a:r>
              <a:rPr lang="en-US" sz="1000" dirty="0" smtClean="0"/>
              <a:t>Complex and </a:t>
            </a:r>
          </a:p>
          <a:p>
            <a:pPr algn="ctr"/>
            <a:r>
              <a:rPr lang="en-US" sz="1000" dirty="0" smtClean="0"/>
              <a:t>Stable</a:t>
            </a:r>
          </a:p>
          <a:p>
            <a:pPr algn="ctr"/>
            <a:endParaRPr lang="en-US" sz="1000" dirty="0"/>
          </a:p>
        </p:txBody>
      </p:sp>
      <p:sp>
        <p:nvSpPr>
          <p:cNvPr id="52" name="TextBox 51"/>
          <p:cNvSpPr txBox="1"/>
          <p:nvPr/>
        </p:nvSpPr>
        <p:spPr>
          <a:xfrm>
            <a:off x="3532503" y="1175199"/>
            <a:ext cx="795260" cy="738664"/>
          </a:xfrm>
          <a:prstGeom prst="rect">
            <a:avLst/>
          </a:prstGeom>
          <a:solidFill>
            <a:schemeClr val="bg1"/>
          </a:solidFill>
          <a:ln w="19050">
            <a:solidFill>
              <a:schemeClr val="tx1"/>
            </a:solidFill>
          </a:ln>
        </p:spPr>
        <p:txBody>
          <a:bodyPr wrap="square" rtlCol="0">
            <a:spAutoFit/>
          </a:bodyPr>
          <a:lstStyle/>
          <a:p>
            <a:pPr algn="ctr"/>
            <a:r>
              <a:rPr lang="en-US" sz="1000" dirty="0" smtClean="0"/>
              <a:t>Simple and Changing </a:t>
            </a:r>
            <a:endParaRPr lang="en-US" sz="400" dirty="0" smtClean="0"/>
          </a:p>
          <a:p>
            <a:pPr algn="ctr"/>
            <a:endParaRPr lang="en-US" sz="200" dirty="0" smtClean="0"/>
          </a:p>
          <a:p>
            <a:pPr algn="ctr"/>
            <a:endParaRPr lang="en-US" sz="1000" dirty="0"/>
          </a:p>
        </p:txBody>
      </p:sp>
      <p:sp>
        <p:nvSpPr>
          <p:cNvPr id="53" name="TextBox 52"/>
          <p:cNvSpPr txBox="1"/>
          <p:nvPr/>
        </p:nvSpPr>
        <p:spPr>
          <a:xfrm>
            <a:off x="4327763" y="1175648"/>
            <a:ext cx="795260" cy="738664"/>
          </a:xfrm>
          <a:prstGeom prst="rect">
            <a:avLst/>
          </a:prstGeom>
          <a:solidFill>
            <a:schemeClr val="bg1"/>
          </a:solidFill>
          <a:ln w="19050">
            <a:solidFill>
              <a:schemeClr val="tx1"/>
            </a:solidFill>
          </a:ln>
        </p:spPr>
        <p:txBody>
          <a:bodyPr wrap="square" rtlCol="0">
            <a:spAutoFit/>
          </a:bodyPr>
          <a:lstStyle/>
          <a:p>
            <a:pPr algn="ctr"/>
            <a:r>
              <a:rPr lang="en-US" sz="1000" dirty="0" smtClean="0"/>
              <a:t>Simple</a:t>
            </a:r>
          </a:p>
          <a:p>
            <a:pPr algn="ctr"/>
            <a:r>
              <a:rPr lang="en-US" sz="1000" dirty="0" smtClean="0"/>
              <a:t>and </a:t>
            </a:r>
          </a:p>
          <a:p>
            <a:pPr algn="ctr"/>
            <a:r>
              <a:rPr lang="en-US" sz="1000" dirty="0" smtClean="0"/>
              <a:t>Stable </a:t>
            </a:r>
            <a:endParaRPr lang="en-US" sz="200" dirty="0" smtClean="0"/>
          </a:p>
          <a:p>
            <a:pPr algn="ctr"/>
            <a:endParaRPr lang="en-US" sz="200" dirty="0" smtClean="0"/>
          </a:p>
          <a:p>
            <a:pPr algn="ctr"/>
            <a:endParaRPr lang="en-US" sz="1000" dirty="0"/>
          </a:p>
        </p:txBody>
      </p:sp>
      <p:sp>
        <p:nvSpPr>
          <p:cNvPr id="121865" name="TextBox 121864"/>
          <p:cNvSpPr txBox="1"/>
          <p:nvPr/>
        </p:nvSpPr>
        <p:spPr>
          <a:xfrm>
            <a:off x="4280107" y="2388758"/>
            <a:ext cx="783500" cy="338554"/>
          </a:xfrm>
          <a:prstGeom prst="rect">
            <a:avLst/>
          </a:prstGeom>
          <a:noFill/>
        </p:spPr>
        <p:txBody>
          <a:bodyPr wrap="square" rtlCol="0">
            <a:spAutoFit/>
          </a:bodyPr>
          <a:lstStyle/>
          <a:p>
            <a:endParaRPr lang="en-US"/>
          </a:p>
        </p:txBody>
      </p:sp>
      <p:sp>
        <p:nvSpPr>
          <p:cNvPr id="55" name="TextBox 54"/>
          <p:cNvSpPr txBox="1"/>
          <p:nvPr/>
        </p:nvSpPr>
        <p:spPr>
          <a:xfrm>
            <a:off x="4280107" y="2388758"/>
            <a:ext cx="795260" cy="723275"/>
          </a:xfrm>
          <a:prstGeom prst="rect">
            <a:avLst/>
          </a:prstGeom>
          <a:solidFill>
            <a:schemeClr val="bg1"/>
          </a:solidFill>
          <a:ln w="19050">
            <a:solidFill>
              <a:schemeClr val="tx1"/>
            </a:solidFill>
          </a:ln>
        </p:spPr>
        <p:txBody>
          <a:bodyPr wrap="square" rtlCol="0">
            <a:spAutoFit/>
          </a:bodyPr>
          <a:lstStyle/>
          <a:p>
            <a:pPr algn="ctr"/>
            <a:r>
              <a:rPr lang="en-US" sz="1000" dirty="0" smtClean="0"/>
              <a:t>High </a:t>
            </a:r>
            <a:r>
              <a:rPr lang="en-US" sz="950" dirty="0" smtClean="0"/>
              <a:t>Uncertainty</a:t>
            </a:r>
          </a:p>
          <a:p>
            <a:pPr algn="ctr"/>
            <a:endParaRPr lang="en-US" sz="950" dirty="0"/>
          </a:p>
          <a:p>
            <a:pPr algn="ctr"/>
            <a:endParaRPr lang="en-US" sz="200" dirty="0" smtClean="0"/>
          </a:p>
          <a:p>
            <a:pPr algn="ctr"/>
            <a:endParaRPr lang="en-US" sz="200" dirty="0"/>
          </a:p>
          <a:p>
            <a:pPr algn="ctr"/>
            <a:endParaRPr lang="en-US" sz="200" dirty="0" smtClean="0"/>
          </a:p>
          <a:p>
            <a:pPr algn="ctr"/>
            <a:endParaRPr lang="en-US" sz="200" dirty="0"/>
          </a:p>
          <a:p>
            <a:pPr algn="ctr"/>
            <a:endParaRPr lang="en-US" sz="200" dirty="0" smtClean="0"/>
          </a:p>
          <a:p>
            <a:pPr algn="ctr"/>
            <a:endParaRPr lang="en-US" sz="200" dirty="0"/>
          </a:p>
        </p:txBody>
      </p:sp>
      <p:sp>
        <p:nvSpPr>
          <p:cNvPr id="56" name="TextBox 55"/>
          <p:cNvSpPr txBox="1"/>
          <p:nvPr/>
        </p:nvSpPr>
        <p:spPr>
          <a:xfrm>
            <a:off x="5075367" y="2389254"/>
            <a:ext cx="819088" cy="723275"/>
          </a:xfrm>
          <a:prstGeom prst="rect">
            <a:avLst/>
          </a:prstGeom>
          <a:solidFill>
            <a:schemeClr val="bg1"/>
          </a:solidFill>
          <a:ln w="19050">
            <a:solidFill>
              <a:schemeClr val="tx1"/>
            </a:solidFill>
          </a:ln>
        </p:spPr>
        <p:txBody>
          <a:bodyPr wrap="square" rtlCol="0">
            <a:spAutoFit/>
          </a:bodyPr>
          <a:lstStyle/>
          <a:p>
            <a:pPr algn="ctr"/>
            <a:r>
              <a:rPr lang="en-US" sz="1000" dirty="0" smtClean="0"/>
              <a:t>Moderate </a:t>
            </a:r>
            <a:r>
              <a:rPr lang="en-US" sz="950" dirty="0" smtClean="0"/>
              <a:t>Uncertainty</a:t>
            </a:r>
          </a:p>
          <a:p>
            <a:pPr algn="ctr"/>
            <a:endParaRPr lang="en-US" sz="950" dirty="0"/>
          </a:p>
          <a:p>
            <a:pPr algn="ctr"/>
            <a:endParaRPr lang="en-US" sz="200" dirty="0" smtClean="0"/>
          </a:p>
          <a:p>
            <a:pPr algn="ctr"/>
            <a:endParaRPr lang="en-US" sz="200" dirty="0"/>
          </a:p>
          <a:p>
            <a:pPr algn="ctr"/>
            <a:endParaRPr lang="en-US" sz="200" dirty="0" smtClean="0"/>
          </a:p>
          <a:p>
            <a:pPr algn="ctr"/>
            <a:endParaRPr lang="en-US" sz="200" dirty="0"/>
          </a:p>
          <a:p>
            <a:pPr algn="ctr"/>
            <a:endParaRPr lang="en-US" sz="200" dirty="0" smtClean="0"/>
          </a:p>
          <a:p>
            <a:pPr algn="ctr"/>
            <a:endParaRPr lang="en-US" sz="200" dirty="0"/>
          </a:p>
        </p:txBody>
      </p:sp>
      <p:sp>
        <p:nvSpPr>
          <p:cNvPr id="57" name="TextBox 56"/>
          <p:cNvSpPr txBox="1"/>
          <p:nvPr/>
        </p:nvSpPr>
        <p:spPr>
          <a:xfrm>
            <a:off x="4280107" y="3113025"/>
            <a:ext cx="795260" cy="754053"/>
          </a:xfrm>
          <a:prstGeom prst="rect">
            <a:avLst/>
          </a:prstGeom>
          <a:solidFill>
            <a:schemeClr val="bg1"/>
          </a:solidFill>
          <a:ln w="19050">
            <a:solidFill>
              <a:schemeClr val="tx1"/>
            </a:solidFill>
          </a:ln>
        </p:spPr>
        <p:txBody>
          <a:bodyPr wrap="square" rtlCol="0">
            <a:spAutoFit/>
          </a:bodyPr>
          <a:lstStyle/>
          <a:p>
            <a:pPr algn="ctr"/>
            <a:r>
              <a:rPr lang="en-US" sz="1000" dirty="0" smtClean="0"/>
              <a:t>Moderate </a:t>
            </a:r>
            <a:r>
              <a:rPr lang="en-US" sz="950" dirty="0" smtClean="0"/>
              <a:t>Uncertainty</a:t>
            </a:r>
          </a:p>
          <a:p>
            <a:pPr algn="ctr"/>
            <a:endParaRPr lang="en-US" sz="950" dirty="0"/>
          </a:p>
          <a:p>
            <a:pPr algn="ctr"/>
            <a:endParaRPr lang="en-US" sz="200" dirty="0" smtClean="0"/>
          </a:p>
          <a:p>
            <a:pPr algn="ctr"/>
            <a:endParaRPr lang="en-US" sz="200" dirty="0"/>
          </a:p>
          <a:p>
            <a:pPr algn="ctr"/>
            <a:endParaRPr lang="en-US" sz="200" dirty="0" smtClean="0"/>
          </a:p>
          <a:p>
            <a:pPr algn="ctr"/>
            <a:endParaRPr lang="en-US" sz="200" dirty="0"/>
          </a:p>
          <a:p>
            <a:pPr algn="ctr"/>
            <a:endParaRPr lang="en-US" sz="200" dirty="0" smtClean="0"/>
          </a:p>
          <a:p>
            <a:pPr algn="ctr"/>
            <a:endParaRPr lang="en-US" sz="200" dirty="0" smtClean="0"/>
          </a:p>
          <a:p>
            <a:pPr algn="ctr"/>
            <a:endParaRPr lang="en-US" sz="200" dirty="0"/>
          </a:p>
        </p:txBody>
      </p:sp>
      <p:sp>
        <p:nvSpPr>
          <p:cNvPr id="58" name="TextBox 57"/>
          <p:cNvSpPr txBox="1"/>
          <p:nvPr/>
        </p:nvSpPr>
        <p:spPr>
          <a:xfrm>
            <a:off x="5075367" y="3113025"/>
            <a:ext cx="819088" cy="754053"/>
          </a:xfrm>
          <a:prstGeom prst="rect">
            <a:avLst/>
          </a:prstGeom>
          <a:solidFill>
            <a:schemeClr val="bg1"/>
          </a:solidFill>
          <a:ln w="19050">
            <a:solidFill>
              <a:schemeClr val="tx1"/>
            </a:solidFill>
          </a:ln>
        </p:spPr>
        <p:txBody>
          <a:bodyPr wrap="square" rtlCol="0">
            <a:spAutoFit/>
          </a:bodyPr>
          <a:lstStyle/>
          <a:p>
            <a:pPr algn="ctr"/>
            <a:r>
              <a:rPr lang="en-US" sz="1000" dirty="0" smtClean="0"/>
              <a:t>Low </a:t>
            </a:r>
            <a:r>
              <a:rPr lang="en-US" sz="950" dirty="0" smtClean="0"/>
              <a:t>Uncertainty</a:t>
            </a:r>
          </a:p>
          <a:p>
            <a:pPr algn="ctr"/>
            <a:endParaRPr lang="en-US" sz="950" dirty="0"/>
          </a:p>
          <a:p>
            <a:pPr algn="ctr"/>
            <a:endParaRPr lang="en-US" sz="200" dirty="0" smtClean="0"/>
          </a:p>
          <a:p>
            <a:pPr algn="ctr"/>
            <a:endParaRPr lang="en-US" sz="200" dirty="0"/>
          </a:p>
          <a:p>
            <a:pPr algn="ctr"/>
            <a:endParaRPr lang="en-US" sz="200" dirty="0" smtClean="0"/>
          </a:p>
          <a:p>
            <a:pPr algn="ctr"/>
            <a:endParaRPr lang="en-US" sz="200" dirty="0" smtClean="0"/>
          </a:p>
          <a:p>
            <a:pPr algn="ctr"/>
            <a:endParaRPr lang="en-US" sz="200" dirty="0"/>
          </a:p>
          <a:p>
            <a:pPr algn="ctr"/>
            <a:endParaRPr lang="en-US" sz="200" dirty="0" smtClean="0"/>
          </a:p>
          <a:p>
            <a:pPr algn="ctr"/>
            <a:endParaRPr lang="en-US" sz="200" dirty="0"/>
          </a:p>
        </p:txBody>
      </p:sp>
      <p:sp>
        <p:nvSpPr>
          <p:cNvPr id="59" name="TextBox 58"/>
          <p:cNvSpPr txBox="1"/>
          <p:nvPr/>
        </p:nvSpPr>
        <p:spPr>
          <a:xfrm>
            <a:off x="4967289" y="4328254"/>
            <a:ext cx="900646" cy="730969"/>
          </a:xfrm>
          <a:prstGeom prst="rect">
            <a:avLst/>
          </a:prstGeom>
          <a:solidFill>
            <a:schemeClr val="bg1"/>
          </a:solidFill>
          <a:ln w="19050">
            <a:solidFill>
              <a:schemeClr val="tx1"/>
            </a:solidFill>
          </a:ln>
        </p:spPr>
        <p:txBody>
          <a:bodyPr wrap="square" rtlCol="0">
            <a:spAutoFit/>
          </a:bodyPr>
          <a:lstStyle/>
          <a:p>
            <a:pPr algn="ctr"/>
            <a:r>
              <a:rPr lang="en-US" sz="850" dirty="0" smtClean="0"/>
              <a:t>Organic</a:t>
            </a:r>
          </a:p>
          <a:p>
            <a:pPr algn="ctr"/>
            <a:r>
              <a:rPr lang="en-US" sz="850" dirty="0" smtClean="0"/>
              <a:t>And </a:t>
            </a:r>
          </a:p>
          <a:p>
            <a:pPr algn="ctr"/>
            <a:r>
              <a:rPr lang="en-US" sz="850" dirty="0" smtClean="0"/>
              <a:t>Differentiated</a:t>
            </a:r>
          </a:p>
          <a:p>
            <a:pPr algn="ctr"/>
            <a:endParaRPr lang="en-US" sz="200" dirty="0" smtClean="0"/>
          </a:p>
          <a:p>
            <a:pPr algn="ctr"/>
            <a:endParaRPr lang="en-US" sz="200" dirty="0" smtClean="0"/>
          </a:p>
          <a:p>
            <a:pPr algn="ctr"/>
            <a:endParaRPr lang="en-US" sz="200" dirty="0"/>
          </a:p>
          <a:p>
            <a:pPr algn="ctr"/>
            <a:endParaRPr lang="en-US" sz="200" dirty="0"/>
          </a:p>
          <a:p>
            <a:pPr algn="ctr"/>
            <a:endParaRPr lang="en-US" sz="200" dirty="0" smtClean="0"/>
          </a:p>
          <a:p>
            <a:pPr algn="ctr"/>
            <a:endParaRPr lang="en-US" sz="200" dirty="0"/>
          </a:p>
          <a:p>
            <a:pPr algn="ctr"/>
            <a:endParaRPr lang="en-US" sz="200" dirty="0" smtClean="0"/>
          </a:p>
          <a:p>
            <a:pPr algn="ctr"/>
            <a:endParaRPr lang="en-US" sz="200" dirty="0"/>
          </a:p>
        </p:txBody>
      </p:sp>
      <p:sp>
        <p:nvSpPr>
          <p:cNvPr id="60" name="TextBox 59"/>
          <p:cNvSpPr txBox="1"/>
          <p:nvPr/>
        </p:nvSpPr>
        <p:spPr>
          <a:xfrm>
            <a:off x="5867934" y="4329242"/>
            <a:ext cx="898808" cy="730969"/>
          </a:xfrm>
          <a:prstGeom prst="rect">
            <a:avLst/>
          </a:prstGeom>
          <a:solidFill>
            <a:schemeClr val="bg1"/>
          </a:solidFill>
          <a:ln w="19050">
            <a:solidFill>
              <a:schemeClr val="tx1"/>
            </a:solidFill>
          </a:ln>
        </p:spPr>
        <p:txBody>
          <a:bodyPr wrap="square" rtlCol="0">
            <a:spAutoFit/>
          </a:bodyPr>
          <a:lstStyle/>
          <a:p>
            <a:pPr algn="ctr"/>
            <a:r>
              <a:rPr lang="en-US" sz="850" dirty="0" smtClean="0"/>
              <a:t>Mechanistic</a:t>
            </a:r>
          </a:p>
          <a:p>
            <a:pPr algn="ctr"/>
            <a:r>
              <a:rPr lang="en-US" sz="850" dirty="0" smtClean="0"/>
              <a:t>And </a:t>
            </a:r>
          </a:p>
          <a:p>
            <a:pPr algn="ctr"/>
            <a:r>
              <a:rPr lang="en-US" sz="850" dirty="0" smtClean="0"/>
              <a:t>Differentiated</a:t>
            </a:r>
          </a:p>
          <a:p>
            <a:pPr algn="ctr"/>
            <a:endParaRPr lang="en-US" sz="200" dirty="0" smtClean="0"/>
          </a:p>
          <a:p>
            <a:pPr algn="ctr"/>
            <a:endParaRPr lang="en-US" sz="200" dirty="0" smtClean="0"/>
          </a:p>
          <a:p>
            <a:pPr algn="ctr"/>
            <a:endParaRPr lang="en-US" sz="200" dirty="0"/>
          </a:p>
          <a:p>
            <a:pPr algn="ctr"/>
            <a:endParaRPr lang="en-US" sz="200" dirty="0"/>
          </a:p>
          <a:p>
            <a:pPr algn="ctr"/>
            <a:endParaRPr lang="en-US" sz="200" dirty="0" smtClean="0"/>
          </a:p>
          <a:p>
            <a:pPr algn="ctr"/>
            <a:endParaRPr lang="en-US" sz="200" dirty="0"/>
          </a:p>
          <a:p>
            <a:pPr algn="ctr"/>
            <a:endParaRPr lang="en-US" sz="200" dirty="0" smtClean="0"/>
          </a:p>
          <a:p>
            <a:pPr algn="ctr"/>
            <a:endParaRPr lang="en-US" sz="200" dirty="0"/>
          </a:p>
        </p:txBody>
      </p:sp>
      <p:sp>
        <p:nvSpPr>
          <p:cNvPr id="61" name="TextBox 60"/>
          <p:cNvSpPr txBox="1"/>
          <p:nvPr/>
        </p:nvSpPr>
        <p:spPr>
          <a:xfrm>
            <a:off x="4967288" y="5060211"/>
            <a:ext cx="900648" cy="730969"/>
          </a:xfrm>
          <a:prstGeom prst="rect">
            <a:avLst/>
          </a:prstGeom>
          <a:solidFill>
            <a:schemeClr val="bg1"/>
          </a:solidFill>
          <a:ln w="19050">
            <a:solidFill>
              <a:schemeClr val="tx1"/>
            </a:solidFill>
          </a:ln>
        </p:spPr>
        <p:txBody>
          <a:bodyPr wrap="square" rtlCol="0">
            <a:spAutoFit/>
          </a:bodyPr>
          <a:lstStyle/>
          <a:p>
            <a:pPr algn="ctr"/>
            <a:r>
              <a:rPr lang="en-US" sz="850" dirty="0" smtClean="0"/>
              <a:t>Organic</a:t>
            </a:r>
          </a:p>
          <a:p>
            <a:pPr algn="ctr"/>
            <a:r>
              <a:rPr lang="en-US" sz="850" dirty="0" smtClean="0"/>
              <a:t>And </a:t>
            </a:r>
          </a:p>
          <a:p>
            <a:pPr algn="ctr"/>
            <a:r>
              <a:rPr lang="en-US" sz="850" dirty="0" smtClean="0"/>
              <a:t>Homogeneous</a:t>
            </a:r>
          </a:p>
          <a:p>
            <a:pPr algn="ctr"/>
            <a:endParaRPr lang="en-US" sz="200" dirty="0" smtClean="0"/>
          </a:p>
          <a:p>
            <a:pPr algn="ctr"/>
            <a:endParaRPr lang="en-US" sz="200" dirty="0" smtClean="0"/>
          </a:p>
          <a:p>
            <a:pPr algn="ctr"/>
            <a:endParaRPr lang="en-US" sz="200" dirty="0"/>
          </a:p>
          <a:p>
            <a:pPr algn="ctr"/>
            <a:endParaRPr lang="en-US" sz="200" dirty="0"/>
          </a:p>
          <a:p>
            <a:pPr algn="ctr"/>
            <a:endParaRPr lang="en-US" sz="200" dirty="0" smtClean="0"/>
          </a:p>
          <a:p>
            <a:pPr algn="ctr"/>
            <a:endParaRPr lang="en-US" sz="200" dirty="0"/>
          </a:p>
          <a:p>
            <a:pPr algn="ctr"/>
            <a:endParaRPr lang="en-US" sz="200" dirty="0" smtClean="0"/>
          </a:p>
          <a:p>
            <a:pPr algn="ctr"/>
            <a:endParaRPr lang="en-US" sz="200" dirty="0"/>
          </a:p>
        </p:txBody>
      </p:sp>
      <p:sp>
        <p:nvSpPr>
          <p:cNvPr id="62" name="TextBox 61"/>
          <p:cNvSpPr txBox="1"/>
          <p:nvPr/>
        </p:nvSpPr>
        <p:spPr>
          <a:xfrm>
            <a:off x="5867933" y="5060211"/>
            <a:ext cx="898809" cy="730969"/>
          </a:xfrm>
          <a:prstGeom prst="rect">
            <a:avLst/>
          </a:prstGeom>
          <a:solidFill>
            <a:schemeClr val="bg1"/>
          </a:solidFill>
          <a:ln w="19050">
            <a:solidFill>
              <a:schemeClr val="tx1"/>
            </a:solidFill>
          </a:ln>
        </p:spPr>
        <p:txBody>
          <a:bodyPr wrap="square" rtlCol="0">
            <a:spAutoFit/>
          </a:bodyPr>
          <a:lstStyle/>
          <a:p>
            <a:pPr algn="ctr"/>
            <a:r>
              <a:rPr lang="en-US" sz="850" dirty="0" smtClean="0"/>
              <a:t>Mechanistic</a:t>
            </a:r>
          </a:p>
          <a:p>
            <a:pPr algn="ctr"/>
            <a:r>
              <a:rPr lang="en-US" sz="850" dirty="0" smtClean="0"/>
              <a:t>And </a:t>
            </a:r>
          </a:p>
          <a:p>
            <a:pPr algn="ctr"/>
            <a:r>
              <a:rPr lang="en-US" sz="850" dirty="0" smtClean="0"/>
              <a:t>Homogeneous</a:t>
            </a:r>
          </a:p>
          <a:p>
            <a:pPr algn="ctr"/>
            <a:endParaRPr lang="en-US" sz="200" dirty="0" smtClean="0"/>
          </a:p>
          <a:p>
            <a:pPr algn="ctr"/>
            <a:endParaRPr lang="en-US" sz="200" dirty="0" smtClean="0"/>
          </a:p>
          <a:p>
            <a:pPr algn="ctr"/>
            <a:endParaRPr lang="en-US" sz="200" dirty="0"/>
          </a:p>
          <a:p>
            <a:pPr algn="ctr"/>
            <a:endParaRPr lang="en-US" sz="200" dirty="0"/>
          </a:p>
          <a:p>
            <a:pPr algn="ctr"/>
            <a:endParaRPr lang="en-US" sz="200" dirty="0" smtClean="0"/>
          </a:p>
          <a:p>
            <a:pPr algn="ctr"/>
            <a:endParaRPr lang="en-US" sz="200" dirty="0"/>
          </a:p>
          <a:p>
            <a:pPr algn="ctr"/>
            <a:endParaRPr lang="en-US" sz="200" dirty="0" smtClean="0"/>
          </a:p>
          <a:p>
            <a:pPr algn="ctr"/>
            <a:endParaRPr lang="en-US" sz="2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000" dirty="0" smtClean="0"/>
              <a:t>New Design Options: </a:t>
            </a:r>
            <a:br>
              <a:rPr lang="en-US" sz="3000" dirty="0" smtClean="0"/>
            </a:br>
            <a:r>
              <a:rPr lang="en-US" sz="3000" dirty="0" smtClean="0"/>
              <a:t>“</a:t>
            </a:r>
            <a:r>
              <a:rPr lang="en-US" sz="3000" dirty="0" err="1" smtClean="0"/>
              <a:t>Boundaryless</a:t>
            </a:r>
            <a:r>
              <a:rPr lang="en-US" sz="3000" dirty="0" smtClean="0"/>
              <a:t>” (Team-based)  </a:t>
            </a:r>
            <a:r>
              <a:rPr lang="en-US" sz="3000" dirty="0" smtClean="0"/>
              <a:t>Organization</a:t>
            </a:r>
            <a:endParaRPr lang="en-US" sz="3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06035739"/>
              </p:ext>
            </p:extLst>
          </p:nvPr>
        </p:nvGraphicFramePr>
        <p:xfrm>
          <a:off x="450849" y="1377948"/>
          <a:ext cx="5616576" cy="3836500"/>
        </p:xfrm>
        <a:graphic>
          <a:graphicData uri="http://schemas.openxmlformats.org/drawingml/2006/table">
            <a:tbl>
              <a:tblPr firstRow="1" bandRow="1">
                <a:solidFill>
                  <a:srgbClr val="9BE5FF"/>
                </a:solidFill>
                <a:tableStyleId>{5C22544A-7EE6-4342-B048-85BDC9FD1C3A}</a:tableStyleId>
              </a:tblPr>
              <a:tblGrid>
                <a:gridCol w="5616576">
                  <a:extLst>
                    <a:ext uri="{9D8B030D-6E8A-4147-A177-3AD203B41FA5}">
                      <a16:colId xmlns:a16="http://schemas.microsoft.com/office/drawing/2014/main" val="20000"/>
                    </a:ext>
                  </a:extLst>
                </a:gridCol>
              </a:tblGrid>
              <a:tr h="422277">
                <a:tc>
                  <a:txBody>
                    <a:bodyPr/>
                    <a:lstStyle/>
                    <a:p>
                      <a:r>
                        <a:rPr lang="en-US" sz="2000" dirty="0" smtClean="0"/>
                        <a:t>Variation on Organic structure:</a:t>
                      </a:r>
                      <a:endParaRPr lang="en-US" sz="2000" dirty="0"/>
                    </a:p>
                  </a:txBody>
                  <a:tcPr>
                    <a:solidFill>
                      <a:srgbClr val="0070C0"/>
                    </a:solidFill>
                  </a:tcPr>
                </a:tc>
                <a:extLst>
                  <a:ext uri="{0D108BD9-81ED-4DB2-BD59-A6C34878D82A}">
                    <a16:rowId xmlns:a16="http://schemas.microsoft.com/office/drawing/2014/main" val="10000"/>
                  </a:ext>
                </a:extLst>
              </a:tr>
              <a:tr h="438150">
                <a:tc>
                  <a:txBody>
                    <a:bodyPr/>
                    <a:lstStyle/>
                    <a:p>
                      <a:r>
                        <a:rPr lang="en-US" sz="2000" dirty="0" smtClean="0"/>
                        <a:t>Self-managed, empowered work teams</a:t>
                      </a:r>
                      <a:endParaRPr lang="en-US" sz="2000" dirty="0"/>
                    </a:p>
                  </a:txBody>
                  <a:tcPr>
                    <a:solidFill>
                      <a:srgbClr val="65D7FF"/>
                    </a:solidFill>
                  </a:tcPr>
                </a:tc>
                <a:extLst>
                  <a:ext uri="{0D108BD9-81ED-4DB2-BD59-A6C34878D82A}">
                    <a16:rowId xmlns:a16="http://schemas.microsoft.com/office/drawing/2014/main" val="10001"/>
                  </a:ext>
                </a:extLst>
              </a:tr>
              <a:tr h="624377">
                <a:tc>
                  <a:txBody>
                    <a:bodyPr/>
                    <a:lstStyle/>
                    <a:p>
                      <a:r>
                        <a:rPr lang="en-US" sz="2000" dirty="0" smtClean="0"/>
                        <a:t>Teams</a:t>
                      </a:r>
                      <a:r>
                        <a:rPr lang="en-US" sz="2000" baseline="0" dirty="0" smtClean="0"/>
                        <a:t> report to HQ; thus little “chain of command.”  Flat hierarchy </a:t>
                      </a:r>
                      <a:endParaRPr lang="en-US" sz="2000" dirty="0"/>
                    </a:p>
                  </a:txBody>
                  <a:tcPr>
                    <a:solidFill>
                      <a:srgbClr val="E4FBFE"/>
                    </a:solidFill>
                  </a:tcPr>
                </a:tc>
                <a:extLst>
                  <a:ext uri="{0D108BD9-81ED-4DB2-BD59-A6C34878D82A}">
                    <a16:rowId xmlns:a16="http://schemas.microsoft.com/office/drawing/2014/main" val="10002"/>
                  </a:ext>
                </a:extLst>
              </a:tr>
              <a:tr h="358681">
                <a:tc>
                  <a:txBody>
                    <a:bodyPr/>
                    <a:lstStyle/>
                    <a:p>
                      <a:r>
                        <a:rPr lang="en-US" sz="2000" dirty="0" smtClean="0"/>
                        <a:t>Cross-hierarchical teams</a:t>
                      </a:r>
                      <a:r>
                        <a:rPr lang="en-US" sz="2000" baseline="0" dirty="0" smtClean="0"/>
                        <a:t> </a:t>
                      </a:r>
                      <a:endParaRPr lang="en-US" sz="2000" dirty="0"/>
                    </a:p>
                  </a:txBody>
                  <a:tcPr>
                    <a:solidFill>
                      <a:srgbClr val="65D7FF"/>
                    </a:solidFill>
                  </a:tcPr>
                </a:tc>
                <a:extLst>
                  <a:ext uri="{0D108BD9-81ED-4DB2-BD59-A6C34878D82A}">
                    <a16:rowId xmlns:a16="http://schemas.microsoft.com/office/drawing/2014/main" val="10003"/>
                  </a:ext>
                </a:extLst>
              </a:tr>
              <a:tr h="358681">
                <a:tc>
                  <a:txBody>
                    <a:bodyPr/>
                    <a:lstStyle/>
                    <a:p>
                      <a:r>
                        <a:rPr lang="en-US" sz="2000" dirty="0" smtClean="0"/>
                        <a:t>360-degree feedback</a:t>
                      </a:r>
                      <a:endParaRPr lang="en-US" sz="2000" dirty="0"/>
                    </a:p>
                  </a:txBody>
                  <a:tcPr>
                    <a:solidFill>
                      <a:srgbClr val="E4FBFE"/>
                    </a:solidFill>
                  </a:tcPr>
                </a:tc>
                <a:extLst>
                  <a:ext uri="{0D108BD9-81ED-4DB2-BD59-A6C34878D82A}">
                    <a16:rowId xmlns:a16="http://schemas.microsoft.com/office/drawing/2014/main" val="10004"/>
                  </a:ext>
                </a:extLst>
              </a:tr>
              <a:tr h="720553">
                <a:tc>
                  <a:txBody>
                    <a:bodyPr/>
                    <a:lstStyle/>
                    <a:p>
                      <a:r>
                        <a:rPr lang="en-US" sz="2000" dirty="0" smtClean="0"/>
                        <a:t>Organized around processes,</a:t>
                      </a:r>
                      <a:r>
                        <a:rPr lang="en-US" sz="2000" baseline="0" dirty="0" smtClean="0"/>
                        <a:t> not functions, customers, or geography</a:t>
                      </a:r>
                      <a:endParaRPr lang="en-US" sz="2000" dirty="0"/>
                    </a:p>
                  </a:txBody>
                  <a:tcPr>
                    <a:solidFill>
                      <a:srgbClr val="65D7FF"/>
                    </a:solidFill>
                  </a:tcPr>
                </a:tc>
                <a:extLst>
                  <a:ext uri="{0D108BD9-81ED-4DB2-BD59-A6C34878D82A}">
                    <a16:rowId xmlns:a16="http://schemas.microsoft.com/office/drawing/2014/main" val="10005"/>
                  </a:ext>
                </a:extLst>
              </a:tr>
              <a:tr h="358681">
                <a:tc>
                  <a:txBody>
                    <a:bodyPr/>
                    <a:lstStyle/>
                    <a:p>
                      <a:r>
                        <a:rPr lang="en-US" sz="2000" dirty="0" smtClean="0"/>
                        <a:t>Requires coordinating mechanisms</a:t>
                      </a:r>
                      <a:endParaRPr lang="en-US" sz="2000" dirty="0"/>
                    </a:p>
                  </a:txBody>
                  <a:tcPr>
                    <a:solidFill>
                      <a:srgbClr val="E4FBFE"/>
                    </a:solidFill>
                  </a:tcPr>
                </a:tc>
                <a:extLst>
                  <a:ext uri="{0D108BD9-81ED-4DB2-BD59-A6C34878D82A}">
                    <a16:rowId xmlns:a16="http://schemas.microsoft.com/office/drawing/2014/main" val="10006"/>
                  </a:ext>
                </a:extLst>
              </a:tr>
              <a:tr h="358681">
                <a:tc>
                  <a:txBody>
                    <a:bodyPr/>
                    <a:lstStyle/>
                    <a:p>
                      <a:r>
                        <a:rPr lang="en-US" i="1" dirty="0" smtClean="0"/>
                        <a:t>Examples:</a:t>
                      </a:r>
                      <a:r>
                        <a:rPr lang="en-US" dirty="0" smtClean="0"/>
                        <a:t> </a:t>
                      </a:r>
                      <a:r>
                        <a:rPr lang="en-US" dirty="0" err="1" smtClean="0"/>
                        <a:t>Semco</a:t>
                      </a:r>
                      <a:r>
                        <a:rPr lang="en-US" dirty="0" smtClean="0"/>
                        <a:t>, </a:t>
                      </a:r>
                      <a:r>
                        <a:rPr lang="en-US" dirty="0" err="1" smtClean="0"/>
                        <a:t>Oticon</a:t>
                      </a:r>
                      <a:r>
                        <a:rPr lang="en-US" dirty="0" smtClean="0"/>
                        <a:t>, Xerox</a:t>
                      </a:r>
                      <a:endParaRPr lang="en-US" dirty="0"/>
                    </a:p>
                  </a:txBody>
                  <a:tcPr>
                    <a:solidFill>
                      <a:srgbClr val="65D7FF"/>
                    </a:solidFil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420753481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sz="3600" dirty="0" smtClean="0"/>
              <a:t>New Design Options: </a:t>
            </a:r>
            <a:br>
              <a:rPr lang="en-US" sz="3600" dirty="0" smtClean="0"/>
            </a:br>
            <a:r>
              <a:rPr lang="en-US" sz="3600" dirty="0" smtClean="0"/>
              <a:t>Virtual Organization</a:t>
            </a:r>
            <a:endParaRPr lang="en-US" sz="3600" dirty="0"/>
          </a:p>
        </p:txBody>
      </p:sp>
      <p:sp>
        <p:nvSpPr>
          <p:cNvPr id="4100" name="Content Placeholder 2"/>
          <p:cNvSpPr>
            <a:spLocks noGrp="1"/>
          </p:cNvSpPr>
          <p:nvPr>
            <p:ph idx="1"/>
          </p:nvPr>
        </p:nvSpPr>
        <p:spPr>
          <a:xfrm>
            <a:off x="74294" y="1365198"/>
            <a:ext cx="4326256" cy="4292600"/>
          </a:xfrm>
        </p:spPr>
        <p:txBody>
          <a:bodyPr/>
          <a:lstStyle/>
          <a:p>
            <a:pPr lvl="1" eaLnBrk="1" hangingPunct="1">
              <a:lnSpc>
                <a:spcPct val="90000"/>
              </a:lnSpc>
              <a:spcBef>
                <a:spcPts val="177"/>
              </a:spcBef>
            </a:pPr>
            <a:r>
              <a:rPr lang="en-US" sz="2400" dirty="0"/>
              <a:t>A small, core organization that outsources </a:t>
            </a:r>
            <a:r>
              <a:rPr lang="en-US" sz="2400" dirty="0" smtClean="0"/>
              <a:t>major </a:t>
            </a:r>
            <a:r>
              <a:rPr lang="en-US" sz="2400" dirty="0"/>
              <a:t>business functions</a:t>
            </a:r>
          </a:p>
          <a:p>
            <a:pPr lvl="1" eaLnBrk="1" hangingPunct="1">
              <a:lnSpc>
                <a:spcPct val="90000"/>
              </a:lnSpc>
              <a:spcBef>
                <a:spcPts val="177"/>
              </a:spcBef>
            </a:pPr>
            <a:r>
              <a:rPr lang="en-US" sz="2400" dirty="0"/>
              <a:t>Highly centralized with </a:t>
            </a:r>
            <a:r>
              <a:rPr lang="en-US" sz="2400" dirty="0" smtClean="0"/>
              <a:t>little </a:t>
            </a:r>
            <a:r>
              <a:rPr lang="en-US" sz="2400" dirty="0"/>
              <a:t>departmentalization</a:t>
            </a:r>
          </a:p>
          <a:p>
            <a:pPr lvl="2" eaLnBrk="1" hangingPunct="1">
              <a:lnSpc>
                <a:spcPct val="90000"/>
              </a:lnSpc>
              <a:spcBef>
                <a:spcPts val="177"/>
              </a:spcBef>
            </a:pPr>
            <a:r>
              <a:rPr lang="en-US" sz="2200" dirty="0"/>
              <a:t>Provides maximum flexibility </a:t>
            </a:r>
            <a:r>
              <a:rPr lang="en-US" sz="2200" dirty="0" smtClean="0"/>
              <a:t>while focusing on </a:t>
            </a:r>
            <a:r>
              <a:rPr lang="en-US" sz="2200" dirty="0"/>
              <a:t>what the </a:t>
            </a:r>
            <a:r>
              <a:rPr lang="en-US" sz="2200" dirty="0" smtClean="0"/>
              <a:t>business </a:t>
            </a:r>
            <a:r>
              <a:rPr lang="en-US" sz="2200" dirty="0"/>
              <a:t>does </a:t>
            </a:r>
            <a:r>
              <a:rPr lang="en-US" sz="2200" dirty="0" smtClean="0"/>
              <a:t>best.</a:t>
            </a:r>
            <a:endParaRPr lang="en-US" sz="2200" dirty="0"/>
          </a:p>
          <a:p>
            <a:pPr lvl="2" eaLnBrk="1" hangingPunct="1">
              <a:lnSpc>
                <a:spcPct val="90000"/>
              </a:lnSpc>
              <a:spcBef>
                <a:spcPts val="177"/>
              </a:spcBef>
            </a:pPr>
            <a:r>
              <a:rPr lang="en-US" sz="2200" dirty="0"/>
              <a:t>Reduced control over </a:t>
            </a:r>
            <a:r>
              <a:rPr lang="en-US" sz="2200" dirty="0" smtClean="0"/>
              <a:t>parts </a:t>
            </a:r>
            <a:r>
              <a:rPr lang="en-US" sz="2200" dirty="0"/>
              <a:t>of the </a:t>
            </a:r>
            <a:r>
              <a:rPr lang="en-US" sz="2200" dirty="0" smtClean="0"/>
              <a:t>business.</a:t>
            </a:r>
            <a:endParaRPr lang="en-US" sz="2200" dirty="0"/>
          </a:p>
          <a:p>
            <a:pPr lvl="1" eaLnBrk="1" hangingPunct="1">
              <a:lnSpc>
                <a:spcPct val="90000"/>
              </a:lnSpc>
              <a:spcBef>
                <a:spcPts val="177"/>
              </a:spcBef>
            </a:pPr>
            <a:endParaRPr lang="en-US" dirty="0" smtClean="0"/>
          </a:p>
          <a:p>
            <a:pPr eaLnBrk="1" hangingPunct="1">
              <a:lnSpc>
                <a:spcPct val="90000"/>
              </a:lnSpc>
              <a:spcBef>
                <a:spcPct val="50000"/>
              </a:spcBef>
            </a:pPr>
            <a:endParaRPr lang="en-US" dirty="0" smtClean="0"/>
          </a:p>
        </p:txBody>
      </p:sp>
      <p:sp>
        <p:nvSpPr>
          <p:cNvPr id="4" name="Footer Placeholder 3"/>
          <p:cNvSpPr>
            <a:spLocks noGrp="1"/>
          </p:cNvSpPr>
          <p:nvPr>
            <p:ph type="ftr" sz="quarter" idx="4294967295"/>
          </p:nvPr>
        </p:nvSpPr>
        <p:spPr>
          <a:xfrm>
            <a:off x="617220" y="5481320"/>
            <a:ext cx="4320540" cy="316442"/>
          </a:xfrm>
          <a:prstGeom prst="rect">
            <a:avLst/>
          </a:prstGeom>
        </p:spPr>
        <p:txBody>
          <a:bodyPr lIns="80988" tIns="40494" rIns="80988" bIns="40494"/>
          <a:lstStyle/>
          <a:p>
            <a:pPr>
              <a:defRPr/>
            </a:pPr>
            <a:r>
              <a:rPr lang="en-US" dirty="0"/>
              <a:t> </a:t>
            </a:r>
          </a:p>
        </p:txBody>
      </p:sp>
      <p:sp>
        <p:nvSpPr>
          <p:cNvPr id="5" name="Slide Number Placeholder 4"/>
          <p:cNvSpPr>
            <a:spLocks noGrp="1"/>
          </p:cNvSpPr>
          <p:nvPr>
            <p:ph type="sldNum" sz="quarter" idx="4294967295"/>
          </p:nvPr>
        </p:nvSpPr>
        <p:spPr>
          <a:xfrm>
            <a:off x="5897880" y="5508837"/>
            <a:ext cx="1920240" cy="316442"/>
          </a:xfrm>
          <a:prstGeom prst="rect">
            <a:avLst/>
          </a:prstGeom>
        </p:spPr>
        <p:txBody>
          <a:bodyPr lIns="80988" tIns="40494" rIns="80988" bIns="40494"/>
          <a:lstStyle/>
          <a:p>
            <a:pPr>
              <a:defRPr/>
            </a:pPr>
            <a:r>
              <a:rPr lang="en-US" dirty="0"/>
              <a:t> </a:t>
            </a:r>
          </a:p>
        </p:txBody>
      </p:sp>
      <p:sp>
        <p:nvSpPr>
          <p:cNvPr id="7" name="Text Box 5"/>
          <p:cNvSpPr txBox="1">
            <a:spLocks noChangeArrowheads="1"/>
          </p:cNvSpPr>
          <p:nvPr/>
        </p:nvSpPr>
        <p:spPr bwMode="blackWhite">
          <a:xfrm>
            <a:off x="438150" y="5493798"/>
            <a:ext cx="6633210" cy="328000"/>
          </a:xfrm>
          <a:prstGeom prst="rect">
            <a:avLst/>
          </a:prstGeom>
          <a:solidFill>
            <a:srgbClr val="CC6600"/>
          </a:solidFill>
          <a:ln w="3175" algn="ctr">
            <a:solidFill>
              <a:schemeClr val="tx1"/>
            </a:solidFill>
            <a:miter lim="800000"/>
            <a:headEnd/>
            <a:tailEnd/>
          </a:ln>
          <a:effectLst>
            <a:outerShdw dist="107763" dir="2700000" algn="ctr" rotWithShape="0">
              <a:schemeClr val="bg2">
                <a:alpha val="50000"/>
              </a:schemeClr>
            </a:outerShdw>
          </a:effectLst>
        </p:spPr>
        <p:txBody>
          <a:bodyPr wrap="square" lIns="80988" tIns="40494" rIns="80988" bIns="40494" anchor="ctr">
            <a:spAutoFit/>
          </a:bodyPr>
          <a:lstStyle/>
          <a:p>
            <a:pPr algn="r">
              <a:spcBef>
                <a:spcPct val="50000"/>
              </a:spcBef>
              <a:defRPr/>
            </a:pPr>
            <a:r>
              <a:rPr lang="en-US" dirty="0">
                <a:solidFill>
                  <a:schemeClr val="bg1"/>
                </a:solidFill>
                <a:latin typeface="+mj-lt"/>
              </a:rPr>
              <a:t>E X H I B I T 15-6</a:t>
            </a:r>
          </a:p>
        </p:txBody>
      </p:sp>
    </p:spTree>
    <p:extLst>
      <p:ext uri="{BB962C8B-B14F-4D97-AF65-F5344CB8AC3E}">
        <p14:creationId xmlns:p14="http://schemas.microsoft.com/office/powerpoint/2010/main" val="11969011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00">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4100">
                                            <p:txEl>
                                              <p:pRg st="0" end="0"/>
                                            </p:txEl>
                                          </p:spTgt>
                                        </p:tgtEl>
                                        <p:attrNameLst>
                                          <p:attrName>ppt_c</p:attrName>
                                        </p:attrNameLst>
                                      </p:cBhvr>
                                      <p:to>
                                        <a:srgbClr val="608834"/>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100">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4100">
                                            <p:txEl>
                                              <p:pRg st="1" end="1"/>
                                            </p:txEl>
                                          </p:spTgt>
                                        </p:tgtEl>
                                        <p:attrNameLst>
                                          <p:attrName>ppt_c</p:attrName>
                                        </p:attrNameLst>
                                      </p:cBhvr>
                                      <p:to>
                                        <a:srgbClr val="608834"/>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100">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4100">
                                            <p:txEl>
                                              <p:pRg st="2" end="2"/>
                                            </p:txEl>
                                          </p:spTgt>
                                        </p:tgtEl>
                                        <p:attrNameLst>
                                          <p:attrName>ppt_c</p:attrName>
                                        </p:attrNameLst>
                                      </p:cBhvr>
                                      <p:to>
                                        <a:srgbClr val="608834"/>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100">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4100">
                                            <p:txEl>
                                              <p:pRg st="3" end="3"/>
                                            </p:txEl>
                                          </p:spTgt>
                                        </p:tgtEl>
                                        <p:attrNameLst>
                                          <p:attrName>ppt_c</p:attrName>
                                        </p:attrNameLst>
                                      </p:cBhvr>
                                      <p:to>
                                        <a:srgbClr val="608834"/>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0"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smtClean="0"/>
              <a:t>Summary</a:t>
            </a:r>
          </a:p>
        </p:txBody>
      </p:sp>
      <p:sp>
        <p:nvSpPr>
          <p:cNvPr id="123907" name="Rectangle 3"/>
          <p:cNvSpPr>
            <a:spLocks noGrp="1" noChangeArrowheads="1"/>
          </p:cNvSpPr>
          <p:nvPr>
            <p:ph type="body" idx="1"/>
          </p:nvPr>
        </p:nvSpPr>
        <p:spPr/>
        <p:txBody>
          <a:bodyPr/>
          <a:lstStyle/>
          <a:p>
            <a:pPr eaLnBrk="1" hangingPunct="1">
              <a:lnSpc>
                <a:spcPct val="90000"/>
              </a:lnSpc>
              <a:defRPr/>
            </a:pPr>
            <a:r>
              <a:rPr lang="en-US" sz="2600" dirty="0" smtClean="0"/>
              <a:t>Managers must decide how to structure firms</a:t>
            </a:r>
          </a:p>
          <a:p>
            <a:pPr eaLnBrk="1" hangingPunct="1">
              <a:lnSpc>
                <a:spcPct val="90000"/>
              </a:lnSpc>
              <a:defRPr/>
            </a:pPr>
            <a:r>
              <a:rPr lang="en-US" sz="2600" dirty="0" smtClean="0"/>
              <a:t>Different theories help us understand different types of organization structures</a:t>
            </a:r>
          </a:p>
          <a:p>
            <a:pPr lvl="1" eaLnBrk="1" hangingPunct="1">
              <a:lnSpc>
                <a:spcPct val="90000"/>
              </a:lnSpc>
              <a:defRPr/>
            </a:pPr>
            <a:r>
              <a:rPr lang="en-US" sz="1800" dirty="0" smtClean="0"/>
              <a:t>Burns &amp; Stalker’s “Mechanistic v. Organic” Model</a:t>
            </a:r>
          </a:p>
          <a:p>
            <a:pPr eaLnBrk="1" hangingPunct="1">
              <a:lnSpc>
                <a:spcPct val="90000"/>
              </a:lnSpc>
              <a:defRPr/>
            </a:pPr>
            <a:r>
              <a:rPr lang="en-US" sz="2600" dirty="0" smtClean="0"/>
              <a:t>Several factors influence type of structure:</a:t>
            </a:r>
          </a:p>
          <a:p>
            <a:pPr lvl="1" eaLnBrk="1" hangingPunct="1">
              <a:lnSpc>
                <a:spcPct val="90000"/>
              </a:lnSpc>
              <a:defRPr/>
            </a:pPr>
            <a:r>
              <a:rPr lang="en-US" sz="1800" dirty="0" smtClean="0"/>
              <a:t>Strategy</a:t>
            </a:r>
          </a:p>
          <a:p>
            <a:pPr lvl="1" eaLnBrk="1" hangingPunct="1">
              <a:lnSpc>
                <a:spcPct val="90000"/>
              </a:lnSpc>
              <a:defRPr/>
            </a:pPr>
            <a:r>
              <a:rPr lang="en-US" sz="1800" dirty="0" smtClean="0"/>
              <a:t>Size</a:t>
            </a:r>
          </a:p>
          <a:p>
            <a:pPr lvl="1" eaLnBrk="1" hangingPunct="1">
              <a:lnSpc>
                <a:spcPct val="90000"/>
              </a:lnSpc>
              <a:defRPr/>
            </a:pPr>
            <a:r>
              <a:rPr lang="en-US" sz="1800" dirty="0" smtClean="0"/>
              <a:t>Woodward’s Typology of Technologies</a:t>
            </a:r>
          </a:p>
          <a:p>
            <a:pPr lvl="1" eaLnBrk="1" hangingPunct="1">
              <a:lnSpc>
                <a:spcPct val="90000"/>
              </a:lnSpc>
              <a:defRPr/>
            </a:pPr>
            <a:r>
              <a:rPr lang="en-US" sz="1800" dirty="0" smtClean="0"/>
              <a:t>Environmental Contingencies</a:t>
            </a:r>
          </a:p>
        </p:txBody>
      </p:sp>
      <p:sp>
        <p:nvSpPr>
          <p:cNvPr id="2" name="TextBox 1"/>
          <p:cNvSpPr txBox="1"/>
          <p:nvPr/>
        </p:nvSpPr>
        <p:spPr>
          <a:xfrm>
            <a:off x="400755" y="4616654"/>
            <a:ext cx="7785278" cy="121571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p:spPr>
        <p:txBody>
          <a:bodyPr wrap="square" rtlCol="0">
            <a:spAutoFit/>
          </a:bodyPr>
          <a:lstStyle/>
          <a:p>
            <a:r>
              <a:rPr lang="en-US" sz="1500" dirty="0" smtClean="0"/>
              <a:t>For slide-based reviews of these topics (</a:t>
            </a:r>
            <a:r>
              <a:rPr lang="en-US" sz="1500" i="1" dirty="0" smtClean="0"/>
              <a:t>from different textbooks and other universities; </a:t>
            </a:r>
            <a:r>
              <a:rPr lang="en-US" sz="1500" i="1" smtClean="0"/>
              <a:t>not always identical </a:t>
            </a:r>
            <a:r>
              <a:rPr lang="en-US" sz="1500" i="1" dirty="0" smtClean="0"/>
              <a:t>to MGT 308</a:t>
            </a:r>
            <a:r>
              <a:rPr lang="en-US" sz="1500" dirty="0" smtClean="0"/>
              <a:t>) see these </a:t>
            </a:r>
            <a:r>
              <a:rPr lang="en-US" sz="1500" dirty="0"/>
              <a:t>optional </a:t>
            </a:r>
            <a:r>
              <a:rPr lang="en-US" sz="1500" dirty="0" smtClean="0"/>
              <a:t>videos: </a:t>
            </a:r>
            <a:r>
              <a:rPr lang="en-US" dirty="0" smtClean="0"/>
              <a:t> </a:t>
            </a:r>
          </a:p>
          <a:p>
            <a:pPr marL="285750" indent="-285750">
              <a:buFont typeface="Arial" panose="020B0604020202020204" pitchFamily="34" charset="0"/>
              <a:buChar char="•"/>
            </a:pPr>
            <a:r>
              <a:rPr lang="en-US" sz="1400" dirty="0" smtClean="0">
                <a:hlinkClick r:id="rId2"/>
              </a:rPr>
              <a:t>https</a:t>
            </a:r>
            <a:r>
              <a:rPr lang="en-US" sz="1400" dirty="0">
                <a:hlinkClick r:id="rId2"/>
              </a:rPr>
              <a:t>://slideplayer.com/slide/4255453</a:t>
            </a:r>
            <a:r>
              <a:rPr lang="en-US" sz="1400" dirty="0" smtClean="0">
                <a:hlinkClick r:id="rId2"/>
              </a:rPr>
              <a:t>/</a:t>
            </a:r>
            <a:r>
              <a:rPr lang="en-US" sz="1400" dirty="0" smtClean="0"/>
              <a:t> (11 min.)</a:t>
            </a:r>
          </a:p>
          <a:p>
            <a:pPr marL="285750" indent="-285750">
              <a:buFont typeface="Arial" panose="020B0604020202020204" pitchFamily="34" charset="0"/>
              <a:buChar char="•"/>
            </a:pPr>
            <a:r>
              <a:rPr lang="en-US" sz="1400" dirty="0">
                <a:hlinkClick r:id="rId3"/>
              </a:rPr>
              <a:t>https://slideplayer.com/slide/9109889</a:t>
            </a:r>
            <a:r>
              <a:rPr lang="en-US" sz="1400" dirty="0" smtClean="0">
                <a:hlinkClick r:id="rId3"/>
              </a:rPr>
              <a:t>/</a:t>
            </a:r>
            <a:r>
              <a:rPr lang="en-US" sz="1400" dirty="0" smtClean="0"/>
              <a:t> (11 min.; text outline provided.)</a:t>
            </a:r>
          </a:p>
          <a:p>
            <a:pPr marL="285750" indent="-285750">
              <a:buFont typeface="Arial" panose="020B0604020202020204" pitchFamily="34" charset="0"/>
              <a:buChar char="•"/>
            </a:pPr>
            <a:r>
              <a:rPr lang="en-US" sz="1400" dirty="0">
                <a:hlinkClick r:id="rId4"/>
              </a:rPr>
              <a:t>http://drisauraflores-busi-4940-businesspolicy.com/creating-effective-organizational-designs</a:t>
            </a:r>
            <a:r>
              <a:rPr lang="en-US" sz="1400" dirty="0" smtClean="0">
                <a:hlinkClick r:id="rId4"/>
              </a:rPr>
              <a:t>/</a:t>
            </a:r>
            <a:r>
              <a:rPr lang="en-US" sz="1400" dirty="0" smtClean="0"/>
              <a:t> </a:t>
            </a:r>
            <a:endParaRPr lang="en-US" sz="1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3907">
                                            <p:txEl>
                                              <p:pRg st="0" end="0"/>
                                            </p:txEl>
                                          </p:spTgt>
                                        </p:tgtEl>
                                        <p:attrNameLst>
                                          <p:attrName>style.visibility</p:attrName>
                                        </p:attrNameLst>
                                      </p:cBhvr>
                                      <p:to>
                                        <p:strVal val="visible"/>
                                      </p:to>
                                    </p:set>
                                    <p:animEffect transition="in" filter="fade">
                                      <p:cBhvr>
                                        <p:cTn id="7" dur="500"/>
                                        <p:tgtEl>
                                          <p:spTgt spid="123907">
                                            <p:txEl>
                                              <p:pRg st="0" end="0"/>
                                            </p:txEl>
                                          </p:spTgt>
                                        </p:tgtEl>
                                      </p:cBhvr>
                                    </p:animEffect>
                                  </p:childTnLst>
                                  <p:subTnLst>
                                    <p:animClr clrSpc="rgb" dir="cw">
                                      <p:cBhvr override="childStyle">
                                        <p:cTn dur="1" fill="hold" display="0" masterRel="nextClick" afterEffect="1"/>
                                        <p:tgtEl>
                                          <p:spTgt spid="123907">
                                            <p:txEl>
                                              <p:pRg st="0" end="0"/>
                                            </p:txEl>
                                          </p:spTgt>
                                        </p:tgtEl>
                                        <p:attrNameLst>
                                          <p:attrName>ppt_c</p:attrName>
                                        </p:attrNameLst>
                                      </p:cBhvr>
                                      <p:to>
                                        <a:srgbClr val="1A69A4"/>
                                      </p:to>
                                    </p:animClr>
                                  </p:sub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123907">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123907">
                                            <p:txEl>
                                              <p:pRg st="1" end="1"/>
                                            </p:txEl>
                                          </p:spTgt>
                                        </p:tgtEl>
                                        <p:attrNameLst>
                                          <p:attrName>ppt_c</p:attrName>
                                        </p:attrNameLst>
                                      </p:cBhvr>
                                      <p:to>
                                        <a:srgbClr val="1A69A4"/>
                                      </p:to>
                                    </p:animClr>
                                  </p:subTnLst>
                                </p:cTn>
                              </p:par>
                              <p:par>
                                <p:cTn id="12" presetID="1" presetClass="entr" presetSubtype="0" fill="hold" nodeType="withEffect">
                                  <p:stCondLst>
                                    <p:cond delay="0"/>
                                  </p:stCondLst>
                                  <p:childTnLst>
                                    <p:set>
                                      <p:cBhvr>
                                        <p:cTn id="13" dur="1" fill="hold">
                                          <p:stCondLst>
                                            <p:cond delay="0"/>
                                          </p:stCondLst>
                                        </p:cTn>
                                        <p:tgtEl>
                                          <p:spTgt spid="123907">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123907">
                                            <p:txEl>
                                              <p:pRg st="2" end="2"/>
                                            </p:txEl>
                                          </p:spTgt>
                                        </p:tgtEl>
                                        <p:attrNameLst>
                                          <p:attrName>ppt_c</p:attrName>
                                        </p:attrNameLst>
                                      </p:cBhvr>
                                      <p:to>
                                        <a:srgbClr val="1A69A4"/>
                                      </p:to>
                                    </p:animClr>
                                  </p:sub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123907">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123907">
                                            <p:txEl>
                                              <p:pRg st="3" end="3"/>
                                            </p:txEl>
                                          </p:spTgt>
                                        </p:tgtEl>
                                        <p:attrNameLst>
                                          <p:attrName>ppt_c</p:attrName>
                                        </p:attrNameLst>
                                      </p:cBhvr>
                                      <p:to>
                                        <a:srgbClr val="1A69A4"/>
                                      </p:to>
                                    </p:animClr>
                                  </p:subTnLst>
                                </p:cTn>
                              </p:par>
                              <p:par>
                                <p:cTn id="18" presetID="1" presetClass="entr" presetSubtype="0" fill="hold" nodeType="withEffect">
                                  <p:stCondLst>
                                    <p:cond delay="0"/>
                                  </p:stCondLst>
                                  <p:childTnLst>
                                    <p:set>
                                      <p:cBhvr>
                                        <p:cTn id="19" dur="1" fill="hold">
                                          <p:stCondLst>
                                            <p:cond delay="0"/>
                                          </p:stCondLst>
                                        </p:cTn>
                                        <p:tgtEl>
                                          <p:spTgt spid="123907">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123907">
                                            <p:txEl>
                                              <p:pRg st="4" end="4"/>
                                            </p:txEl>
                                          </p:spTgt>
                                        </p:tgtEl>
                                        <p:attrNameLst>
                                          <p:attrName>ppt_c</p:attrName>
                                        </p:attrNameLst>
                                      </p:cBhvr>
                                      <p:to>
                                        <a:srgbClr val="1A69A4"/>
                                      </p:to>
                                    </p:animClr>
                                  </p:subTnLst>
                                </p:cTn>
                              </p:par>
                              <p:par>
                                <p:cTn id="20" presetID="1" presetClass="entr" presetSubtype="0" fill="hold" nodeType="withEffect">
                                  <p:stCondLst>
                                    <p:cond delay="0"/>
                                  </p:stCondLst>
                                  <p:childTnLst>
                                    <p:set>
                                      <p:cBhvr>
                                        <p:cTn id="21" dur="1" fill="hold">
                                          <p:stCondLst>
                                            <p:cond delay="0"/>
                                          </p:stCondLst>
                                        </p:cTn>
                                        <p:tgtEl>
                                          <p:spTgt spid="123907">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123907">
                                            <p:txEl>
                                              <p:pRg st="5" end="5"/>
                                            </p:txEl>
                                          </p:spTgt>
                                        </p:tgtEl>
                                        <p:attrNameLst>
                                          <p:attrName>ppt_c</p:attrName>
                                        </p:attrNameLst>
                                      </p:cBhvr>
                                      <p:to>
                                        <a:srgbClr val="1A69A4"/>
                                      </p:to>
                                    </p:animClr>
                                  </p:subTnLst>
                                </p:cTn>
                              </p:par>
                              <p:par>
                                <p:cTn id="22" presetID="1" presetClass="entr" presetSubtype="0" fill="hold" nodeType="withEffect">
                                  <p:stCondLst>
                                    <p:cond delay="0"/>
                                  </p:stCondLst>
                                  <p:childTnLst>
                                    <p:set>
                                      <p:cBhvr>
                                        <p:cTn id="23" dur="1" fill="hold">
                                          <p:stCondLst>
                                            <p:cond delay="0"/>
                                          </p:stCondLst>
                                        </p:cTn>
                                        <p:tgtEl>
                                          <p:spTgt spid="123907">
                                            <p:txEl>
                                              <p:pRg st="6" end="6"/>
                                            </p:txEl>
                                          </p:spTgt>
                                        </p:tgtEl>
                                        <p:attrNameLst>
                                          <p:attrName>style.visibility</p:attrName>
                                        </p:attrNameLst>
                                      </p:cBhvr>
                                      <p:to>
                                        <p:strVal val="visible"/>
                                      </p:to>
                                    </p:set>
                                  </p:childTnLst>
                                  <p:subTnLst>
                                    <p:animClr clrSpc="rgb" dir="cw">
                                      <p:cBhvr override="childStyle">
                                        <p:cTn dur="1" fill="hold" display="0" masterRel="nextClick" afterEffect="1"/>
                                        <p:tgtEl>
                                          <p:spTgt spid="123907">
                                            <p:txEl>
                                              <p:pRg st="6" end="6"/>
                                            </p:txEl>
                                          </p:spTgt>
                                        </p:tgtEl>
                                        <p:attrNameLst>
                                          <p:attrName>ppt_c</p:attrName>
                                        </p:attrNameLst>
                                      </p:cBhvr>
                                      <p:to>
                                        <a:srgbClr val="1A69A4"/>
                                      </p:to>
                                    </p:animClr>
                                  </p:subTnLst>
                                </p:cTn>
                              </p:par>
                              <p:par>
                                <p:cTn id="24" presetID="1" presetClass="entr" presetSubtype="0" fill="hold" nodeType="withEffect">
                                  <p:stCondLst>
                                    <p:cond delay="0"/>
                                  </p:stCondLst>
                                  <p:childTnLst>
                                    <p:set>
                                      <p:cBhvr>
                                        <p:cTn id="25" dur="1" fill="hold">
                                          <p:stCondLst>
                                            <p:cond delay="0"/>
                                          </p:stCondLst>
                                        </p:cTn>
                                        <p:tgtEl>
                                          <p:spTgt spid="123907">
                                            <p:txEl>
                                              <p:pRg st="7" end="7"/>
                                            </p:txEl>
                                          </p:spTgt>
                                        </p:tgtEl>
                                        <p:attrNameLst>
                                          <p:attrName>style.visibility</p:attrName>
                                        </p:attrNameLst>
                                      </p:cBhvr>
                                      <p:to>
                                        <p:strVal val="visible"/>
                                      </p:to>
                                    </p:set>
                                  </p:childTnLst>
                                  <p:subTnLst>
                                    <p:animClr clrSpc="rgb" dir="cw">
                                      <p:cBhvr override="childStyle">
                                        <p:cTn dur="1" fill="hold" display="0" masterRel="nextClick" afterEffect="1"/>
                                        <p:tgtEl>
                                          <p:spTgt spid="123907">
                                            <p:txEl>
                                              <p:pRg st="7" end="7"/>
                                            </p:txEl>
                                          </p:spTgt>
                                        </p:tgtEl>
                                        <p:attrNameLst>
                                          <p:attrName>ppt_c</p:attrName>
                                        </p:attrNameLst>
                                      </p:cBhvr>
                                      <p:to>
                                        <a:srgbClr val="1A69A4"/>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mtClean="0"/>
              <a:t>Grouping Jobs </a:t>
            </a:r>
            <a:r>
              <a:rPr lang="en-US" smtClean="0">
                <a:sym typeface="Wingdings" pitchFamily="2" charset="2"/>
              </a:rPr>
              <a:t></a:t>
            </a:r>
            <a:r>
              <a:rPr lang="en-US" smtClean="0"/>
              <a:t> Various Types of Organizational Structures</a:t>
            </a:r>
          </a:p>
        </p:txBody>
      </p:sp>
      <p:sp>
        <p:nvSpPr>
          <p:cNvPr id="7171" name="Rectangle 3"/>
          <p:cNvSpPr>
            <a:spLocks noGrp="1" noChangeArrowheads="1"/>
          </p:cNvSpPr>
          <p:nvPr>
            <p:ph type="body" idx="1"/>
          </p:nvPr>
        </p:nvSpPr>
        <p:spPr/>
        <p:txBody>
          <a:bodyPr/>
          <a:lstStyle/>
          <a:p>
            <a:pPr eaLnBrk="1" hangingPunct="1">
              <a:lnSpc>
                <a:spcPct val="90000"/>
              </a:lnSpc>
              <a:buFont typeface="Wingdings" pitchFamily="2" charset="2"/>
              <a:buNone/>
            </a:pPr>
            <a:r>
              <a:rPr lang="en-US" sz="2400" dirty="0" smtClean="0"/>
              <a:t>Functional Structure</a:t>
            </a:r>
          </a:p>
          <a:p>
            <a:pPr lvl="1" eaLnBrk="1" hangingPunct="1">
              <a:lnSpc>
                <a:spcPct val="90000"/>
              </a:lnSpc>
            </a:pPr>
            <a:r>
              <a:rPr lang="en-US" sz="2000" dirty="0" smtClean="0"/>
              <a:t>An organizational structure composed of all the departments that an organization requires to produce its goods or services.</a:t>
            </a:r>
          </a:p>
          <a:p>
            <a:pPr lvl="1" eaLnBrk="1" hangingPunct="1">
              <a:lnSpc>
                <a:spcPct val="90000"/>
              </a:lnSpc>
            </a:pPr>
            <a:r>
              <a:rPr lang="en-US" sz="2000" i="1" dirty="0" smtClean="0"/>
              <a:t>Examples:</a:t>
            </a:r>
            <a:r>
              <a:rPr lang="en-US" sz="2000" dirty="0" smtClean="0"/>
              <a:t> Finance, Marketing, Logistics, Production, Sales</a:t>
            </a:r>
          </a:p>
          <a:p>
            <a:pPr lvl="1" eaLnBrk="1" hangingPunct="1">
              <a:lnSpc>
                <a:spcPct val="90000"/>
              </a:lnSpc>
            </a:pPr>
            <a:r>
              <a:rPr lang="en-US" sz="2000" dirty="0" smtClean="0">
                <a:effectLst>
                  <a:outerShdw blurRad="38100" dist="38100" dir="2700000" algn="tl">
                    <a:srgbClr val="000000">
                      <a:alpha val="43137"/>
                    </a:srgbClr>
                  </a:outerShdw>
                </a:effectLst>
              </a:rPr>
              <a:t>Advantages?</a:t>
            </a:r>
            <a:endParaRPr lang="en-US" sz="2000" dirty="0" smtClean="0">
              <a:effectLst>
                <a:outerShdw blurRad="38100" dist="38100" dir="2700000" algn="tl">
                  <a:srgbClr val="000000">
                    <a:alpha val="43137"/>
                  </a:srgbClr>
                </a:outerShdw>
              </a:effectLst>
            </a:endParaRPr>
          </a:p>
          <a:p>
            <a:pPr lvl="1" eaLnBrk="1" hangingPunct="1">
              <a:lnSpc>
                <a:spcPct val="90000"/>
              </a:lnSpc>
            </a:pPr>
            <a:r>
              <a:rPr lang="en-US" sz="2000" dirty="0" smtClean="0">
                <a:effectLst>
                  <a:outerShdw blurRad="38100" dist="38100" dir="2700000" algn="tl">
                    <a:srgbClr val="000000">
                      <a:alpha val="43137"/>
                    </a:srgbClr>
                  </a:outerShdw>
                </a:effectLst>
              </a:rPr>
              <a:t>Disadvantages?</a:t>
            </a:r>
          </a:p>
          <a:p>
            <a:pPr marL="347662" lvl="1" indent="0" eaLnBrk="1" hangingPunct="1">
              <a:lnSpc>
                <a:spcPct val="90000"/>
              </a:lnSpc>
              <a:buNone/>
            </a:pPr>
            <a:endParaRPr lang="en-US" sz="1400" dirty="0"/>
          </a:p>
          <a:p>
            <a:pPr marL="347662" lvl="1" indent="0" eaLnBrk="1" hangingPunct="1">
              <a:lnSpc>
                <a:spcPct val="90000"/>
              </a:lnSpc>
              <a:buNone/>
            </a:pPr>
            <a:r>
              <a:rPr lang="en-US" sz="1400" dirty="0" smtClean="0"/>
              <a:t>For an optional 5 min. video about some </a:t>
            </a:r>
            <a:r>
              <a:rPr lang="en-US" sz="1400" b="1" i="1" dirty="0" smtClean="0"/>
              <a:t>disadvantage</a:t>
            </a:r>
            <a:r>
              <a:rPr lang="en-US" sz="1400" dirty="0" smtClean="0"/>
              <a:t>s of Functional Structures, see  </a:t>
            </a:r>
            <a:r>
              <a:rPr lang="en-US" sz="1400" dirty="0" smtClean="0">
                <a:hlinkClick r:id="rId3"/>
              </a:rPr>
              <a:t>https</a:t>
            </a:r>
            <a:r>
              <a:rPr lang="en-US" sz="1400" dirty="0">
                <a:hlinkClick r:id="rId3"/>
              </a:rPr>
              <a:t>://</a:t>
            </a:r>
            <a:r>
              <a:rPr lang="en-US" sz="1400" dirty="0" smtClean="0">
                <a:hlinkClick r:id="rId3"/>
              </a:rPr>
              <a:t>insights.som.yale.edu/insights/can-you-work-without-silos</a:t>
            </a:r>
            <a:r>
              <a:rPr lang="en-US" sz="1400" dirty="0" smtClean="0"/>
              <a:t> </a:t>
            </a:r>
          </a:p>
          <a:p>
            <a:pPr marL="347662" lvl="1" indent="0" eaLnBrk="1" hangingPunct="1">
              <a:lnSpc>
                <a:spcPct val="90000"/>
              </a:lnSpc>
              <a:buNone/>
            </a:pPr>
            <a:endParaRPr lang="en-US" sz="1400" dirty="0"/>
          </a:p>
          <a:p>
            <a:pPr marL="347662" lvl="1" indent="0" eaLnBrk="1" hangingPunct="1">
              <a:lnSpc>
                <a:spcPct val="90000"/>
              </a:lnSpc>
              <a:buNone/>
            </a:pPr>
            <a:r>
              <a:rPr lang="en-US" sz="1400" dirty="0" smtClean="0"/>
              <a:t>For a general description of Functional Structures, see the following optional 8 min. video:</a:t>
            </a:r>
          </a:p>
          <a:p>
            <a:pPr marL="347662" lvl="1" indent="0" eaLnBrk="1" hangingPunct="1">
              <a:lnSpc>
                <a:spcPct val="90000"/>
              </a:lnSpc>
              <a:buNone/>
            </a:pPr>
            <a:r>
              <a:rPr lang="en-US" sz="1400" dirty="0">
                <a:hlinkClick r:id="rId4"/>
              </a:rPr>
              <a:t>https://</a:t>
            </a:r>
            <a:r>
              <a:rPr lang="en-US" sz="1400" dirty="0" smtClean="0">
                <a:hlinkClick r:id="rId4"/>
              </a:rPr>
              <a:t>www.youtube.com/watch?v=nf8Y2mZZ0nI</a:t>
            </a:r>
            <a:r>
              <a:rPr lang="en-US" sz="1400" dirty="0" smtClean="0"/>
              <a:t> </a:t>
            </a:r>
            <a:endParaRPr lang="en-US" sz="1400" dirty="0" smtClean="0"/>
          </a:p>
        </p:txBody>
      </p:sp>
    </p:spTree>
  </p:cSld>
  <p:clrMapOvr>
    <a:masterClrMapping/>
  </p:clrMapOvr>
  <p:transition>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mtClean="0"/>
              <a:t>Divisional Structures</a:t>
            </a:r>
          </a:p>
        </p:txBody>
      </p:sp>
      <p:sp>
        <p:nvSpPr>
          <p:cNvPr id="8195" name="Rectangle 3"/>
          <p:cNvSpPr>
            <a:spLocks noGrp="1" noChangeArrowheads="1"/>
          </p:cNvSpPr>
          <p:nvPr>
            <p:ph type="body" idx="1"/>
          </p:nvPr>
        </p:nvSpPr>
        <p:spPr/>
        <p:txBody>
          <a:bodyPr/>
          <a:lstStyle/>
          <a:p>
            <a:pPr eaLnBrk="1" hangingPunct="1">
              <a:buFont typeface="Wingdings" pitchFamily="2" charset="2"/>
              <a:buNone/>
            </a:pPr>
            <a:r>
              <a:rPr lang="en-US" sz="2800" smtClean="0"/>
              <a:t>Divisional Structure</a:t>
            </a:r>
          </a:p>
          <a:p>
            <a:pPr lvl="1" eaLnBrk="1" hangingPunct="1"/>
            <a:r>
              <a:rPr lang="en-US" sz="2400" smtClean="0"/>
              <a:t>An organizational structure composed of separate business units within which are the functions that work together to produce a specific product for a specific customer</a:t>
            </a:r>
          </a:p>
          <a:p>
            <a:pPr lvl="2" eaLnBrk="1" hangingPunct="1"/>
            <a:r>
              <a:rPr lang="en-US" sz="2000" smtClean="0"/>
              <a:t>Divisions create smaller, manageable parts of a firm.</a:t>
            </a:r>
          </a:p>
          <a:p>
            <a:pPr lvl="2" eaLnBrk="1" hangingPunct="1"/>
            <a:r>
              <a:rPr lang="en-US" sz="2000" smtClean="0"/>
              <a:t>Divisions develop a business-level strategy to compete.</a:t>
            </a:r>
          </a:p>
          <a:p>
            <a:pPr lvl="2" eaLnBrk="1" hangingPunct="1"/>
            <a:r>
              <a:rPr lang="en-US" sz="2000" smtClean="0"/>
              <a:t>Divisions have marketing, finance, and other functions.</a:t>
            </a:r>
          </a:p>
          <a:p>
            <a:pPr lvl="2" eaLnBrk="1" hangingPunct="1"/>
            <a:r>
              <a:rPr lang="en-US" sz="2000" smtClean="0"/>
              <a:t>Functional managers report to divisional managers who then report to corporate management.</a:t>
            </a:r>
          </a:p>
        </p:txBody>
      </p:sp>
    </p:spTree>
  </p:cSld>
  <p:clrMapOvr>
    <a:masterClrMapping/>
  </p:clrMapOvr>
  <p:transition>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Text Box 6"/>
          <p:cNvSpPr txBox="1">
            <a:spLocks noChangeArrowheads="1"/>
          </p:cNvSpPr>
          <p:nvPr/>
        </p:nvSpPr>
        <p:spPr bwMode="auto">
          <a:xfrm>
            <a:off x="574675" y="2019300"/>
            <a:ext cx="21526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spcBef>
                <a:spcPct val="50000"/>
              </a:spcBef>
            </a:pPr>
            <a:endParaRPr lang="en-US"/>
          </a:p>
        </p:txBody>
      </p:sp>
      <p:sp>
        <p:nvSpPr>
          <p:cNvPr id="9221" name="Text Box 7"/>
          <p:cNvSpPr txBox="1">
            <a:spLocks noChangeArrowheads="1"/>
          </p:cNvSpPr>
          <p:nvPr/>
        </p:nvSpPr>
        <p:spPr bwMode="auto">
          <a:xfrm>
            <a:off x="431800" y="2715419"/>
            <a:ext cx="2882900"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spcBef>
                <a:spcPct val="50000"/>
              </a:spcBef>
              <a:buFontTx/>
              <a:buChar char="•"/>
            </a:pPr>
            <a:r>
              <a:rPr lang="en-US" sz="2800" dirty="0">
                <a:solidFill>
                  <a:schemeClr val="tx2"/>
                </a:solidFill>
              </a:rPr>
              <a:t>Product</a:t>
            </a:r>
            <a:r>
              <a:rPr lang="en-US" sz="2800" dirty="0" smtClean="0">
                <a:solidFill>
                  <a:schemeClr val="tx2"/>
                </a:solidFill>
              </a:rPr>
              <a:t>,</a:t>
            </a:r>
            <a:r>
              <a:rPr lang="en-US" sz="800" dirty="0" smtClean="0">
                <a:solidFill>
                  <a:schemeClr val="tx2"/>
                </a:solidFill>
              </a:rPr>
              <a:t> </a:t>
            </a:r>
          </a:p>
          <a:p>
            <a:pPr eaLnBrk="1" hangingPunct="1">
              <a:spcBef>
                <a:spcPct val="50000"/>
              </a:spcBef>
              <a:buFontTx/>
              <a:buChar char="•"/>
            </a:pPr>
            <a:r>
              <a:rPr lang="en-US" sz="2800" dirty="0" smtClean="0">
                <a:solidFill>
                  <a:schemeClr val="tx2"/>
                </a:solidFill>
              </a:rPr>
              <a:t>Geographic </a:t>
            </a:r>
          </a:p>
          <a:p>
            <a:pPr eaLnBrk="1" hangingPunct="1">
              <a:spcBef>
                <a:spcPct val="50000"/>
              </a:spcBef>
              <a:buFontTx/>
              <a:buChar char="•"/>
            </a:pPr>
            <a:r>
              <a:rPr lang="en-US" sz="2800" dirty="0" smtClean="0">
                <a:solidFill>
                  <a:schemeClr val="tx2"/>
                </a:solidFill>
              </a:rPr>
              <a:t>Market </a:t>
            </a:r>
            <a:r>
              <a:rPr lang="en-US" sz="800" dirty="0" smtClean="0">
                <a:solidFill>
                  <a:schemeClr val="tx2"/>
                </a:solidFill>
              </a:rPr>
              <a:t> </a:t>
            </a:r>
          </a:p>
        </p:txBody>
      </p:sp>
      <p:sp>
        <p:nvSpPr>
          <p:cNvPr id="9222" name="Text Box 8"/>
          <p:cNvSpPr txBox="1">
            <a:spLocks noChangeArrowheads="1"/>
          </p:cNvSpPr>
          <p:nvPr/>
        </p:nvSpPr>
        <p:spPr bwMode="auto">
          <a:xfrm>
            <a:off x="393700" y="1332706"/>
            <a:ext cx="2286000"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809625" eaLnBrk="0" hangingPunct="0">
              <a:defRPr sz="1600">
                <a:solidFill>
                  <a:schemeClr val="tx1"/>
                </a:solidFill>
                <a:latin typeface="Arial" charset="0"/>
              </a:defRPr>
            </a:lvl1pPr>
            <a:lvl2pPr marL="742950" indent="-285750" defTabSz="809625" eaLnBrk="0" hangingPunct="0">
              <a:defRPr sz="1600">
                <a:solidFill>
                  <a:schemeClr val="tx1"/>
                </a:solidFill>
                <a:latin typeface="Arial" charset="0"/>
              </a:defRPr>
            </a:lvl2pPr>
            <a:lvl3pPr marL="1143000" indent="-228600" defTabSz="809625" eaLnBrk="0" hangingPunct="0">
              <a:defRPr sz="1600">
                <a:solidFill>
                  <a:schemeClr val="tx1"/>
                </a:solidFill>
                <a:latin typeface="Arial" charset="0"/>
              </a:defRPr>
            </a:lvl3pPr>
            <a:lvl4pPr marL="1600200" indent="-228600" defTabSz="809625" eaLnBrk="0" hangingPunct="0">
              <a:defRPr sz="1600">
                <a:solidFill>
                  <a:schemeClr val="tx1"/>
                </a:solidFill>
                <a:latin typeface="Arial" charset="0"/>
              </a:defRPr>
            </a:lvl4pPr>
            <a:lvl5pPr marL="2057400" indent="-228600" defTabSz="809625" eaLnBrk="0" hangingPunct="0">
              <a:defRPr sz="1600">
                <a:solidFill>
                  <a:schemeClr val="tx1"/>
                </a:solidFill>
                <a:latin typeface="Arial" charset="0"/>
              </a:defRPr>
            </a:lvl5pPr>
            <a:lvl6pPr marL="2514600" indent="-228600" defTabSz="809625" eaLnBrk="0" fontAlgn="base" hangingPunct="0">
              <a:spcBef>
                <a:spcPct val="0"/>
              </a:spcBef>
              <a:spcAft>
                <a:spcPct val="0"/>
              </a:spcAft>
              <a:defRPr sz="1600">
                <a:solidFill>
                  <a:schemeClr val="tx1"/>
                </a:solidFill>
                <a:latin typeface="Arial" charset="0"/>
              </a:defRPr>
            </a:lvl6pPr>
            <a:lvl7pPr marL="2971800" indent="-228600" defTabSz="809625" eaLnBrk="0" fontAlgn="base" hangingPunct="0">
              <a:spcBef>
                <a:spcPct val="0"/>
              </a:spcBef>
              <a:spcAft>
                <a:spcPct val="0"/>
              </a:spcAft>
              <a:defRPr sz="1600">
                <a:solidFill>
                  <a:schemeClr val="tx1"/>
                </a:solidFill>
                <a:latin typeface="Arial" charset="0"/>
              </a:defRPr>
            </a:lvl7pPr>
            <a:lvl8pPr marL="3429000" indent="-228600" defTabSz="809625" eaLnBrk="0" fontAlgn="base" hangingPunct="0">
              <a:spcBef>
                <a:spcPct val="0"/>
              </a:spcBef>
              <a:spcAft>
                <a:spcPct val="0"/>
              </a:spcAft>
              <a:defRPr sz="1600">
                <a:solidFill>
                  <a:schemeClr val="tx1"/>
                </a:solidFill>
                <a:latin typeface="Arial" charset="0"/>
              </a:defRPr>
            </a:lvl8pPr>
            <a:lvl9pPr marL="3886200" indent="-228600" defTabSz="809625" eaLnBrk="0" fontAlgn="base" hangingPunct="0">
              <a:spcBef>
                <a:spcPct val="0"/>
              </a:spcBef>
              <a:spcAft>
                <a:spcPct val="0"/>
              </a:spcAft>
              <a:defRPr sz="1600">
                <a:solidFill>
                  <a:schemeClr val="tx1"/>
                </a:solidFill>
                <a:latin typeface="Arial" charset="0"/>
              </a:defRPr>
            </a:lvl9pPr>
          </a:lstStyle>
          <a:p>
            <a:pPr eaLnBrk="1" hangingPunct="1">
              <a:spcBef>
                <a:spcPct val="50000"/>
              </a:spcBef>
            </a:pPr>
            <a:r>
              <a:rPr lang="en-US" sz="2800" b="1" dirty="0">
                <a:solidFill>
                  <a:schemeClr val="tx2"/>
                </a:solidFill>
              </a:rPr>
              <a:t>Types of Divisional Structures:</a:t>
            </a:r>
          </a:p>
        </p:txBody>
      </p:sp>
    </p:spTree>
  </p:cSld>
  <p:clrMapOvr>
    <a:masterClrMapping/>
  </p:clrMapOvr>
  <p:transition>
    <p:rand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mtClean="0"/>
              <a:t>Types of Divisional Structures</a:t>
            </a:r>
          </a:p>
        </p:txBody>
      </p:sp>
      <p:sp>
        <p:nvSpPr>
          <p:cNvPr id="10243" name="Rectangle 3"/>
          <p:cNvSpPr>
            <a:spLocks noGrp="1" noChangeArrowheads="1"/>
          </p:cNvSpPr>
          <p:nvPr>
            <p:ph type="body" idx="1"/>
          </p:nvPr>
        </p:nvSpPr>
        <p:spPr>
          <a:xfrm>
            <a:off x="450850" y="2197100"/>
            <a:ext cx="7634288" cy="3460750"/>
          </a:xfrm>
        </p:spPr>
        <p:txBody>
          <a:bodyPr/>
          <a:lstStyle/>
          <a:p>
            <a:pPr eaLnBrk="1" hangingPunct="1">
              <a:buFont typeface="Wingdings" pitchFamily="2" charset="2"/>
              <a:buNone/>
            </a:pPr>
            <a:r>
              <a:rPr lang="en-US" sz="2800" b="1" dirty="0" smtClean="0"/>
              <a:t>P_____________ Structure</a:t>
            </a:r>
            <a:endParaRPr lang="en-US" sz="2400" b="1" dirty="0" smtClean="0"/>
          </a:p>
          <a:p>
            <a:pPr lvl="1" eaLnBrk="1" hangingPunct="1"/>
            <a:r>
              <a:rPr lang="en-US" sz="2400" dirty="0" smtClean="0"/>
              <a:t>Customers are served by self-contained divisions that handle a specific type of product or service.</a:t>
            </a:r>
          </a:p>
          <a:p>
            <a:pPr lvl="2" eaLnBrk="1" hangingPunct="1"/>
            <a:r>
              <a:rPr lang="en-US" sz="2000" dirty="0" smtClean="0"/>
              <a:t>Allows functional managers to specialize in one product area</a:t>
            </a:r>
          </a:p>
          <a:p>
            <a:pPr lvl="2" eaLnBrk="1" hangingPunct="1"/>
            <a:r>
              <a:rPr lang="en-US" sz="2000" dirty="0" smtClean="0"/>
              <a:t>Division managers become experts in their area</a:t>
            </a:r>
          </a:p>
          <a:p>
            <a:pPr lvl="2" eaLnBrk="1" hangingPunct="1"/>
            <a:r>
              <a:rPr lang="en-US" sz="2000" dirty="0" smtClean="0"/>
              <a:t>Removes need for direct supervision of division by corporate managers</a:t>
            </a:r>
          </a:p>
          <a:p>
            <a:pPr lvl="2" eaLnBrk="1" hangingPunct="1"/>
            <a:r>
              <a:rPr lang="en-US" sz="2000" dirty="0" smtClean="0"/>
              <a:t>Divisional management improves the use of resources </a:t>
            </a:r>
          </a:p>
        </p:txBody>
      </p:sp>
    </p:spTree>
  </p:cSld>
  <p:clrMapOvr>
    <a:masterClrMapping/>
  </p:clrMapOvr>
  <p:transition>
    <p:rand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mtClean="0"/>
              <a:t>Types of Divisional Structures</a:t>
            </a:r>
          </a:p>
        </p:txBody>
      </p:sp>
      <p:sp>
        <p:nvSpPr>
          <p:cNvPr id="11267" name="Rectangle 3"/>
          <p:cNvSpPr>
            <a:spLocks noGrp="1" noChangeArrowheads="1"/>
          </p:cNvSpPr>
          <p:nvPr>
            <p:ph type="body" idx="1"/>
          </p:nvPr>
        </p:nvSpPr>
        <p:spPr>
          <a:xfrm>
            <a:off x="365123" y="1347732"/>
            <a:ext cx="6686059" cy="4013200"/>
          </a:xfrm>
        </p:spPr>
        <p:txBody>
          <a:bodyPr/>
          <a:lstStyle/>
          <a:p>
            <a:pPr eaLnBrk="1" hangingPunct="1">
              <a:buFont typeface="Wingdings" pitchFamily="2" charset="2"/>
              <a:buNone/>
            </a:pPr>
            <a:r>
              <a:rPr lang="en-US" b="1" dirty="0" smtClean="0"/>
              <a:t>G_______________ Structure</a:t>
            </a:r>
          </a:p>
          <a:p>
            <a:pPr marL="347662" lvl="1" indent="0" eaLnBrk="1" hangingPunct="1">
              <a:buNone/>
            </a:pPr>
            <a:r>
              <a:rPr lang="en-US" sz="2600" dirty="0" smtClean="0"/>
              <a:t>Each region (or country) with customers with differing needs is served by a local self-contained division producing and/or selling products that best meet those needs</a:t>
            </a:r>
            <a:r>
              <a:rPr lang="en-US" dirty="0" smtClean="0"/>
              <a:t>.</a:t>
            </a:r>
          </a:p>
        </p:txBody>
      </p:sp>
    </p:spTree>
  </p:cSld>
  <p:clrMapOvr>
    <a:masterClrMapping/>
  </p:clrMapOvr>
  <p:transition>
    <p:rand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mtClean="0"/>
              <a:t>Types of Divisional Structures</a:t>
            </a:r>
          </a:p>
        </p:txBody>
      </p:sp>
      <p:sp>
        <p:nvSpPr>
          <p:cNvPr id="12291" name="Rectangle 3"/>
          <p:cNvSpPr>
            <a:spLocks noGrp="1" noChangeArrowheads="1"/>
          </p:cNvSpPr>
          <p:nvPr>
            <p:ph type="body" idx="1"/>
          </p:nvPr>
        </p:nvSpPr>
        <p:spPr>
          <a:xfrm>
            <a:off x="365125" y="1387475"/>
            <a:ext cx="7806520" cy="2611415"/>
          </a:xfrm>
        </p:spPr>
        <p:txBody>
          <a:bodyPr/>
          <a:lstStyle/>
          <a:p>
            <a:pPr eaLnBrk="1" hangingPunct="1">
              <a:lnSpc>
                <a:spcPct val="90000"/>
              </a:lnSpc>
              <a:buFont typeface="Wingdings" pitchFamily="2" charset="2"/>
              <a:buNone/>
            </a:pPr>
            <a:r>
              <a:rPr lang="en-US" sz="2800" b="1" dirty="0" smtClean="0"/>
              <a:t>Market</a:t>
            </a:r>
            <a:r>
              <a:rPr lang="en-US" sz="2800" dirty="0" smtClean="0"/>
              <a:t> </a:t>
            </a:r>
            <a:r>
              <a:rPr lang="en-US" sz="2400" dirty="0" smtClean="0"/>
              <a:t>(Customer) </a:t>
            </a:r>
            <a:r>
              <a:rPr lang="en-US" sz="2800" b="1" dirty="0" smtClean="0"/>
              <a:t>Structure</a:t>
            </a:r>
          </a:p>
          <a:p>
            <a:pPr lvl="1" eaLnBrk="1" hangingPunct="1">
              <a:lnSpc>
                <a:spcPct val="90000"/>
              </a:lnSpc>
            </a:pPr>
            <a:r>
              <a:rPr lang="en-US" sz="2000" dirty="0" smtClean="0"/>
              <a:t>Each kind of customer </a:t>
            </a:r>
            <a:r>
              <a:rPr lang="en-US" sz="2000" dirty="0" smtClean="0"/>
              <a:t>is </a:t>
            </a:r>
            <a:r>
              <a:rPr lang="en-US" sz="2000" dirty="0" smtClean="0"/>
              <a:t>served by a self-contained division</a:t>
            </a:r>
          </a:p>
          <a:p>
            <a:pPr lvl="1" eaLnBrk="1" hangingPunct="1">
              <a:lnSpc>
                <a:spcPct val="90000"/>
              </a:lnSpc>
            </a:pPr>
            <a:r>
              <a:rPr lang="en-US" sz="2700" dirty="0" smtClean="0"/>
              <a:t>Example:</a:t>
            </a:r>
          </a:p>
          <a:p>
            <a:pPr lvl="2" eaLnBrk="1" hangingPunct="1">
              <a:lnSpc>
                <a:spcPct val="90000"/>
              </a:lnSpc>
            </a:pPr>
            <a:r>
              <a:rPr lang="en-US" sz="2000" dirty="0" smtClean="0"/>
              <a:t>Business customers</a:t>
            </a:r>
          </a:p>
          <a:p>
            <a:pPr lvl="2" eaLnBrk="1" hangingPunct="1">
              <a:lnSpc>
                <a:spcPct val="90000"/>
              </a:lnSpc>
            </a:pPr>
            <a:r>
              <a:rPr lang="en-US" sz="2000" dirty="0" smtClean="0"/>
              <a:t>Individual customers</a:t>
            </a:r>
          </a:p>
          <a:p>
            <a:pPr lvl="2" eaLnBrk="1" hangingPunct="1">
              <a:lnSpc>
                <a:spcPct val="90000"/>
              </a:lnSpc>
            </a:pPr>
            <a:r>
              <a:rPr lang="en-US" sz="2000" dirty="0" smtClean="0"/>
              <a:t>Educational customers</a:t>
            </a:r>
          </a:p>
          <a:p>
            <a:pPr lvl="2" eaLnBrk="1" hangingPunct="1">
              <a:lnSpc>
                <a:spcPct val="90000"/>
              </a:lnSpc>
            </a:pPr>
            <a:r>
              <a:rPr lang="en-US" sz="2000" dirty="0" smtClean="0"/>
              <a:t>Nonprofit customers</a:t>
            </a:r>
          </a:p>
        </p:txBody>
      </p:sp>
      <p:sp>
        <p:nvSpPr>
          <p:cNvPr id="2" name="TextBox 1"/>
          <p:cNvSpPr txBox="1"/>
          <p:nvPr/>
        </p:nvSpPr>
        <p:spPr>
          <a:xfrm>
            <a:off x="412123" y="4198513"/>
            <a:ext cx="7759521" cy="83099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p:spPr>
        <p:txBody>
          <a:bodyPr wrap="square" rtlCol="0">
            <a:spAutoFit/>
          </a:bodyPr>
          <a:lstStyle/>
          <a:p>
            <a:r>
              <a:rPr lang="en-US" dirty="0" smtClean="0"/>
              <a:t>For optional videos reviewing </a:t>
            </a:r>
            <a:r>
              <a:rPr lang="en-US" dirty="0"/>
              <a:t>divisional structures, </a:t>
            </a:r>
            <a:r>
              <a:rPr lang="en-US" dirty="0" smtClean="0"/>
              <a:t>see one or more of the following:  </a:t>
            </a:r>
            <a:r>
              <a:rPr lang="en-US" dirty="0">
                <a:hlinkClick r:id="rId3"/>
              </a:rPr>
              <a:t>https://</a:t>
            </a:r>
            <a:r>
              <a:rPr lang="en-US" dirty="0" smtClean="0">
                <a:hlinkClick r:id="rId3"/>
              </a:rPr>
              <a:t>www.youtube.com/watch?v=vSkBNv2pV8Q</a:t>
            </a:r>
            <a:r>
              <a:rPr lang="en-US" dirty="0" smtClean="0"/>
              <a:t> (3 min.)</a:t>
            </a:r>
          </a:p>
          <a:p>
            <a:r>
              <a:rPr lang="en-US" dirty="0">
                <a:hlinkClick r:id="rId4"/>
              </a:rPr>
              <a:t>https://</a:t>
            </a:r>
            <a:r>
              <a:rPr lang="en-US" dirty="0" smtClean="0">
                <a:hlinkClick r:id="rId4"/>
              </a:rPr>
              <a:t>www.youtube.com/watch?v=JbGLremIR3U</a:t>
            </a:r>
            <a:r>
              <a:rPr lang="en-US" dirty="0" smtClean="0"/>
              <a:t> (4 min.)</a:t>
            </a:r>
            <a:endParaRPr lang="en-US" dirty="0"/>
          </a:p>
        </p:txBody>
      </p:sp>
    </p:spTree>
  </p:cSld>
  <p:clrMapOvr>
    <a:masterClrMapping/>
  </p:clrMapOvr>
  <p:transition>
    <p:rand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dirty="0" smtClean="0"/>
              <a:t>M______ Design Structure</a:t>
            </a:r>
          </a:p>
        </p:txBody>
      </p:sp>
      <p:sp>
        <p:nvSpPr>
          <p:cNvPr id="13315" name="Rectangle 3"/>
          <p:cNvSpPr>
            <a:spLocks noGrp="1" noChangeArrowheads="1"/>
          </p:cNvSpPr>
          <p:nvPr>
            <p:ph type="body" idx="1"/>
          </p:nvPr>
        </p:nvSpPr>
        <p:spPr/>
        <p:txBody>
          <a:bodyPr/>
          <a:lstStyle/>
          <a:p>
            <a:pPr eaLnBrk="1" hangingPunct="1">
              <a:buFont typeface="Wingdings" pitchFamily="2" charset="2"/>
              <a:buNone/>
            </a:pPr>
            <a:endParaRPr lang="en-US" sz="2800" b="1" dirty="0" smtClean="0"/>
          </a:p>
          <a:p>
            <a:pPr lvl="1" eaLnBrk="1" hangingPunct="1"/>
            <a:r>
              <a:rPr lang="en-US" sz="2400" dirty="0" smtClean="0"/>
              <a:t>An organizational structure that simultaneously groups people and resources by function and product.</a:t>
            </a:r>
          </a:p>
          <a:p>
            <a:pPr lvl="2" eaLnBrk="1" hangingPunct="1"/>
            <a:r>
              <a:rPr lang="en-US" sz="2000" dirty="0" smtClean="0"/>
              <a:t>Results in a complex network of superior-subordinate reporting relationships.</a:t>
            </a:r>
          </a:p>
          <a:p>
            <a:pPr lvl="2" eaLnBrk="1" hangingPunct="1"/>
            <a:r>
              <a:rPr lang="en-US" sz="2000" i="1" dirty="0" smtClean="0"/>
              <a:t>Advantage: </a:t>
            </a:r>
            <a:r>
              <a:rPr lang="en-US" sz="2000" dirty="0" smtClean="0"/>
              <a:t>The structure is very flexible and can respond rapidly to the need for change.</a:t>
            </a:r>
          </a:p>
          <a:p>
            <a:pPr lvl="2" eaLnBrk="1" hangingPunct="1"/>
            <a:r>
              <a:rPr lang="en-US" sz="2000" i="1" dirty="0" smtClean="0"/>
              <a:t>Disadvantage:  </a:t>
            </a:r>
            <a:r>
              <a:rPr lang="en-US" sz="2000" dirty="0" smtClean="0"/>
              <a:t>Each employee has two bosses (functional manager and product manager) and possibly cannot satisfy both.</a:t>
            </a:r>
          </a:p>
        </p:txBody>
      </p:sp>
    </p:spTree>
  </p:cSld>
  <p:clrMapOvr>
    <a:masterClrMapping/>
  </p:clrMapOvr>
  <p:transition>
    <p:random/>
  </p:transition>
  <p:timing>
    <p:tnLst>
      <p:par>
        <p:cTn id="1" dur="indefinite" restart="never" nodeType="tmRoot"/>
      </p:par>
    </p:tnLst>
  </p:timing>
</p:sld>
</file>

<file path=ppt/theme/theme1.xml><?xml version="1.0" encoding="utf-8"?>
<a:theme xmlns:a="http://schemas.openxmlformats.org/drawingml/2006/main" name="Jones2 T05">
  <a:themeElements>
    <a:clrScheme name="Jones2 T05 15">
      <a:dk1>
        <a:srgbClr val="000000"/>
      </a:dk1>
      <a:lt1>
        <a:srgbClr val="FFFFFF"/>
      </a:lt1>
      <a:dk2>
        <a:srgbClr val="E8B218"/>
      </a:dk2>
      <a:lt2>
        <a:srgbClr val="000000"/>
      </a:lt2>
      <a:accent1>
        <a:srgbClr val="E8B218"/>
      </a:accent1>
      <a:accent2>
        <a:srgbClr val="5A8F3D"/>
      </a:accent2>
      <a:accent3>
        <a:srgbClr val="FFFFFF"/>
      </a:accent3>
      <a:accent4>
        <a:srgbClr val="000000"/>
      </a:accent4>
      <a:accent5>
        <a:srgbClr val="F2D5AB"/>
      </a:accent5>
      <a:accent6>
        <a:srgbClr val="518136"/>
      </a:accent6>
      <a:hlink>
        <a:srgbClr val="BB2C29"/>
      </a:hlink>
      <a:folHlink>
        <a:srgbClr val="AF7EBE"/>
      </a:folHlink>
    </a:clrScheme>
    <a:fontScheme name="Jones2 T05">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809625"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809625"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charset="0"/>
          </a:defRPr>
        </a:defPPr>
      </a:lstStyle>
    </a:lnDef>
  </a:objectDefaults>
  <a:extraClrSchemeLst>
    <a:extraClrScheme>
      <a:clrScheme name="Jones2 T05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Jones2 T05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Jones2 T05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Jones2 T05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Jones2 T05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Jones2 T05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Jones2 T05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Jones2 T05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Jones2 T05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Jones2 T05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Jones2 T05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Jones2 T05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Jones2 T05 13">
        <a:dk1>
          <a:srgbClr val="000000"/>
        </a:dk1>
        <a:lt1>
          <a:srgbClr val="FFFFFF"/>
        </a:lt1>
        <a:dk2>
          <a:srgbClr val="000000"/>
        </a:dk2>
        <a:lt2>
          <a:srgbClr val="969696"/>
        </a:lt2>
        <a:accent1>
          <a:srgbClr val="FACB54"/>
        </a:accent1>
        <a:accent2>
          <a:srgbClr val="FF9966"/>
        </a:accent2>
        <a:accent3>
          <a:srgbClr val="FFFFFF"/>
        </a:accent3>
        <a:accent4>
          <a:srgbClr val="000000"/>
        </a:accent4>
        <a:accent5>
          <a:srgbClr val="FCE2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Jones2 T05 14">
        <a:dk1>
          <a:srgbClr val="000000"/>
        </a:dk1>
        <a:lt1>
          <a:srgbClr val="FFFFFF"/>
        </a:lt1>
        <a:dk2>
          <a:srgbClr val="E8B218"/>
        </a:dk2>
        <a:lt2>
          <a:srgbClr val="969696"/>
        </a:lt2>
        <a:accent1>
          <a:srgbClr val="FACB54"/>
        </a:accent1>
        <a:accent2>
          <a:srgbClr val="FF9966"/>
        </a:accent2>
        <a:accent3>
          <a:srgbClr val="FFFFFF"/>
        </a:accent3>
        <a:accent4>
          <a:srgbClr val="000000"/>
        </a:accent4>
        <a:accent5>
          <a:srgbClr val="FCE2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Jones2 T05 15">
        <a:dk1>
          <a:srgbClr val="000000"/>
        </a:dk1>
        <a:lt1>
          <a:srgbClr val="FFFFFF"/>
        </a:lt1>
        <a:dk2>
          <a:srgbClr val="E8B218"/>
        </a:dk2>
        <a:lt2>
          <a:srgbClr val="000000"/>
        </a:lt2>
        <a:accent1>
          <a:srgbClr val="E8B218"/>
        </a:accent1>
        <a:accent2>
          <a:srgbClr val="5A8F3D"/>
        </a:accent2>
        <a:accent3>
          <a:srgbClr val="FFFFFF"/>
        </a:accent3>
        <a:accent4>
          <a:srgbClr val="000000"/>
        </a:accent4>
        <a:accent5>
          <a:srgbClr val="F2D5AB"/>
        </a:accent5>
        <a:accent6>
          <a:srgbClr val="518136"/>
        </a:accent6>
        <a:hlink>
          <a:srgbClr val="BB2C29"/>
        </a:hlink>
        <a:folHlink>
          <a:srgbClr val="AF7EB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Jones2 T05">
  <a:themeElements>
    <a:clrScheme name="Jones2 T05 15">
      <a:dk1>
        <a:srgbClr val="000000"/>
      </a:dk1>
      <a:lt1>
        <a:srgbClr val="FFFFFF"/>
      </a:lt1>
      <a:dk2>
        <a:srgbClr val="E8B218"/>
      </a:dk2>
      <a:lt2>
        <a:srgbClr val="000000"/>
      </a:lt2>
      <a:accent1>
        <a:srgbClr val="E8B218"/>
      </a:accent1>
      <a:accent2>
        <a:srgbClr val="5A8F3D"/>
      </a:accent2>
      <a:accent3>
        <a:srgbClr val="FFFFFF"/>
      </a:accent3>
      <a:accent4>
        <a:srgbClr val="000000"/>
      </a:accent4>
      <a:accent5>
        <a:srgbClr val="F2D5AB"/>
      </a:accent5>
      <a:accent6>
        <a:srgbClr val="518136"/>
      </a:accent6>
      <a:hlink>
        <a:srgbClr val="BB2C29"/>
      </a:hlink>
      <a:folHlink>
        <a:srgbClr val="AF7EBE"/>
      </a:folHlink>
    </a:clrScheme>
    <a:fontScheme name="Jones2 T05">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809625"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809625"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charset="0"/>
          </a:defRPr>
        </a:defPPr>
      </a:lstStyle>
    </a:lnDef>
  </a:objectDefaults>
  <a:extraClrSchemeLst>
    <a:extraClrScheme>
      <a:clrScheme name="Jones2 T05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Jones2 T05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Jones2 T05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Jones2 T05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Jones2 T05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Jones2 T05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Jones2 T05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Jones2 T05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Jones2 T05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Jones2 T05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Jones2 T05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Jones2 T05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Jones2 T05 13">
        <a:dk1>
          <a:srgbClr val="000000"/>
        </a:dk1>
        <a:lt1>
          <a:srgbClr val="FFFFFF"/>
        </a:lt1>
        <a:dk2>
          <a:srgbClr val="000000"/>
        </a:dk2>
        <a:lt2>
          <a:srgbClr val="969696"/>
        </a:lt2>
        <a:accent1>
          <a:srgbClr val="FACB54"/>
        </a:accent1>
        <a:accent2>
          <a:srgbClr val="FF9966"/>
        </a:accent2>
        <a:accent3>
          <a:srgbClr val="FFFFFF"/>
        </a:accent3>
        <a:accent4>
          <a:srgbClr val="000000"/>
        </a:accent4>
        <a:accent5>
          <a:srgbClr val="FCE2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Jones2 T05 14">
        <a:dk1>
          <a:srgbClr val="000000"/>
        </a:dk1>
        <a:lt1>
          <a:srgbClr val="FFFFFF"/>
        </a:lt1>
        <a:dk2>
          <a:srgbClr val="E8B218"/>
        </a:dk2>
        <a:lt2>
          <a:srgbClr val="969696"/>
        </a:lt2>
        <a:accent1>
          <a:srgbClr val="FACB54"/>
        </a:accent1>
        <a:accent2>
          <a:srgbClr val="FF9966"/>
        </a:accent2>
        <a:accent3>
          <a:srgbClr val="FFFFFF"/>
        </a:accent3>
        <a:accent4>
          <a:srgbClr val="000000"/>
        </a:accent4>
        <a:accent5>
          <a:srgbClr val="FCE2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Jones2 T05 15">
        <a:dk1>
          <a:srgbClr val="000000"/>
        </a:dk1>
        <a:lt1>
          <a:srgbClr val="FFFFFF"/>
        </a:lt1>
        <a:dk2>
          <a:srgbClr val="E8B218"/>
        </a:dk2>
        <a:lt2>
          <a:srgbClr val="000000"/>
        </a:lt2>
        <a:accent1>
          <a:srgbClr val="E8B218"/>
        </a:accent1>
        <a:accent2>
          <a:srgbClr val="5A8F3D"/>
        </a:accent2>
        <a:accent3>
          <a:srgbClr val="FFFFFF"/>
        </a:accent3>
        <a:accent4>
          <a:srgbClr val="000000"/>
        </a:accent4>
        <a:accent5>
          <a:srgbClr val="F2D5AB"/>
        </a:accent5>
        <a:accent6>
          <a:srgbClr val="518136"/>
        </a:accent6>
        <a:hlink>
          <a:srgbClr val="BB2C29"/>
        </a:hlink>
        <a:folHlink>
          <a:srgbClr val="AF7EBE"/>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Jones2 T05</Template>
  <TotalTime>3253</TotalTime>
  <Words>1484</Words>
  <Application>Microsoft Office PowerPoint</Application>
  <PresentationFormat>Custom</PresentationFormat>
  <Paragraphs>302</Paragraphs>
  <Slides>26</Slides>
  <Notes>12</Notes>
  <HiddenSlides>0</HiddenSlides>
  <MMClips>0</MMClips>
  <ScaleCrop>false</ScaleCrop>
  <HeadingPairs>
    <vt:vector size="8" baseType="variant">
      <vt:variant>
        <vt:lpstr>Fonts Used</vt:lpstr>
      </vt:variant>
      <vt:variant>
        <vt:i4>5</vt:i4>
      </vt:variant>
      <vt:variant>
        <vt:lpstr>Theme</vt:lpstr>
      </vt:variant>
      <vt:variant>
        <vt:i4>2</vt:i4>
      </vt:variant>
      <vt:variant>
        <vt:lpstr>Embedded OLE Servers</vt:lpstr>
      </vt:variant>
      <vt:variant>
        <vt:i4>1</vt:i4>
      </vt:variant>
      <vt:variant>
        <vt:lpstr>Slide Titles</vt:lpstr>
      </vt:variant>
      <vt:variant>
        <vt:i4>26</vt:i4>
      </vt:variant>
    </vt:vector>
  </HeadingPairs>
  <TitlesOfParts>
    <vt:vector size="34" baseType="lpstr">
      <vt:lpstr>Arial</vt:lpstr>
      <vt:lpstr>Book Antiqua</vt:lpstr>
      <vt:lpstr>Lucida Sans Unicode</vt:lpstr>
      <vt:lpstr>Times New Roman</vt:lpstr>
      <vt:lpstr>Wingdings</vt:lpstr>
      <vt:lpstr>Jones2 T05</vt:lpstr>
      <vt:lpstr>1_Jones2 T05</vt:lpstr>
      <vt:lpstr>Photo Editor Photo</vt:lpstr>
      <vt:lpstr>Managing Organizational Structure</vt:lpstr>
      <vt:lpstr>Overview:  We will cover…</vt:lpstr>
      <vt:lpstr>Grouping Jobs  Various Types of Organizational Structures</vt:lpstr>
      <vt:lpstr>Divisional Structures</vt:lpstr>
      <vt:lpstr>PowerPoint Presentation</vt:lpstr>
      <vt:lpstr>Types of Divisional Structures</vt:lpstr>
      <vt:lpstr>Types of Divisional Structures</vt:lpstr>
      <vt:lpstr>Types of Divisional Structures</vt:lpstr>
      <vt:lpstr>M______ Design Structure</vt:lpstr>
      <vt:lpstr>Matrix Structure (See Exhibit 15-5)</vt:lpstr>
      <vt:lpstr>Dimensions of Organizational Structure</vt:lpstr>
      <vt:lpstr>Vertical Complexity:   Tall and Flat Organizations</vt:lpstr>
      <vt:lpstr>Flat vs. Tall Organizations</vt:lpstr>
      <vt:lpstr>Complex structures often require Integrating Mechanisms</vt:lpstr>
      <vt:lpstr>Mechanistic vs. Organic Organizations (Burns &amp; Stalker)</vt:lpstr>
      <vt:lpstr>Max Weber’s Principles of Bureaucracy</vt:lpstr>
      <vt:lpstr>Mechanistic Firms are often  Bureaucracies (text, pp. 517-518)</vt:lpstr>
      <vt:lpstr> Four Factors influence Organizational design choice</vt:lpstr>
      <vt:lpstr>Strategy, Size and  Organizational Design</vt:lpstr>
      <vt:lpstr>Technology &amp; Structure (Woodward)</vt:lpstr>
      <vt:lpstr>Contingency Theory:  Matching the firm’s structure with its environment</vt:lpstr>
      <vt:lpstr>Environment Affects Decision Making</vt:lpstr>
      <vt:lpstr>PowerPoint Presentation</vt:lpstr>
      <vt:lpstr>New Design Options:  “Boundaryless” (Team-based)  Organization</vt:lpstr>
      <vt:lpstr>New Design Options:  Virtual Organization</vt:lpstr>
      <vt:lpstr>Summary</vt:lpstr>
    </vt:vector>
  </TitlesOfParts>
  <Manager>Haldala</Manager>
  <Company>AzureWing Studio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Jones</dc:title>
  <dc:subject>Contemporary Management 4e</dc:subject>
  <dc:creator>L Crane</dc:creator>
  <cp:lastModifiedBy>William Ross</cp:lastModifiedBy>
  <cp:revision>110</cp:revision>
  <dcterms:created xsi:type="dcterms:W3CDTF">2004-09-20T18:17:15Z</dcterms:created>
  <dcterms:modified xsi:type="dcterms:W3CDTF">2018-08-03T20:48:08Z</dcterms:modified>
  <cp:category>Presentation</cp:category>
</cp:coreProperties>
</file>