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0"/>
  </p:notesMasterIdLst>
  <p:sldIdLst>
    <p:sldId id="267" r:id="rId2"/>
    <p:sldId id="258" r:id="rId3"/>
    <p:sldId id="268" r:id="rId4"/>
    <p:sldId id="259" r:id="rId5"/>
    <p:sldId id="269" r:id="rId6"/>
    <p:sldId id="270" r:id="rId7"/>
    <p:sldId id="260" r:id="rId8"/>
    <p:sldId id="261" r:id="rId9"/>
    <p:sldId id="262" r:id="rId10"/>
    <p:sldId id="263" r:id="rId11"/>
    <p:sldId id="272" r:id="rId12"/>
    <p:sldId id="264" r:id="rId13"/>
    <p:sldId id="265" r:id="rId14"/>
    <p:sldId id="266" r:id="rId15"/>
    <p:sldId id="273" r:id="rId16"/>
    <p:sldId id="274" r:id="rId17"/>
    <p:sldId id="257"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E2FF"/>
    <a:srgbClr val="3FCDFF"/>
    <a:srgbClr val="DFC9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88" autoAdjust="0"/>
    <p:restoredTop sz="94660"/>
  </p:normalViewPr>
  <p:slideViewPr>
    <p:cSldViewPr>
      <p:cViewPr varScale="1">
        <p:scale>
          <a:sx n="122" d="100"/>
          <a:sy n="122" d="100"/>
        </p:scale>
        <p:origin x="10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470739-867C-4C96-9BAF-D0A7B1D1FA10}" type="datetimeFigureOut">
              <a:rPr lang="en-US" smtClean="0"/>
              <a:t>8/3/2018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D3D309-7FCF-4549-B526-59AB91CCFF2B}" type="slidenum">
              <a:rPr lang="en-US" smtClean="0"/>
              <a:t>‹#›</a:t>
            </a:fld>
            <a:endParaRPr lang="en-US"/>
          </a:p>
        </p:txBody>
      </p:sp>
    </p:spTree>
    <p:extLst>
      <p:ext uri="{BB962C8B-B14F-4D97-AF65-F5344CB8AC3E}">
        <p14:creationId xmlns:p14="http://schemas.microsoft.com/office/powerpoint/2010/main" val="2556325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Cultures take on distinct functions.  Some of the things that cultures do are defining the boundary between one organization and others.  They also convey a sense of identity for the members of the organization.  If the cultures are strong, they can facilitate a continuous commitment to something larger than self-interest over an extended period of time.  Cultures also help people know what to expect in the organization and can thereby enhance the stability of the social system.  Through doing this, it can also serve as a sense-making and control mechanism for fitting employees into the organization.</a:t>
            </a:r>
          </a:p>
        </p:txBody>
      </p:sp>
      <p:sp>
        <p:nvSpPr>
          <p:cNvPr id="3584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3584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DD35216E-DAF9-426E-A2A1-C616F86BBC27}" type="slidenum">
              <a:rPr lang="en-US" sz="1200" b="0" smtClean="0">
                <a:latin typeface="Times New Roman" pitchFamily="18" charset="0"/>
              </a:rPr>
              <a:pPr eaLnBrk="1" hangingPunct="1"/>
              <a:t>5</a:t>
            </a:fld>
            <a:endParaRPr lang="en-US" sz="1200" b="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Culture can also be a hindrance to an organization.  A company can become institutionalized when people value the organization more than what they provide.  When cultures are strong, they can become a barrier to change as their values may not align with the values needed to embrace or facilitate the change.  Cultures that may pressure employees to conform can be a barrier to hiring, developing, and promoting a diverse workforce.  Finally, if a merger or acquisition occurs, one of the most difficult things to do is to merge the two cultures, causing many mergers to fail.</a:t>
            </a:r>
          </a:p>
        </p:txBody>
      </p:sp>
      <p:sp>
        <p:nvSpPr>
          <p:cNvPr id="368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3686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EFC8E22C-FAE0-4A93-8AA2-1E8AF7D6159F}" type="slidenum">
              <a:rPr lang="en-US" sz="1200" b="0" smtClean="0">
                <a:latin typeface="Times New Roman" pitchFamily="18" charset="0"/>
              </a:rPr>
              <a:pPr eaLnBrk="1" hangingPunct="1"/>
              <a:t>6</a:t>
            </a:fld>
            <a:endParaRPr lang="en-US" sz="1200" b="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As cultures are created, it is important to incorporate ethics into the cultural norms from the very beginning.  Certain characteristics will help develop high ethical standards, such as a high tolerance for risk, so people are not afraid to make mistakes; low to moderate in aggressiveness so that unethical behaviors are avoided and a focusing on the means as well as the outcomes so that ethics is embedded in both.</a:t>
            </a:r>
          </a:p>
        </p:txBody>
      </p:sp>
      <p:sp>
        <p:nvSpPr>
          <p:cNvPr id="4301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4301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586CB840-0E3B-402F-B0FC-E20983A96962}" type="slidenum">
              <a:rPr lang="en-US" sz="1200" b="0" smtClean="0">
                <a:latin typeface="Times New Roman" pitchFamily="18" charset="0"/>
              </a:rPr>
              <a:pPr eaLnBrk="1" hangingPunct="1"/>
              <a:t>15</a:t>
            </a:fld>
            <a:endParaRPr lang="en-US" sz="1200" b="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 positive organizational culture is one that builds on employee strengths so that employees can develop and grow.  It also rewards more than it punishes so employees are not afraid to try new things and feel good about what they are contributing.  Finally, it emphasizes individual vitality and growth so that employees are operating at full potential.</a:t>
            </a:r>
          </a:p>
        </p:txBody>
      </p:sp>
      <p:sp>
        <p:nvSpPr>
          <p:cNvPr id="4403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4403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EAD3ECA4-DD08-4439-8AF5-02FABDDF3F41}" type="slidenum">
              <a:rPr lang="en-US" sz="1200" b="0" smtClean="0">
                <a:latin typeface="Times New Roman" pitchFamily="18" charset="0"/>
              </a:rPr>
              <a:pPr eaLnBrk="1" hangingPunct="1"/>
              <a:t>16</a:t>
            </a:fld>
            <a:endParaRPr lang="en-US" sz="1200" b="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050"/>
          <p:cNvSpPr>
            <a:spLocks noChangeArrowheads="1"/>
          </p:cNvSpPr>
          <p:nvPr/>
        </p:nvSpPr>
        <p:spPr bwMode="auto">
          <a:xfrm>
            <a:off x="395111" y="1485534"/>
            <a:ext cx="8748889" cy="56783"/>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dirty="0">
              <a:solidFill>
                <a:srgbClr val="000000"/>
              </a:solidFill>
            </a:endParaRPr>
          </a:p>
        </p:txBody>
      </p:sp>
      <p:sp>
        <p:nvSpPr>
          <p:cNvPr id="5" name="Rectangle 2051"/>
          <p:cNvSpPr>
            <a:spLocks noChangeArrowheads="1"/>
          </p:cNvSpPr>
          <p:nvPr/>
        </p:nvSpPr>
        <p:spPr bwMode="auto">
          <a:xfrm>
            <a:off x="0" y="265602"/>
            <a:ext cx="9144000" cy="1196120"/>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dirty="0">
              <a:solidFill>
                <a:srgbClr val="000000"/>
              </a:solidFill>
            </a:endParaRPr>
          </a:p>
        </p:txBody>
      </p:sp>
      <p:sp>
        <p:nvSpPr>
          <p:cNvPr id="6" name="Rectangle 2052"/>
          <p:cNvSpPr>
            <a:spLocks noChangeArrowheads="1"/>
          </p:cNvSpPr>
          <p:nvPr/>
        </p:nvSpPr>
        <p:spPr bwMode="auto">
          <a:xfrm>
            <a:off x="6648098" y="2449025"/>
            <a:ext cx="1968500" cy="87373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dirty="0">
              <a:solidFill>
                <a:srgbClr val="000000"/>
              </a:solidFill>
            </a:endParaRPr>
          </a:p>
        </p:txBody>
      </p:sp>
      <p:sp>
        <p:nvSpPr>
          <p:cNvPr id="7" name="Rectangle 2053"/>
          <p:cNvSpPr>
            <a:spLocks noChangeArrowheads="1"/>
          </p:cNvSpPr>
          <p:nvPr/>
        </p:nvSpPr>
        <p:spPr bwMode="auto">
          <a:xfrm>
            <a:off x="9419167" y="-450605"/>
            <a:ext cx="1968500" cy="8993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dirty="0">
              <a:solidFill>
                <a:srgbClr val="000000"/>
              </a:solidFill>
            </a:endParaRPr>
          </a:p>
        </p:txBody>
      </p:sp>
      <p:sp>
        <p:nvSpPr>
          <p:cNvPr id="8" name="Line 2054"/>
          <p:cNvSpPr>
            <a:spLocks noChangeShapeType="1"/>
          </p:cNvSpPr>
          <p:nvPr/>
        </p:nvSpPr>
        <p:spPr bwMode="auto">
          <a:xfrm>
            <a:off x="395111" y="1465385"/>
            <a:ext cx="8748889"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3236" tIns="51618" rIns="103236" bIns="51618"/>
          <a:lstStyle/>
          <a:p>
            <a:pPr fontAlgn="base">
              <a:spcBef>
                <a:spcPct val="0"/>
              </a:spcBef>
              <a:spcAft>
                <a:spcPct val="0"/>
              </a:spcAft>
            </a:pPr>
            <a:endParaRPr lang="en-US" dirty="0">
              <a:solidFill>
                <a:srgbClr val="000000"/>
              </a:solidFill>
            </a:endParaRPr>
          </a:p>
        </p:txBody>
      </p:sp>
      <p:grpSp>
        <p:nvGrpSpPr>
          <p:cNvPr id="9" name="Group 2055"/>
          <p:cNvGrpSpPr>
            <a:grpSpLocks/>
          </p:cNvGrpSpPr>
          <p:nvPr/>
        </p:nvGrpSpPr>
        <p:grpSpPr bwMode="auto">
          <a:xfrm>
            <a:off x="0" y="0"/>
            <a:ext cx="418042" cy="6858000"/>
            <a:chOff x="0" y="0"/>
            <a:chExt cx="237" cy="3744"/>
          </a:xfrm>
        </p:grpSpPr>
        <p:sp>
          <p:nvSpPr>
            <p:cNvPr id="10" name="Rectangle 2056"/>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000000"/>
                </a:solidFill>
              </a:endParaRPr>
            </a:p>
          </p:txBody>
        </p:sp>
        <p:sp>
          <p:nvSpPr>
            <p:cNvPr id="11" name="Line 2057"/>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2" name="Oval 2058"/>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000000"/>
                </a:solidFill>
              </a:endParaRPr>
            </a:p>
          </p:txBody>
        </p:sp>
        <p:sp>
          <p:nvSpPr>
            <p:cNvPr id="13" name="Oval 2059"/>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000000"/>
                </a:solidFill>
              </a:endParaRPr>
            </a:p>
          </p:txBody>
        </p:sp>
        <p:sp>
          <p:nvSpPr>
            <p:cNvPr id="14" name="Rectangle 2060"/>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000000"/>
                </a:solidFill>
              </a:endParaRPr>
            </a:p>
          </p:txBody>
        </p:sp>
      </p:grpSp>
      <p:sp>
        <p:nvSpPr>
          <p:cNvPr id="15" name="Rectangle 2061"/>
          <p:cNvSpPr>
            <a:spLocks noChangeArrowheads="1"/>
          </p:cNvSpPr>
          <p:nvPr/>
        </p:nvSpPr>
        <p:spPr bwMode="auto">
          <a:xfrm>
            <a:off x="10584" y="219808"/>
            <a:ext cx="9133417" cy="6638192"/>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dirty="0">
              <a:solidFill>
                <a:srgbClr val="000000"/>
              </a:solidFill>
            </a:endParaRPr>
          </a:p>
        </p:txBody>
      </p:sp>
      <p:sp>
        <p:nvSpPr>
          <p:cNvPr id="16" name="Rectangle 2062"/>
          <p:cNvSpPr>
            <a:spLocks noChangeArrowheads="1"/>
          </p:cNvSpPr>
          <p:nvPr/>
        </p:nvSpPr>
        <p:spPr bwMode="auto">
          <a:xfrm>
            <a:off x="192264" y="3857626"/>
            <a:ext cx="8951736" cy="218891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dirty="0">
              <a:solidFill>
                <a:srgbClr val="000000"/>
              </a:solidFill>
            </a:endParaRPr>
          </a:p>
        </p:txBody>
      </p:sp>
      <p:sp>
        <p:nvSpPr>
          <p:cNvPr id="17" name="Rectangle 2063"/>
          <p:cNvSpPr>
            <a:spLocks noChangeArrowheads="1"/>
          </p:cNvSpPr>
          <p:nvPr/>
        </p:nvSpPr>
        <p:spPr bwMode="auto">
          <a:xfrm>
            <a:off x="0" y="0"/>
            <a:ext cx="9144000" cy="28025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dirty="0">
              <a:solidFill>
                <a:srgbClr val="000000"/>
              </a:solidFill>
            </a:endParaRPr>
          </a:p>
        </p:txBody>
      </p:sp>
      <p:sp>
        <p:nvSpPr>
          <p:cNvPr id="18" name="Text Box 2066"/>
          <p:cNvSpPr txBox="1">
            <a:spLocks noChangeArrowheads="1"/>
          </p:cNvSpPr>
          <p:nvPr/>
        </p:nvSpPr>
        <p:spPr bwMode="auto">
          <a:xfrm rot="16200000">
            <a:off x="8163490" y="815361"/>
            <a:ext cx="1516521" cy="519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27" tIns="51613" rIns="103227" bIns="51613">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fontAlgn="base">
              <a:spcBef>
                <a:spcPct val="0"/>
              </a:spcBef>
              <a:spcAft>
                <a:spcPct val="0"/>
              </a:spcAft>
              <a:defRPr/>
            </a:pPr>
            <a:r>
              <a:rPr lang="en-US" sz="2700" b="1" dirty="0" smtClean="0">
                <a:solidFill>
                  <a:srgbClr val="BB2C29"/>
                </a:solidFill>
              </a:rPr>
              <a:t>Chapter</a:t>
            </a:r>
          </a:p>
        </p:txBody>
      </p:sp>
      <p:sp>
        <p:nvSpPr>
          <p:cNvPr id="19" name="Text Box 2067"/>
          <p:cNvSpPr txBox="1">
            <a:spLocks noChangeArrowheads="1"/>
          </p:cNvSpPr>
          <p:nvPr/>
        </p:nvSpPr>
        <p:spPr bwMode="auto">
          <a:xfrm>
            <a:off x="7666433" y="408477"/>
            <a:ext cx="785552" cy="135072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03227" tIns="51613" rIns="103227" bIns="51613">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lgn="ctr" fontAlgn="base">
              <a:spcBef>
                <a:spcPct val="0"/>
              </a:spcBef>
              <a:spcAft>
                <a:spcPct val="0"/>
              </a:spcAft>
              <a:defRPr/>
            </a:pPr>
            <a:r>
              <a:rPr lang="en-US" sz="8100" b="1" dirty="0" smtClean="0">
                <a:solidFill>
                  <a:srgbClr val="1A69A4"/>
                </a:solidFill>
              </a:rPr>
              <a:t>1</a:t>
            </a:r>
          </a:p>
        </p:txBody>
      </p:sp>
      <p:sp>
        <p:nvSpPr>
          <p:cNvPr id="20" name="Rectangle 2068"/>
          <p:cNvSpPr>
            <a:spLocks noChangeArrowheads="1"/>
          </p:cNvSpPr>
          <p:nvPr/>
        </p:nvSpPr>
        <p:spPr bwMode="auto">
          <a:xfrm>
            <a:off x="215194" y="668582"/>
            <a:ext cx="112889" cy="3185379"/>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dirty="0">
              <a:solidFill>
                <a:srgbClr val="000000"/>
              </a:solidFill>
            </a:endParaRPr>
          </a:p>
        </p:txBody>
      </p:sp>
      <p:sp>
        <p:nvSpPr>
          <p:cNvPr id="21" name="Line 2069"/>
          <p:cNvSpPr>
            <a:spLocks noChangeShapeType="1"/>
          </p:cNvSpPr>
          <p:nvPr/>
        </p:nvSpPr>
        <p:spPr bwMode="auto">
          <a:xfrm>
            <a:off x="204612" y="681404"/>
            <a:ext cx="7258403"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3236" tIns="51618" rIns="103236" bIns="51618"/>
          <a:lstStyle/>
          <a:p>
            <a:pPr fontAlgn="base">
              <a:spcBef>
                <a:spcPct val="0"/>
              </a:spcBef>
              <a:spcAft>
                <a:spcPct val="0"/>
              </a:spcAft>
            </a:pPr>
            <a:endParaRPr lang="en-US" dirty="0">
              <a:solidFill>
                <a:srgbClr val="000000"/>
              </a:solidFill>
            </a:endParaRPr>
          </a:p>
        </p:txBody>
      </p:sp>
      <p:sp>
        <p:nvSpPr>
          <p:cNvPr id="22" name="Rectangle 2070"/>
          <p:cNvSpPr>
            <a:spLocks noChangeArrowheads="1"/>
          </p:cNvSpPr>
          <p:nvPr/>
        </p:nvSpPr>
        <p:spPr bwMode="auto">
          <a:xfrm>
            <a:off x="0" y="223472"/>
            <a:ext cx="211667" cy="6634529"/>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dirty="0">
              <a:solidFill>
                <a:srgbClr val="000000"/>
              </a:solidFill>
            </a:endParaRPr>
          </a:p>
        </p:txBody>
      </p:sp>
      <p:sp>
        <p:nvSpPr>
          <p:cNvPr id="23" name="Line 2071"/>
          <p:cNvSpPr>
            <a:spLocks noChangeShapeType="1"/>
          </p:cNvSpPr>
          <p:nvPr/>
        </p:nvSpPr>
        <p:spPr bwMode="auto">
          <a:xfrm>
            <a:off x="213431" y="681404"/>
            <a:ext cx="0" cy="6176596"/>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3236" tIns="51618" rIns="103236" bIns="51618"/>
          <a:lstStyle/>
          <a:p>
            <a:pPr fontAlgn="base">
              <a:spcBef>
                <a:spcPct val="0"/>
              </a:spcBef>
              <a:spcAft>
                <a:spcPct val="0"/>
              </a:spcAft>
            </a:pPr>
            <a:endParaRPr lang="en-US" dirty="0">
              <a:solidFill>
                <a:srgbClr val="000000"/>
              </a:solidFill>
            </a:endParaRPr>
          </a:p>
        </p:txBody>
      </p:sp>
      <p:sp>
        <p:nvSpPr>
          <p:cNvPr id="24" name="Oval 2072"/>
          <p:cNvSpPr>
            <a:spLocks noChangeArrowheads="1"/>
          </p:cNvSpPr>
          <p:nvPr/>
        </p:nvSpPr>
        <p:spPr bwMode="auto">
          <a:xfrm>
            <a:off x="1" y="293077"/>
            <a:ext cx="363361" cy="377337"/>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dirty="0">
              <a:solidFill>
                <a:srgbClr val="000000"/>
              </a:solidFill>
            </a:endParaRPr>
          </a:p>
        </p:txBody>
      </p:sp>
      <p:sp>
        <p:nvSpPr>
          <p:cNvPr id="25" name="Oval 2073"/>
          <p:cNvSpPr>
            <a:spLocks noChangeArrowheads="1"/>
          </p:cNvSpPr>
          <p:nvPr/>
        </p:nvSpPr>
        <p:spPr bwMode="auto">
          <a:xfrm>
            <a:off x="224015" y="512885"/>
            <a:ext cx="363361" cy="377337"/>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dirty="0">
              <a:solidFill>
                <a:srgbClr val="000000"/>
              </a:solidFill>
            </a:endParaRPr>
          </a:p>
        </p:txBody>
      </p:sp>
      <p:sp>
        <p:nvSpPr>
          <p:cNvPr id="26" name="Oval 2074"/>
          <p:cNvSpPr>
            <a:spLocks noChangeArrowheads="1"/>
          </p:cNvSpPr>
          <p:nvPr/>
        </p:nvSpPr>
        <p:spPr bwMode="auto">
          <a:xfrm>
            <a:off x="7336014" y="349861"/>
            <a:ext cx="1446389" cy="1502019"/>
          </a:xfrm>
          <a:prstGeom prst="ellipse">
            <a:avLst/>
          </a:prstGeom>
          <a:noFill/>
          <a:ln w="38100">
            <a:solidFill>
              <a:srgbClr val="E8AD0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dirty="0">
              <a:solidFill>
                <a:srgbClr val="000000"/>
              </a:solidFill>
            </a:endParaRPr>
          </a:p>
        </p:txBody>
      </p:sp>
      <p:sp>
        <p:nvSpPr>
          <p:cNvPr id="27" name="Rectangle 2075"/>
          <p:cNvSpPr>
            <a:spLocks noChangeArrowheads="1"/>
          </p:cNvSpPr>
          <p:nvPr userDrawn="1"/>
        </p:nvSpPr>
        <p:spPr bwMode="auto">
          <a:xfrm>
            <a:off x="395111" y="1485534"/>
            <a:ext cx="8748889" cy="56783"/>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dirty="0">
              <a:solidFill>
                <a:srgbClr val="000000"/>
              </a:solidFill>
            </a:endParaRPr>
          </a:p>
        </p:txBody>
      </p:sp>
      <p:sp>
        <p:nvSpPr>
          <p:cNvPr id="28" name="Rectangle 2076"/>
          <p:cNvSpPr>
            <a:spLocks noChangeArrowheads="1"/>
          </p:cNvSpPr>
          <p:nvPr userDrawn="1"/>
        </p:nvSpPr>
        <p:spPr bwMode="auto">
          <a:xfrm>
            <a:off x="0" y="265602"/>
            <a:ext cx="9144000" cy="1196120"/>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dirty="0">
              <a:solidFill>
                <a:srgbClr val="000000"/>
              </a:solidFill>
            </a:endParaRPr>
          </a:p>
        </p:txBody>
      </p:sp>
      <p:sp>
        <p:nvSpPr>
          <p:cNvPr id="29" name="Rectangle 2077"/>
          <p:cNvSpPr>
            <a:spLocks noChangeArrowheads="1"/>
          </p:cNvSpPr>
          <p:nvPr userDrawn="1"/>
        </p:nvSpPr>
        <p:spPr bwMode="auto">
          <a:xfrm>
            <a:off x="6648098" y="2449025"/>
            <a:ext cx="1968500" cy="87373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dirty="0">
              <a:solidFill>
                <a:srgbClr val="000000"/>
              </a:solidFill>
            </a:endParaRPr>
          </a:p>
        </p:txBody>
      </p:sp>
      <p:sp>
        <p:nvSpPr>
          <p:cNvPr id="30" name="Rectangle 2078"/>
          <p:cNvSpPr>
            <a:spLocks noChangeArrowheads="1"/>
          </p:cNvSpPr>
          <p:nvPr userDrawn="1"/>
        </p:nvSpPr>
        <p:spPr bwMode="auto">
          <a:xfrm>
            <a:off x="9419167" y="-450605"/>
            <a:ext cx="1968500" cy="8993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dirty="0">
              <a:solidFill>
                <a:srgbClr val="000000"/>
              </a:solidFill>
            </a:endParaRPr>
          </a:p>
        </p:txBody>
      </p:sp>
      <p:sp>
        <p:nvSpPr>
          <p:cNvPr id="31" name="Line 2079"/>
          <p:cNvSpPr>
            <a:spLocks noChangeShapeType="1"/>
          </p:cNvSpPr>
          <p:nvPr userDrawn="1"/>
        </p:nvSpPr>
        <p:spPr bwMode="auto">
          <a:xfrm>
            <a:off x="395111" y="1465385"/>
            <a:ext cx="8748889"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3236" tIns="51618" rIns="103236" bIns="51618"/>
          <a:lstStyle/>
          <a:p>
            <a:pPr fontAlgn="base">
              <a:spcBef>
                <a:spcPct val="0"/>
              </a:spcBef>
              <a:spcAft>
                <a:spcPct val="0"/>
              </a:spcAft>
            </a:pPr>
            <a:endParaRPr lang="en-US" dirty="0">
              <a:solidFill>
                <a:srgbClr val="000000"/>
              </a:solidFill>
            </a:endParaRPr>
          </a:p>
        </p:txBody>
      </p:sp>
      <p:grpSp>
        <p:nvGrpSpPr>
          <p:cNvPr id="32" name="Group 2080"/>
          <p:cNvGrpSpPr>
            <a:grpSpLocks/>
          </p:cNvGrpSpPr>
          <p:nvPr userDrawn="1"/>
        </p:nvGrpSpPr>
        <p:grpSpPr bwMode="auto">
          <a:xfrm>
            <a:off x="0" y="0"/>
            <a:ext cx="418042" cy="6858000"/>
            <a:chOff x="0" y="0"/>
            <a:chExt cx="237" cy="3744"/>
          </a:xfrm>
        </p:grpSpPr>
        <p:sp>
          <p:nvSpPr>
            <p:cNvPr id="33" name="Rectangle 2081"/>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000000"/>
                </a:solidFill>
              </a:endParaRPr>
            </a:p>
          </p:txBody>
        </p:sp>
        <p:sp>
          <p:nvSpPr>
            <p:cNvPr id="34" name="Line 2082"/>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35" name="Oval 2083"/>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000000"/>
                </a:solidFill>
              </a:endParaRPr>
            </a:p>
          </p:txBody>
        </p:sp>
        <p:sp>
          <p:nvSpPr>
            <p:cNvPr id="36" name="Oval 2084"/>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000000"/>
                </a:solidFill>
              </a:endParaRPr>
            </a:p>
          </p:txBody>
        </p:sp>
        <p:sp>
          <p:nvSpPr>
            <p:cNvPr id="37" name="Rectangle 2085"/>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000000"/>
                </a:solidFill>
              </a:endParaRPr>
            </a:p>
          </p:txBody>
        </p:sp>
      </p:grpSp>
      <p:sp>
        <p:nvSpPr>
          <p:cNvPr id="38" name="Rectangle 2086"/>
          <p:cNvSpPr>
            <a:spLocks noChangeArrowheads="1"/>
          </p:cNvSpPr>
          <p:nvPr userDrawn="1"/>
        </p:nvSpPr>
        <p:spPr bwMode="auto">
          <a:xfrm>
            <a:off x="10584" y="219808"/>
            <a:ext cx="9133417" cy="6638192"/>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dirty="0">
              <a:solidFill>
                <a:srgbClr val="000000"/>
              </a:solidFill>
            </a:endParaRPr>
          </a:p>
        </p:txBody>
      </p:sp>
      <p:sp>
        <p:nvSpPr>
          <p:cNvPr id="39" name="Rectangle 2087"/>
          <p:cNvSpPr>
            <a:spLocks noChangeArrowheads="1"/>
          </p:cNvSpPr>
          <p:nvPr userDrawn="1"/>
        </p:nvSpPr>
        <p:spPr bwMode="auto">
          <a:xfrm>
            <a:off x="192264" y="3857626"/>
            <a:ext cx="8951736" cy="218891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dirty="0">
              <a:solidFill>
                <a:srgbClr val="000000"/>
              </a:solidFill>
            </a:endParaRPr>
          </a:p>
        </p:txBody>
      </p:sp>
      <p:sp>
        <p:nvSpPr>
          <p:cNvPr id="40" name="Rectangle 2088"/>
          <p:cNvSpPr>
            <a:spLocks noChangeArrowheads="1"/>
          </p:cNvSpPr>
          <p:nvPr userDrawn="1"/>
        </p:nvSpPr>
        <p:spPr bwMode="auto">
          <a:xfrm>
            <a:off x="0" y="0"/>
            <a:ext cx="9144000" cy="28025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dirty="0">
              <a:solidFill>
                <a:srgbClr val="000000"/>
              </a:solidFill>
            </a:endParaRPr>
          </a:p>
        </p:txBody>
      </p:sp>
      <p:sp>
        <p:nvSpPr>
          <p:cNvPr id="41" name="Text Box 2089"/>
          <p:cNvSpPr txBox="1">
            <a:spLocks noChangeArrowheads="1"/>
          </p:cNvSpPr>
          <p:nvPr userDrawn="1"/>
        </p:nvSpPr>
        <p:spPr bwMode="auto">
          <a:xfrm rot="16200000">
            <a:off x="8163486" y="815358"/>
            <a:ext cx="1516529" cy="519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1" tIns="51616" rIns="103231" bIns="51616">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fontAlgn="base">
              <a:spcBef>
                <a:spcPct val="0"/>
              </a:spcBef>
              <a:spcAft>
                <a:spcPct val="0"/>
              </a:spcAft>
              <a:defRPr/>
            </a:pPr>
            <a:r>
              <a:rPr lang="en-US" sz="2700" b="1" dirty="0" smtClean="0">
                <a:solidFill>
                  <a:srgbClr val="BB2C29"/>
                </a:solidFill>
              </a:rPr>
              <a:t>Chapter</a:t>
            </a:r>
          </a:p>
        </p:txBody>
      </p:sp>
      <p:sp>
        <p:nvSpPr>
          <p:cNvPr id="42" name="Text Box 2090"/>
          <p:cNvSpPr txBox="1">
            <a:spLocks noChangeArrowheads="1"/>
          </p:cNvSpPr>
          <p:nvPr userDrawn="1"/>
        </p:nvSpPr>
        <p:spPr bwMode="auto">
          <a:xfrm>
            <a:off x="7377890" y="408477"/>
            <a:ext cx="1362640" cy="25972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03231" tIns="51616" rIns="103231" bIns="51616">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lgn="ctr" fontAlgn="base">
              <a:spcBef>
                <a:spcPct val="0"/>
              </a:spcBef>
              <a:spcAft>
                <a:spcPct val="0"/>
              </a:spcAft>
              <a:defRPr/>
            </a:pPr>
            <a:r>
              <a:rPr lang="en-US" sz="8100" b="1" dirty="0" smtClean="0">
                <a:solidFill>
                  <a:srgbClr val="1A69A4"/>
                </a:solidFill>
              </a:rPr>
              <a:t>16</a:t>
            </a:r>
          </a:p>
          <a:p>
            <a:pPr algn="ctr" fontAlgn="base">
              <a:spcBef>
                <a:spcPct val="0"/>
              </a:spcBef>
              <a:spcAft>
                <a:spcPct val="0"/>
              </a:spcAft>
              <a:defRPr/>
            </a:pPr>
            <a:endParaRPr lang="en-US" sz="8100" b="1" dirty="0" smtClean="0">
              <a:solidFill>
                <a:srgbClr val="1A69A4"/>
              </a:solidFill>
            </a:endParaRPr>
          </a:p>
        </p:txBody>
      </p:sp>
      <p:sp>
        <p:nvSpPr>
          <p:cNvPr id="43" name="Rectangle 2091"/>
          <p:cNvSpPr>
            <a:spLocks noChangeArrowheads="1"/>
          </p:cNvSpPr>
          <p:nvPr userDrawn="1"/>
        </p:nvSpPr>
        <p:spPr bwMode="auto">
          <a:xfrm>
            <a:off x="215194" y="668582"/>
            <a:ext cx="112889" cy="3185379"/>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dirty="0">
              <a:solidFill>
                <a:srgbClr val="000000"/>
              </a:solidFill>
            </a:endParaRPr>
          </a:p>
        </p:txBody>
      </p:sp>
      <p:sp>
        <p:nvSpPr>
          <p:cNvPr id="44" name="Line 2092"/>
          <p:cNvSpPr>
            <a:spLocks noChangeShapeType="1"/>
          </p:cNvSpPr>
          <p:nvPr userDrawn="1"/>
        </p:nvSpPr>
        <p:spPr bwMode="auto">
          <a:xfrm>
            <a:off x="204612" y="681404"/>
            <a:ext cx="7258403"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3236" tIns="51618" rIns="103236" bIns="51618"/>
          <a:lstStyle/>
          <a:p>
            <a:pPr fontAlgn="base">
              <a:spcBef>
                <a:spcPct val="0"/>
              </a:spcBef>
              <a:spcAft>
                <a:spcPct val="0"/>
              </a:spcAft>
            </a:pPr>
            <a:endParaRPr lang="en-US" dirty="0">
              <a:solidFill>
                <a:srgbClr val="000000"/>
              </a:solidFill>
            </a:endParaRPr>
          </a:p>
        </p:txBody>
      </p:sp>
      <p:sp>
        <p:nvSpPr>
          <p:cNvPr id="45" name="Rectangle 2093"/>
          <p:cNvSpPr>
            <a:spLocks noChangeArrowheads="1"/>
          </p:cNvSpPr>
          <p:nvPr userDrawn="1"/>
        </p:nvSpPr>
        <p:spPr bwMode="auto">
          <a:xfrm>
            <a:off x="0" y="223472"/>
            <a:ext cx="211667" cy="6634529"/>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dirty="0">
              <a:solidFill>
                <a:srgbClr val="000000"/>
              </a:solidFill>
            </a:endParaRPr>
          </a:p>
        </p:txBody>
      </p:sp>
      <p:sp>
        <p:nvSpPr>
          <p:cNvPr id="46" name="Line 2094"/>
          <p:cNvSpPr>
            <a:spLocks noChangeShapeType="1"/>
          </p:cNvSpPr>
          <p:nvPr userDrawn="1"/>
        </p:nvSpPr>
        <p:spPr bwMode="auto">
          <a:xfrm>
            <a:off x="213431" y="681404"/>
            <a:ext cx="0" cy="6176596"/>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3236" tIns="51618" rIns="103236" bIns="51618"/>
          <a:lstStyle/>
          <a:p>
            <a:pPr fontAlgn="base">
              <a:spcBef>
                <a:spcPct val="0"/>
              </a:spcBef>
              <a:spcAft>
                <a:spcPct val="0"/>
              </a:spcAft>
            </a:pPr>
            <a:endParaRPr lang="en-US" dirty="0">
              <a:solidFill>
                <a:srgbClr val="000000"/>
              </a:solidFill>
            </a:endParaRPr>
          </a:p>
        </p:txBody>
      </p:sp>
      <p:sp>
        <p:nvSpPr>
          <p:cNvPr id="47" name="Oval 2095"/>
          <p:cNvSpPr>
            <a:spLocks noChangeArrowheads="1"/>
          </p:cNvSpPr>
          <p:nvPr userDrawn="1"/>
        </p:nvSpPr>
        <p:spPr bwMode="auto">
          <a:xfrm>
            <a:off x="1" y="293077"/>
            <a:ext cx="363361" cy="377337"/>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dirty="0">
              <a:solidFill>
                <a:srgbClr val="000000"/>
              </a:solidFill>
            </a:endParaRPr>
          </a:p>
        </p:txBody>
      </p:sp>
      <p:sp>
        <p:nvSpPr>
          <p:cNvPr id="48" name="Oval 2096"/>
          <p:cNvSpPr>
            <a:spLocks noChangeArrowheads="1"/>
          </p:cNvSpPr>
          <p:nvPr userDrawn="1"/>
        </p:nvSpPr>
        <p:spPr bwMode="auto">
          <a:xfrm>
            <a:off x="224015" y="512885"/>
            <a:ext cx="363361" cy="377337"/>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dirty="0">
              <a:solidFill>
                <a:srgbClr val="000000"/>
              </a:solidFill>
            </a:endParaRPr>
          </a:p>
        </p:txBody>
      </p:sp>
      <p:sp>
        <p:nvSpPr>
          <p:cNvPr id="49" name="Oval 2097"/>
          <p:cNvSpPr>
            <a:spLocks noChangeArrowheads="1"/>
          </p:cNvSpPr>
          <p:nvPr userDrawn="1"/>
        </p:nvSpPr>
        <p:spPr bwMode="auto">
          <a:xfrm>
            <a:off x="7336014" y="349861"/>
            <a:ext cx="1446389" cy="1502019"/>
          </a:xfrm>
          <a:prstGeom prst="ellipse">
            <a:avLst/>
          </a:prstGeom>
          <a:noFill/>
          <a:ln w="38100">
            <a:solidFill>
              <a:srgbClr val="E8AD0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dirty="0">
              <a:solidFill>
                <a:srgbClr val="000000"/>
              </a:solidFill>
            </a:endParaRPr>
          </a:p>
        </p:txBody>
      </p:sp>
      <p:sp>
        <p:nvSpPr>
          <p:cNvPr id="10256" name="Rectangle 2064"/>
          <p:cNvSpPr>
            <a:spLocks noGrp="1" noChangeArrowheads="1"/>
          </p:cNvSpPr>
          <p:nvPr>
            <p:ph type="ctrTitle"/>
          </p:nvPr>
        </p:nvSpPr>
        <p:spPr>
          <a:xfrm>
            <a:off x="305153" y="2130304"/>
            <a:ext cx="8838847" cy="1470879"/>
          </a:xfrm>
        </p:spPr>
        <p:txBody>
          <a:bodyPr/>
          <a:lstStyle>
            <a:lvl1pPr>
              <a:defRPr sz="5000"/>
            </a:lvl1pPr>
          </a:lstStyle>
          <a:p>
            <a:pPr lvl="0"/>
            <a:r>
              <a:rPr lang="en-US" noProof="0" smtClean="0"/>
              <a:t>Click to edit Master title style</a:t>
            </a:r>
          </a:p>
        </p:txBody>
      </p:sp>
      <p:sp>
        <p:nvSpPr>
          <p:cNvPr id="10257" name="Rectangle 2065"/>
          <p:cNvSpPr>
            <a:spLocks noGrp="1" noChangeArrowheads="1"/>
          </p:cNvSpPr>
          <p:nvPr>
            <p:ph type="subTitle" idx="1"/>
          </p:nvPr>
        </p:nvSpPr>
        <p:spPr>
          <a:xfrm>
            <a:off x="335140" y="3886933"/>
            <a:ext cx="8808861" cy="2126640"/>
          </a:xfrm>
        </p:spPr>
        <p:txBody>
          <a:bodyPr/>
          <a:lstStyle>
            <a:lvl1pPr marL="0" indent="0" algn="ctr">
              <a:buFont typeface="Wingdings" pitchFamily="2" charset="2"/>
              <a:buNone/>
              <a:defRPr/>
            </a:lvl1pPr>
          </a:lstStyle>
          <a:p>
            <a:pPr lvl="0"/>
            <a:r>
              <a:rPr lang="en-US" noProof="0" smtClean="0"/>
              <a:t>Click to edit Master subtitle style</a:t>
            </a:r>
          </a:p>
        </p:txBody>
      </p:sp>
    </p:spTree>
    <p:extLst>
      <p:ext uri="{BB962C8B-B14F-4D97-AF65-F5344CB8AC3E}">
        <p14:creationId xmlns:p14="http://schemas.microsoft.com/office/powerpoint/2010/main" val="31556902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0618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542" y="274760"/>
            <a:ext cx="2185458" cy="59567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96876" y="274760"/>
            <a:ext cx="6392333" cy="5956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04095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6" y="274760"/>
            <a:ext cx="8747124"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05695" y="1600933"/>
            <a:ext cx="4155722" cy="46306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30750" y="1600933"/>
            <a:ext cx="4157487" cy="46306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37921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5777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3195" y="4407145"/>
            <a:ext cx="7771694" cy="1360977"/>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23195" y="2906957"/>
            <a:ext cx="7771694" cy="1500187"/>
          </a:xfrm>
        </p:spPr>
        <p:txBody>
          <a:bodyPr anchor="b"/>
          <a:lstStyle>
            <a:lvl1pPr marL="0" indent="0">
              <a:buNone/>
              <a:defRPr sz="2300"/>
            </a:lvl1pPr>
            <a:lvl2pPr marL="516179" indent="0">
              <a:buNone/>
              <a:defRPr sz="2000"/>
            </a:lvl2pPr>
            <a:lvl3pPr marL="1032358" indent="0">
              <a:buNone/>
              <a:defRPr sz="1800"/>
            </a:lvl3pPr>
            <a:lvl4pPr marL="1548536" indent="0">
              <a:buNone/>
              <a:defRPr sz="1600"/>
            </a:lvl4pPr>
            <a:lvl5pPr marL="2064715" indent="0">
              <a:buNone/>
              <a:defRPr sz="1600"/>
            </a:lvl5pPr>
            <a:lvl6pPr marL="2580894" indent="0">
              <a:buNone/>
              <a:defRPr sz="1600"/>
            </a:lvl6pPr>
            <a:lvl7pPr marL="3097073" indent="0">
              <a:buNone/>
              <a:defRPr sz="1600"/>
            </a:lvl7pPr>
            <a:lvl8pPr marL="3613252" indent="0">
              <a:buNone/>
              <a:defRPr sz="1600"/>
            </a:lvl8pPr>
            <a:lvl9pPr marL="4129430" indent="0">
              <a:buNone/>
              <a:defRPr sz="1600"/>
            </a:lvl9pPr>
          </a:lstStyle>
          <a:p>
            <a:pPr lvl="0"/>
            <a:r>
              <a:rPr lang="en-US" smtClean="0"/>
              <a:t>Click to edit Master text styles</a:t>
            </a:r>
          </a:p>
        </p:txBody>
      </p:sp>
    </p:spTree>
    <p:extLst>
      <p:ext uri="{BB962C8B-B14F-4D97-AF65-F5344CB8AC3E}">
        <p14:creationId xmlns:p14="http://schemas.microsoft.com/office/powerpoint/2010/main" val="952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5695" y="1600933"/>
            <a:ext cx="4155722" cy="4630615"/>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30750" y="1600933"/>
            <a:ext cx="4157487" cy="4630615"/>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987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848" y="274760"/>
            <a:ext cx="8230306"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848" y="1534990"/>
            <a:ext cx="4041069" cy="639275"/>
          </a:xfrm>
        </p:spPr>
        <p:txBody>
          <a:bodyPr anchor="b"/>
          <a:lstStyle>
            <a:lvl1pPr marL="0" indent="0">
              <a:buNone/>
              <a:defRPr sz="2700" b="1"/>
            </a:lvl1pPr>
            <a:lvl2pPr marL="516179" indent="0">
              <a:buNone/>
              <a:defRPr sz="2300" b="1"/>
            </a:lvl2pPr>
            <a:lvl3pPr marL="1032358" indent="0">
              <a:buNone/>
              <a:defRPr sz="2000" b="1"/>
            </a:lvl3pPr>
            <a:lvl4pPr marL="1548536" indent="0">
              <a:buNone/>
              <a:defRPr sz="1800" b="1"/>
            </a:lvl4pPr>
            <a:lvl5pPr marL="2064715" indent="0">
              <a:buNone/>
              <a:defRPr sz="1800" b="1"/>
            </a:lvl5pPr>
            <a:lvl6pPr marL="2580894" indent="0">
              <a:buNone/>
              <a:defRPr sz="1800" b="1"/>
            </a:lvl6pPr>
            <a:lvl7pPr marL="3097073" indent="0">
              <a:buNone/>
              <a:defRPr sz="1800" b="1"/>
            </a:lvl7pPr>
            <a:lvl8pPr marL="3613252" indent="0">
              <a:buNone/>
              <a:defRPr sz="1800" b="1"/>
            </a:lvl8pPr>
            <a:lvl9pPr marL="4129430"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456848" y="2174265"/>
            <a:ext cx="4041069" cy="3951043"/>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320" y="1534990"/>
            <a:ext cx="4042833" cy="639275"/>
          </a:xfrm>
        </p:spPr>
        <p:txBody>
          <a:bodyPr anchor="b"/>
          <a:lstStyle>
            <a:lvl1pPr marL="0" indent="0">
              <a:buNone/>
              <a:defRPr sz="2700" b="1"/>
            </a:lvl1pPr>
            <a:lvl2pPr marL="516179" indent="0">
              <a:buNone/>
              <a:defRPr sz="2300" b="1"/>
            </a:lvl2pPr>
            <a:lvl3pPr marL="1032358" indent="0">
              <a:buNone/>
              <a:defRPr sz="2000" b="1"/>
            </a:lvl3pPr>
            <a:lvl4pPr marL="1548536" indent="0">
              <a:buNone/>
              <a:defRPr sz="1800" b="1"/>
            </a:lvl4pPr>
            <a:lvl5pPr marL="2064715" indent="0">
              <a:buNone/>
              <a:defRPr sz="1800" b="1"/>
            </a:lvl5pPr>
            <a:lvl6pPr marL="2580894" indent="0">
              <a:buNone/>
              <a:defRPr sz="1800" b="1"/>
            </a:lvl6pPr>
            <a:lvl7pPr marL="3097073" indent="0">
              <a:buNone/>
              <a:defRPr sz="1800" b="1"/>
            </a:lvl7pPr>
            <a:lvl8pPr marL="3613252" indent="0">
              <a:buNone/>
              <a:defRPr sz="1800" b="1"/>
            </a:lvl8pPr>
            <a:lvl9pPr marL="4129430"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4644320" y="2174265"/>
            <a:ext cx="4042833" cy="3951043"/>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72321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25077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5226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849" y="272929"/>
            <a:ext cx="3009194" cy="1161317"/>
          </a:xfrm>
        </p:spPr>
        <p:txBody>
          <a:bodyPr anchor="b"/>
          <a:lstStyle>
            <a:lvl1pPr algn="l">
              <a:defRPr sz="2300" b="1"/>
            </a:lvl1pPr>
          </a:lstStyle>
          <a:p>
            <a:r>
              <a:rPr lang="en-US" smtClean="0"/>
              <a:t>Click to edit Master title style</a:t>
            </a:r>
            <a:endParaRPr lang="en-US"/>
          </a:p>
        </p:txBody>
      </p:sp>
      <p:sp>
        <p:nvSpPr>
          <p:cNvPr id="3" name="Content Placeholder 2"/>
          <p:cNvSpPr>
            <a:spLocks noGrp="1"/>
          </p:cNvSpPr>
          <p:nvPr>
            <p:ph idx="1"/>
          </p:nvPr>
        </p:nvSpPr>
        <p:spPr>
          <a:xfrm>
            <a:off x="3575404" y="272929"/>
            <a:ext cx="5111750" cy="5852379"/>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849" y="1434246"/>
            <a:ext cx="3009194" cy="4691062"/>
          </a:xfrm>
        </p:spPr>
        <p:txBody>
          <a:bodyPr/>
          <a:lstStyle>
            <a:lvl1pPr marL="0" indent="0">
              <a:buNone/>
              <a:defRPr sz="1600"/>
            </a:lvl1pPr>
            <a:lvl2pPr marL="516179" indent="0">
              <a:buNone/>
              <a:defRPr sz="1400"/>
            </a:lvl2pPr>
            <a:lvl3pPr marL="1032358" indent="0">
              <a:buNone/>
              <a:defRPr sz="1100"/>
            </a:lvl3pPr>
            <a:lvl4pPr marL="1548536" indent="0">
              <a:buNone/>
              <a:defRPr sz="1000"/>
            </a:lvl4pPr>
            <a:lvl5pPr marL="2064715" indent="0">
              <a:buNone/>
              <a:defRPr sz="1000"/>
            </a:lvl5pPr>
            <a:lvl6pPr marL="2580894" indent="0">
              <a:buNone/>
              <a:defRPr sz="1000"/>
            </a:lvl6pPr>
            <a:lvl7pPr marL="3097073" indent="0">
              <a:buNone/>
              <a:defRPr sz="1000"/>
            </a:lvl7pPr>
            <a:lvl8pPr marL="3613252" indent="0">
              <a:buNone/>
              <a:defRPr sz="1000"/>
            </a:lvl8pPr>
            <a:lvl9pPr marL="4129430" indent="0">
              <a:buNone/>
              <a:defRPr sz="1000"/>
            </a:lvl9pPr>
          </a:lstStyle>
          <a:p>
            <a:pPr lvl="0"/>
            <a:r>
              <a:rPr lang="en-US" smtClean="0"/>
              <a:t>Click to edit Master text styles</a:t>
            </a:r>
          </a:p>
        </p:txBody>
      </p:sp>
    </p:spTree>
    <p:extLst>
      <p:ext uri="{BB962C8B-B14F-4D97-AF65-F5344CB8AC3E}">
        <p14:creationId xmlns:p14="http://schemas.microsoft.com/office/powerpoint/2010/main" val="1001701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12" y="4800968"/>
            <a:ext cx="5487459" cy="566004"/>
          </a:xfrm>
        </p:spPr>
        <p:txBody>
          <a:bodyPr anchor="b"/>
          <a:lstStyle>
            <a:lvl1pPr algn="l">
              <a:defRPr sz="2300" b="1"/>
            </a:lvl1pPr>
          </a:lstStyle>
          <a:p>
            <a:r>
              <a:rPr lang="en-US" smtClean="0"/>
              <a:t>Click to edit Master title style</a:t>
            </a:r>
            <a:endParaRPr lang="en-US"/>
          </a:p>
        </p:txBody>
      </p:sp>
      <p:sp>
        <p:nvSpPr>
          <p:cNvPr id="3" name="Picture Placeholder 2"/>
          <p:cNvSpPr>
            <a:spLocks noGrp="1"/>
          </p:cNvSpPr>
          <p:nvPr>
            <p:ph type="pic" idx="1"/>
          </p:nvPr>
        </p:nvSpPr>
        <p:spPr>
          <a:xfrm>
            <a:off x="1792112" y="613631"/>
            <a:ext cx="5487459" cy="4114067"/>
          </a:xfrm>
        </p:spPr>
        <p:txBody>
          <a:bodyPr/>
          <a:lstStyle>
            <a:lvl1pPr marL="0" indent="0">
              <a:buNone/>
              <a:defRPr sz="3600"/>
            </a:lvl1pPr>
            <a:lvl2pPr marL="516179" indent="0">
              <a:buNone/>
              <a:defRPr sz="3200"/>
            </a:lvl2pPr>
            <a:lvl3pPr marL="1032358" indent="0">
              <a:buNone/>
              <a:defRPr sz="2700"/>
            </a:lvl3pPr>
            <a:lvl4pPr marL="1548536" indent="0">
              <a:buNone/>
              <a:defRPr sz="2300"/>
            </a:lvl4pPr>
            <a:lvl5pPr marL="2064715" indent="0">
              <a:buNone/>
              <a:defRPr sz="2300"/>
            </a:lvl5pPr>
            <a:lvl6pPr marL="2580894" indent="0">
              <a:buNone/>
              <a:defRPr sz="2300"/>
            </a:lvl6pPr>
            <a:lvl7pPr marL="3097073" indent="0">
              <a:buNone/>
              <a:defRPr sz="2300"/>
            </a:lvl7pPr>
            <a:lvl8pPr marL="3613252" indent="0">
              <a:buNone/>
              <a:defRPr sz="2300"/>
            </a:lvl8pPr>
            <a:lvl9pPr marL="4129430" indent="0">
              <a:buNone/>
              <a:defRPr sz="2300"/>
            </a:lvl9pPr>
          </a:lstStyle>
          <a:p>
            <a:pPr lvl="0"/>
            <a:endParaRPr lang="en-US" noProof="0" dirty="0" smtClean="0"/>
          </a:p>
        </p:txBody>
      </p:sp>
      <p:sp>
        <p:nvSpPr>
          <p:cNvPr id="4" name="Text Placeholder 3"/>
          <p:cNvSpPr>
            <a:spLocks noGrp="1"/>
          </p:cNvSpPr>
          <p:nvPr>
            <p:ph type="body" sz="half" idx="2"/>
          </p:nvPr>
        </p:nvSpPr>
        <p:spPr>
          <a:xfrm>
            <a:off x="1792112" y="5366971"/>
            <a:ext cx="5487459" cy="805962"/>
          </a:xfrm>
        </p:spPr>
        <p:txBody>
          <a:bodyPr/>
          <a:lstStyle>
            <a:lvl1pPr marL="0" indent="0">
              <a:buNone/>
              <a:defRPr sz="1600"/>
            </a:lvl1pPr>
            <a:lvl2pPr marL="516179" indent="0">
              <a:buNone/>
              <a:defRPr sz="1400"/>
            </a:lvl2pPr>
            <a:lvl3pPr marL="1032358" indent="0">
              <a:buNone/>
              <a:defRPr sz="1100"/>
            </a:lvl3pPr>
            <a:lvl4pPr marL="1548536" indent="0">
              <a:buNone/>
              <a:defRPr sz="1000"/>
            </a:lvl4pPr>
            <a:lvl5pPr marL="2064715" indent="0">
              <a:buNone/>
              <a:defRPr sz="1000"/>
            </a:lvl5pPr>
            <a:lvl6pPr marL="2580894" indent="0">
              <a:buNone/>
              <a:defRPr sz="1000"/>
            </a:lvl6pPr>
            <a:lvl7pPr marL="3097073" indent="0">
              <a:buNone/>
              <a:defRPr sz="1000"/>
            </a:lvl7pPr>
            <a:lvl8pPr marL="3613252" indent="0">
              <a:buNone/>
              <a:defRPr sz="1000"/>
            </a:lvl8pPr>
            <a:lvl9pPr marL="4129430" indent="0">
              <a:buNone/>
              <a:defRPr sz="1000"/>
            </a:lvl9pPr>
          </a:lstStyle>
          <a:p>
            <a:pPr lvl="0"/>
            <a:r>
              <a:rPr lang="en-US" smtClean="0"/>
              <a:t>Click to edit Master text styles</a:t>
            </a:r>
          </a:p>
        </p:txBody>
      </p:sp>
    </p:spTree>
    <p:extLst>
      <p:ext uri="{BB962C8B-B14F-4D97-AF65-F5344CB8AC3E}">
        <p14:creationId xmlns:p14="http://schemas.microsoft.com/office/powerpoint/2010/main" val="3116956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95111" y="1485534"/>
            <a:ext cx="8748889" cy="56783"/>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dirty="0">
              <a:solidFill>
                <a:srgbClr val="000000"/>
              </a:solidFill>
            </a:endParaRPr>
          </a:p>
        </p:txBody>
      </p:sp>
      <p:sp>
        <p:nvSpPr>
          <p:cNvPr id="1027" name="Rectangle 3"/>
          <p:cNvSpPr>
            <a:spLocks noChangeArrowheads="1"/>
          </p:cNvSpPr>
          <p:nvPr/>
        </p:nvSpPr>
        <p:spPr bwMode="auto">
          <a:xfrm>
            <a:off x="0" y="265602"/>
            <a:ext cx="9144000" cy="1196120"/>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dirty="0">
              <a:solidFill>
                <a:srgbClr val="000000"/>
              </a:solidFill>
            </a:endParaRPr>
          </a:p>
        </p:txBody>
      </p:sp>
      <p:sp>
        <p:nvSpPr>
          <p:cNvPr id="1028" name="Rectangle 4"/>
          <p:cNvSpPr>
            <a:spLocks noChangeArrowheads="1"/>
          </p:cNvSpPr>
          <p:nvPr/>
        </p:nvSpPr>
        <p:spPr bwMode="auto">
          <a:xfrm>
            <a:off x="6648098" y="2449025"/>
            <a:ext cx="1968500" cy="87373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dirty="0">
              <a:solidFill>
                <a:srgbClr val="000000"/>
              </a:solidFill>
            </a:endParaRPr>
          </a:p>
        </p:txBody>
      </p:sp>
      <p:sp>
        <p:nvSpPr>
          <p:cNvPr id="1029" name="Rectangle 5"/>
          <p:cNvSpPr>
            <a:spLocks noChangeArrowheads="1"/>
          </p:cNvSpPr>
          <p:nvPr/>
        </p:nvSpPr>
        <p:spPr bwMode="auto">
          <a:xfrm>
            <a:off x="9419167" y="-450605"/>
            <a:ext cx="1968500" cy="8993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dirty="0">
              <a:solidFill>
                <a:srgbClr val="000000"/>
              </a:solidFill>
            </a:endParaRPr>
          </a:p>
        </p:txBody>
      </p:sp>
      <p:sp>
        <p:nvSpPr>
          <p:cNvPr id="1030" name="Line 6"/>
          <p:cNvSpPr>
            <a:spLocks noChangeShapeType="1"/>
          </p:cNvSpPr>
          <p:nvPr/>
        </p:nvSpPr>
        <p:spPr bwMode="auto">
          <a:xfrm>
            <a:off x="395111" y="1465385"/>
            <a:ext cx="8748889"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3236" tIns="51618" rIns="103236" bIns="51618"/>
          <a:lstStyle/>
          <a:p>
            <a:pPr fontAlgn="base">
              <a:spcBef>
                <a:spcPct val="0"/>
              </a:spcBef>
              <a:spcAft>
                <a:spcPct val="0"/>
              </a:spcAft>
            </a:pPr>
            <a:endParaRPr lang="en-US" dirty="0">
              <a:solidFill>
                <a:srgbClr val="000000"/>
              </a:solidFill>
            </a:endParaRPr>
          </a:p>
        </p:txBody>
      </p:sp>
      <p:grpSp>
        <p:nvGrpSpPr>
          <p:cNvPr id="1031" name="Group 7"/>
          <p:cNvGrpSpPr>
            <a:grpSpLocks/>
          </p:cNvGrpSpPr>
          <p:nvPr/>
        </p:nvGrpSpPr>
        <p:grpSpPr bwMode="auto">
          <a:xfrm>
            <a:off x="0" y="0"/>
            <a:ext cx="418042" cy="6858000"/>
            <a:chOff x="0" y="0"/>
            <a:chExt cx="237" cy="3744"/>
          </a:xfrm>
        </p:grpSpPr>
        <p:sp>
          <p:nvSpPr>
            <p:cNvPr id="1048" name="Rectangle 8"/>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000000"/>
                </a:solidFill>
              </a:endParaRPr>
            </a:p>
          </p:txBody>
        </p:sp>
        <p:sp>
          <p:nvSpPr>
            <p:cNvPr id="1049" name="Line 9"/>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050" name="Oval 10"/>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000000"/>
                </a:solidFill>
              </a:endParaRPr>
            </a:p>
          </p:txBody>
        </p:sp>
        <p:sp>
          <p:nvSpPr>
            <p:cNvPr id="1051" name="Oval 11"/>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000000"/>
                </a:solidFill>
              </a:endParaRPr>
            </a:p>
          </p:txBody>
        </p:sp>
        <p:sp>
          <p:nvSpPr>
            <p:cNvPr id="1052" name="Rectangle 12"/>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000000"/>
                </a:solidFill>
              </a:endParaRPr>
            </a:p>
          </p:txBody>
        </p:sp>
      </p:grpSp>
      <p:sp>
        <p:nvSpPr>
          <p:cNvPr id="1032" name="Rectangle 13"/>
          <p:cNvSpPr>
            <a:spLocks noGrp="1" noChangeArrowheads="1"/>
          </p:cNvSpPr>
          <p:nvPr>
            <p:ph type="title"/>
          </p:nvPr>
        </p:nvSpPr>
        <p:spPr bwMode="auto">
          <a:xfrm>
            <a:off x="396876" y="274760"/>
            <a:ext cx="8747124" cy="11430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26" tIns="45713" rIns="91426" bIns="45713" numCol="1" anchor="ctr" anchorCtr="0" compatLnSpc="1">
            <a:prstTxWarp prst="textNoShape">
              <a:avLst/>
            </a:prstTxWarp>
          </a:bodyPr>
          <a:lstStyle/>
          <a:p>
            <a:pPr lvl="0"/>
            <a:r>
              <a:rPr lang="en-US" smtClean="0"/>
              <a:t>Click to edit Master title style</a:t>
            </a:r>
          </a:p>
        </p:txBody>
      </p:sp>
      <p:sp>
        <p:nvSpPr>
          <p:cNvPr id="1033" name="Rectangle 14"/>
          <p:cNvSpPr>
            <a:spLocks noGrp="1" noChangeArrowheads="1"/>
          </p:cNvSpPr>
          <p:nvPr>
            <p:ph type="body" idx="1"/>
          </p:nvPr>
        </p:nvSpPr>
        <p:spPr bwMode="auto">
          <a:xfrm>
            <a:off x="405695" y="1600933"/>
            <a:ext cx="8482542" cy="4630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3" rIns="91426" bIns="4571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5"/>
          <p:cNvSpPr>
            <a:spLocks noChangeArrowheads="1"/>
          </p:cNvSpPr>
          <p:nvPr userDrawn="1"/>
        </p:nvSpPr>
        <p:spPr bwMode="auto">
          <a:xfrm>
            <a:off x="395111" y="1485534"/>
            <a:ext cx="8748889" cy="56783"/>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dirty="0">
              <a:solidFill>
                <a:srgbClr val="000000"/>
              </a:solidFill>
            </a:endParaRPr>
          </a:p>
        </p:txBody>
      </p:sp>
      <p:sp>
        <p:nvSpPr>
          <p:cNvPr id="1035" name="Rectangle 16"/>
          <p:cNvSpPr>
            <a:spLocks noChangeArrowheads="1"/>
          </p:cNvSpPr>
          <p:nvPr userDrawn="1"/>
        </p:nvSpPr>
        <p:spPr bwMode="auto">
          <a:xfrm>
            <a:off x="0" y="265602"/>
            <a:ext cx="9144000" cy="1196120"/>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dirty="0">
              <a:solidFill>
                <a:srgbClr val="000000"/>
              </a:solidFill>
            </a:endParaRPr>
          </a:p>
        </p:txBody>
      </p:sp>
      <p:sp>
        <p:nvSpPr>
          <p:cNvPr id="1036" name="Rectangle 17"/>
          <p:cNvSpPr>
            <a:spLocks noChangeArrowheads="1"/>
          </p:cNvSpPr>
          <p:nvPr userDrawn="1"/>
        </p:nvSpPr>
        <p:spPr bwMode="auto">
          <a:xfrm>
            <a:off x="6648098" y="2449025"/>
            <a:ext cx="1968500" cy="87373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dirty="0">
              <a:solidFill>
                <a:srgbClr val="000000"/>
              </a:solidFill>
            </a:endParaRPr>
          </a:p>
        </p:txBody>
      </p:sp>
      <p:sp>
        <p:nvSpPr>
          <p:cNvPr id="1037" name="Rectangle 18"/>
          <p:cNvSpPr>
            <a:spLocks noChangeArrowheads="1"/>
          </p:cNvSpPr>
          <p:nvPr userDrawn="1"/>
        </p:nvSpPr>
        <p:spPr bwMode="auto">
          <a:xfrm>
            <a:off x="9419167" y="-450605"/>
            <a:ext cx="1968500" cy="8993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dirty="0">
              <a:solidFill>
                <a:srgbClr val="000000"/>
              </a:solidFill>
            </a:endParaRPr>
          </a:p>
        </p:txBody>
      </p:sp>
      <p:sp>
        <p:nvSpPr>
          <p:cNvPr id="1038" name="Line 19"/>
          <p:cNvSpPr>
            <a:spLocks noChangeShapeType="1"/>
          </p:cNvSpPr>
          <p:nvPr userDrawn="1"/>
        </p:nvSpPr>
        <p:spPr bwMode="auto">
          <a:xfrm>
            <a:off x="395111" y="1465385"/>
            <a:ext cx="8748889"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3236" tIns="51618" rIns="103236" bIns="51618"/>
          <a:lstStyle/>
          <a:p>
            <a:pPr fontAlgn="base">
              <a:spcBef>
                <a:spcPct val="0"/>
              </a:spcBef>
              <a:spcAft>
                <a:spcPct val="0"/>
              </a:spcAft>
            </a:pPr>
            <a:endParaRPr lang="en-US" dirty="0">
              <a:solidFill>
                <a:srgbClr val="000000"/>
              </a:solidFill>
            </a:endParaRPr>
          </a:p>
        </p:txBody>
      </p:sp>
      <p:grpSp>
        <p:nvGrpSpPr>
          <p:cNvPr id="1039" name="Group 20"/>
          <p:cNvGrpSpPr>
            <a:grpSpLocks/>
          </p:cNvGrpSpPr>
          <p:nvPr userDrawn="1"/>
        </p:nvGrpSpPr>
        <p:grpSpPr bwMode="auto">
          <a:xfrm>
            <a:off x="0" y="0"/>
            <a:ext cx="418042" cy="6858000"/>
            <a:chOff x="0" y="0"/>
            <a:chExt cx="237" cy="3744"/>
          </a:xfrm>
        </p:grpSpPr>
        <p:sp>
          <p:nvSpPr>
            <p:cNvPr id="1043" name="Rectangle 21"/>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000000"/>
                </a:solidFill>
              </a:endParaRPr>
            </a:p>
          </p:txBody>
        </p:sp>
        <p:sp>
          <p:nvSpPr>
            <p:cNvPr id="1044" name="Line 22"/>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045" name="Oval 23"/>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000000"/>
                </a:solidFill>
              </a:endParaRPr>
            </a:p>
          </p:txBody>
        </p:sp>
        <p:sp>
          <p:nvSpPr>
            <p:cNvPr id="1046" name="Oval 24"/>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000000"/>
                </a:solidFill>
              </a:endParaRPr>
            </a:p>
          </p:txBody>
        </p:sp>
        <p:sp>
          <p:nvSpPr>
            <p:cNvPr id="1047" name="Rectangle 25"/>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000000"/>
                </a:solidFill>
              </a:endParaRPr>
            </a:p>
          </p:txBody>
        </p:sp>
      </p:grpSp>
      <p:sp>
        <p:nvSpPr>
          <p:cNvPr id="1040" name="Text Box 26"/>
          <p:cNvSpPr txBox="1">
            <a:spLocks noChangeArrowheads="1"/>
          </p:cNvSpPr>
          <p:nvPr userDrawn="1"/>
        </p:nvSpPr>
        <p:spPr bwMode="auto">
          <a:xfrm>
            <a:off x="7845778" y="6369620"/>
            <a:ext cx="1114778" cy="350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3236" tIns="51618" rIns="103236" bIns="51618">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eaLnBrk="1" fontAlgn="base" hangingPunct="1">
              <a:spcBef>
                <a:spcPct val="50000"/>
              </a:spcBef>
              <a:spcAft>
                <a:spcPct val="0"/>
              </a:spcAft>
            </a:pPr>
            <a:r>
              <a:rPr lang="en-US" dirty="0" smtClean="0">
                <a:solidFill>
                  <a:srgbClr val="000000"/>
                </a:solidFill>
              </a:rPr>
              <a:t>16-</a:t>
            </a:r>
            <a:fld id="{38AE3653-A0FE-4032-9A90-4E8A69498139}" type="slidenum">
              <a:rPr lang="en-US">
                <a:solidFill>
                  <a:srgbClr val="000000"/>
                </a:solidFill>
              </a:rPr>
              <a:pPr algn="r" eaLnBrk="1" fontAlgn="base" hangingPunct="1">
                <a:spcBef>
                  <a:spcPct val="50000"/>
                </a:spcBef>
                <a:spcAft>
                  <a:spcPct val="0"/>
                </a:spcAft>
              </a:pPr>
              <a:t>‹#›</a:t>
            </a:fld>
            <a:endParaRPr lang="en-US" dirty="0">
              <a:solidFill>
                <a:srgbClr val="000000"/>
              </a:solidFill>
            </a:endParaRPr>
          </a:p>
        </p:txBody>
      </p:sp>
      <p:sp>
        <p:nvSpPr>
          <p:cNvPr id="9243" name="Text Box 27"/>
          <p:cNvSpPr txBox="1">
            <a:spLocks noChangeArrowheads="1"/>
          </p:cNvSpPr>
          <p:nvPr userDrawn="1"/>
        </p:nvSpPr>
        <p:spPr bwMode="auto">
          <a:xfrm rot="16200000">
            <a:off x="-2486731" y="3852936"/>
            <a:ext cx="516968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defTabSz="809625">
              <a:defRPr>
                <a:solidFill>
                  <a:schemeClr val="tx1"/>
                </a:solidFill>
                <a:latin typeface="Arial" charset="0"/>
              </a:defRPr>
            </a:lvl1pPr>
            <a:lvl2pPr marL="404813" defTabSz="809625">
              <a:defRPr>
                <a:solidFill>
                  <a:schemeClr val="tx1"/>
                </a:solidFill>
                <a:latin typeface="Arial" charset="0"/>
              </a:defRPr>
            </a:lvl2pPr>
            <a:lvl3pPr marL="809625" defTabSz="809625">
              <a:defRPr>
                <a:solidFill>
                  <a:schemeClr val="tx1"/>
                </a:solidFill>
                <a:latin typeface="Arial" charset="0"/>
              </a:defRPr>
            </a:lvl3pPr>
            <a:lvl4pPr marL="1214438" defTabSz="809625">
              <a:defRPr>
                <a:solidFill>
                  <a:schemeClr val="tx1"/>
                </a:solidFill>
                <a:latin typeface="Arial" charset="0"/>
              </a:defRPr>
            </a:lvl4pPr>
            <a:lvl5pPr marL="1619250" defTabSz="809625">
              <a:defRPr>
                <a:solidFill>
                  <a:schemeClr val="tx1"/>
                </a:solidFill>
                <a:latin typeface="Arial" charset="0"/>
              </a:defRPr>
            </a:lvl5pPr>
            <a:lvl6pPr marL="2076450" defTabSz="809625" fontAlgn="base">
              <a:spcBef>
                <a:spcPct val="0"/>
              </a:spcBef>
              <a:spcAft>
                <a:spcPct val="0"/>
              </a:spcAft>
              <a:defRPr>
                <a:solidFill>
                  <a:schemeClr val="tx1"/>
                </a:solidFill>
                <a:latin typeface="Arial" charset="0"/>
              </a:defRPr>
            </a:lvl6pPr>
            <a:lvl7pPr marL="2533650" defTabSz="809625" fontAlgn="base">
              <a:spcBef>
                <a:spcPct val="0"/>
              </a:spcBef>
              <a:spcAft>
                <a:spcPct val="0"/>
              </a:spcAft>
              <a:defRPr>
                <a:solidFill>
                  <a:schemeClr val="tx1"/>
                </a:solidFill>
                <a:latin typeface="Arial" charset="0"/>
              </a:defRPr>
            </a:lvl7pPr>
            <a:lvl8pPr marL="2990850" defTabSz="809625" fontAlgn="base">
              <a:spcBef>
                <a:spcPct val="0"/>
              </a:spcBef>
              <a:spcAft>
                <a:spcPct val="0"/>
              </a:spcAft>
              <a:defRPr>
                <a:solidFill>
                  <a:schemeClr val="tx1"/>
                </a:solidFill>
                <a:latin typeface="Arial" charset="0"/>
              </a:defRPr>
            </a:lvl8pPr>
            <a:lvl9pPr marL="3448050" defTabSz="809625" fontAlgn="base">
              <a:spcBef>
                <a:spcPct val="0"/>
              </a:spcBef>
              <a:spcAft>
                <a:spcPct val="0"/>
              </a:spcAft>
              <a:defRPr>
                <a:solidFill>
                  <a:schemeClr val="tx1"/>
                </a:solidFill>
                <a:latin typeface="Arial" charset="0"/>
              </a:defRPr>
            </a:lvl9pPr>
          </a:lstStyle>
          <a:p>
            <a:pPr algn="r" fontAlgn="base">
              <a:spcBef>
                <a:spcPct val="0"/>
              </a:spcBef>
              <a:spcAft>
                <a:spcPct val="0"/>
              </a:spcAft>
              <a:defRPr/>
            </a:pPr>
            <a:r>
              <a:rPr lang="en-US" sz="800" b="1" i="1" dirty="0" smtClean="0">
                <a:solidFill>
                  <a:srgbClr val="000000"/>
                </a:solidFill>
                <a:latin typeface="Book Antiqua" pitchFamily="18" charset="0"/>
              </a:rPr>
              <a:t>Some material © </a:t>
            </a:r>
            <a:r>
              <a:rPr lang="en-US" sz="800" b="1" i="1" dirty="0" smtClean="0">
                <a:solidFill>
                  <a:srgbClr val="000000"/>
                </a:solidFill>
                <a:latin typeface="Book Antiqua" pitchFamily="18" charset="0"/>
              </a:rPr>
              <a:t> </a:t>
            </a:r>
            <a:r>
              <a:rPr lang="en-US" sz="800" b="1" i="1" dirty="0" smtClean="0">
                <a:solidFill>
                  <a:srgbClr val="000000"/>
                </a:solidFill>
                <a:latin typeface="Book Antiqua" pitchFamily="18" charset="0"/>
              </a:rPr>
              <a:t>Pearson/Prentice-Hall; other material © </a:t>
            </a:r>
            <a:r>
              <a:rPr lang="en-US" sz="800" b="1" i="1" dirty="0" smtClean="0">
                <a:solidFill>
                  <a:srgbClr val="000000"/>
                </a:solidFill>
                <a:latin typeface="Book Antiqua" pitchFamily="18" charset="0"/>
              </a:rPr>
              <a:t> </a:t>
            </a:r>
            <a:r>
              <a:rPr lang="en-US" sz="800" b="1" i="1" dirty="0" smtClean="0">
                <a:solidFill>
                  <a:srgbClr val="000000"/>
                </a:solidFill>
                <a:latin typeface="Book Antiqua" pitchFamily="18" charset="0"/>
              </a:rPr>
              <a:t>The McGraw-Hill Companies, Inc. All rights reserved</a:t>
            </a:r>
            <a:r>
              <a:rPr lang="en-US" sz="1000" b="1" i="1" dirty="0" smtClean="0">
                <a:solidFill>
                  <a:srgbClr val="000000"/>
                </a:solidFill>
                <a:latin typeface="Book Antiqua" pitchFamily="18" charset="0"/>
              </a:rPr>
              <a:t>.</a:t>
            </a:r>
            <a:endParaRPr lang="en-US" dirty="0" smtClean="0">
              <a:solidFill>
                <a:srgbClr val="000000"/>
              </a:solidFill>
            </a:endParaRPr>
          </a:p>
        </p:txBody>
      </p:sp>
    </p:spTree>
    <p:extLst>
      <p:ext uri="{BB962C8B-B14F-4D97-AF65-F5344CB8AC3E}">
        <p14:creationId xmlns:p14="http://schemas.microsoft.com/office/powerpoint/2010/main" val="110338694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iming>
    <p:tnLst>
      <p:par>
        <p:cTn id="1" dur="indefinite" restart="never" nodeType="tmRoot"/>
      </p:par>
    </p:tnLst>
  </p:timing>
  <p:txStyles>
    <p:titleStyle>
      <a:lvl1pPr algn="ctr" defTabSz="914067" rtl="0" eaLnBrk="0" fontAlgn="base" hangingPunct="0">
        <a:spcBef>
          <a:spcPct val="0"/>
        </a:spcBef>
        <a:spcAft>
          <a:spcPct val="0"/>
        </a:spcAft>
        <a:defRPr sz="4300">
          <a:solidFill>
            <a:schemeClr val="tx2"/>
          </a:solidFill>
          <a:latin typeface="+mj-lt"/>
          <a:ea typeface="+mj-ea"/>
          <a:cs typeface="+mj-cs"/>
        </a:defRPr>
      </a:lvl1pPr>
      <a:lvl2pPr algn="ctr" defTabSz="914067" rtl="0" eaLnBrk="0" fontAlgn="base" hangingPunct="0">
        <a:spcBef>
          <a:spcPct val="0"/>
        </a:spcBef>
        <a:spcAft>
          <a:spcPct val="0"/>
        </a:spcAft>
        <a:defRPr sz="4300">
          <a:solidFill>
            <a:schemeClr val="tx2"/>
          </a:solidFill>
          <a:latin typeface="Arial" charset="0"/>
        </a:defRPr>
      </a:lvl2pPr>
      <a:lvl3pPr algn="ctr" defTabSz="914067" rtl="0" eaLnBrk="0" fontAlgn="base" hangingPunct="0">
        <a:spcBef>
          <a:spcPct val="0"/>
        </a:spcBef>
        <a:spcAft>
          <a:spcPct val="0"/>
        </a:spcAft>
        <a:defRPr sz="4300">
          <a:solidFill>
            <a:schemeClr val="tx2"/>
          </a:solidFill>
          <a:latin typeface="Arial" charset="0"/>
        </a:defRPr>
      </a:lvl3pPr>
      <a:lvl4pPr algn="ctr" defTabSz="914067" rtl="0" eaLnBrk="0" fontAlgn="base" hangingPunct="0">
        <a:spcBef>
          <a:spcPct val="0"/>
        </a:spcBef>
        <a:spcAft>
          <a:spcPct val="0"/>
        </a:spcAft>
        <a:defRPr sz="4300">
          <a:solidFill>
            <a:schemeClr val="tx2"/>
          </a:solidFill>
          <a:latin typeface="Arial" charset="0"/>
        </a:defRPr>
      </a:lvl4pPr>
      <a:lvl5pPr algn="ctr" defTabSz="914067" rtl="0" eaLnBrk="0" fontAlgn="base" hangingPunct="0">
        <a:spcBef>
          <a:spcPct val="0"/>
        </a:spcBef>
        <a:spcAft>
          <a:spcPct val="0"/>
        </a:spcAft>
        <a:defRPr sz="4300">
          <a:solidFill>
            <a:schemeClr val="tx2"/>
          </a:solidFill>
          <a:latin typeface="Arial" charset="0"/>
        </a:defRPr>
      </a:lvl5pPr>
      <a:lvl6pPr marL="516179" algn="ctr" defTabSz="914067" rtl="0" fontAlgn="base">
        <a:spcBef>
          <a:spcPct val="0"/>
        </a:spcBef>
        <a:spcAft>
          <a:spcPct val="0"/>
        </a:spcAft>
        <a:defRPr sz="4300">
          <a:solidFill>
            <a:schemeClr val="tx2"/>
          </a:solidFill>
          <a:latin typeface="Arial" charset="0"/>
        </a:defRPr>
      </a:lvl6pPr>
      <a:lvl7pPr marL="1032358" algn="ctr" defTabSz="914067" rtl="0" fontAlgn="base">
        <a:spcBef>
          <a:spcPct val="0"/>
        </a:spcBef>
        <a:spcAft>
          <a:spcPct val="0"/>
        </a:spcAft>
        <a:defRPr sz="4300">
          <a:solidFill>
            <a:schemeClr val="tx2"/>
          </a:solidFill>
          <a:latin typeface="Arial" charset="0"/>
        </a:defRPr>
      </a:lvl7pPr>
      <a:lvl8pPr marL="1548536" algn="ctr" defTabSz="914067" rtl="0" fontAlgn="base">
        <a:spcBef>
          <a:spcPct val="0"/>
        </a:spcBef>
        <a:spcAft>
          <a:spcPct val="0"/>
        </a:spcAft>
        <a:defRPr sz="4300">
          <a:solidFill>
            <a:schemeClr val="tx2"/>
          </a:solidFill>
          <a:latin typeface="Arial" charset="0"/>
        </a:defRPr>
      </a:lvl8pPr>
      <a:lvl9pPr marL="2064715" algn="ctr" defTabSz="914067" rtl="0" fontAlgn="base">
        <a:spcBef>
          <a:spcPct val="0"/>
        </a:spcBef>
        <a:spcAft>
          <a:spcPct val="0"/>
        </a:spcAft>
        <a:defRPr sz="4300">
          <a:solidFill>
            <a:schemeClr val="tx2"/>
          </a:solidFill>
          <a:latin typeface="Arial" charset="0"/>
        </a:defRPr>
      </a:lvl9pPr>
    </p:titleStyle>
    <p:bodyStyle>
      <a:lvl1pPr marL="263467" indent="-263467" algn="l" defTabSz="914067" rtl="0" eaLnBrk="0" fontAlgn="base" hangingPunct="0">
        <a:spcBef>
          <a:spcPct val="20000"/>
        </a:spcBef>
        <a:spcAft>
          <a:spcPct val="0"/>
        </a:spcAft>
        <a:buClr>
          <a:srgbClr val="0B3F49"/>
        </a:buClr>
        <a:buSzPct val="70000"/>
        <a:buFont typeface="Wingdings" pitchFamily="2" charset="2"/>
        <a:buChar char="l"/>
        <a:defRPr sz="3600">
          <a:solidFill>
            <a:schemeClr val="tx1"/>
          </a:solidFill>
          <a:latin typeface="+mn-lt"/>
          <a:ea typeface="+mn-ea"/>
          <a:cs typeface="+mn-cs"/>
        </a:defRPr>
      </a:lvl1pPr>
      <a:lvl2pPr marL="641639" indent="-249129" algn="l" defTabSz="914067" rtl="0" eaLnBrk="0" fontAlgn="base" hangingPunct="0">
        <a:spcBef>
          <a:spcPct val="20000"/>
        </a:spcBef>
        <a:spcAft>
          <a:spcPct val="0"/>
        </a:spcAft>
        <a:buClr>
          <a:srgbClr val="0B3F49"/>
        </a:buClr>
        <a:buSzPct val="60000"/>
        <a:buFont typeface="Wingdings" pitchFamily="2" charset="2"/>
        <a:buChar char="§"/>
        <a:defRPr sz="3200">
          <a:solidFill>
            <a:schemeClr val="tx1"/>
          </a:solidFill>
          <a:latin typeface="+mn-lt"/>
        </a:defRPr>
      </a:lvl2pPr>
      <a:lvl3pPr marL="1023397" indent="-252713" algn="l" defTabSz="914067" rtl="0" eaLnBrk="0" fontAlgn="base" hangingPunct="0">
        <a:spcBef>
          <a:spcPct val="20000"/>
        </a:spcBef>
        <a:spcAft>
          <a:spcPct val="0"/>
        </a:spcAft>
        <a:buClr>
          <a:srgbClr val="0B3F49"/>
        </a:buClr>
        <a:buSzPct val="70000"/>
        <a:buFont typeface="Wingdings" pitchFamily="2" charset="2"/>
        <a:buChar char="l"/>
        <a:defRPr sz="2700">
          <a:solidFill>
            <a:schemeClr val="tx1"/>
          </a:solidFill>
          <a:latin typeface="+mn-lt"/>
        </a:defRPr>
      </a:lvl3pPr>
      <a:lvl4pPr marL="1417700" indent="-265259" algn="l" defTabSz="914067" rtl="0" eaLnBrk="0" fontAlgn="base" hangingPunct="0">
        <a:spcBef>
          <a:spcPct val="20000"/>
        </a:spcBef>
        <a:spcAft>
          <a:spcPct val="0"/>
        </a:spcAft>
        <a:buClr>
          <a:srgbClr val="0B3F49"/>
        </a:buClr>
        <a:buSzPct val="70000"/>
        <a:buFont typeface="Wingdings" pitchFamily="2" charset="2"/>
        <a:buChar char="l"/>
        <a:defRPr sz="2700">
          <a:solidFill>
            <a:schemeClr val="tx1"/>
          </a:solidFill>
          <a:latin typeface="+mn-lt"/>
        </a:defRPr>
      </a:lvl4pPr>
      <a:lvl5pPr marL="1812003" indent="-265259" algn="l" defTabSz="914067" rtl="0" eaLnBrk="0" fontAlgn="base" hangingPunct="0">
        <a:spcBef>
          <a:spcPct val="20000"/>
        </a:spcBef>
        <a:spcAft>
          <a:spcPct val="0"/>
        </a:spcAft>
        <a:buClr>
          <a:srgbClr val="0B3F49"/>
        </a:buClr>
        <a:buSzPct val="70000"/>
        <a:buFont typeface="Wingdings" pitchFamily="2" charset="2"/>
        <a:buChar char="l"/>
        <a:defRPr sz="2700">
          <a:solidFill>
            <a:schemeClr val="tx1"/>
          </a:solidFill>
          <a:latin typeface="+mn-lt"/>
        </a:defRPr>
      </a:lvl5pPr>
      <a:lvl6pPr marL="2328182" indent="-265259" algn="l" defTabSz="914067" rtl="0" fontAlgn="base">
        <a:spcBef>
          <a:spcPct val="20000"/>
        </a:spcBef>
        <a:spcAft>
          <a:spcPct val="0"/>
        </a:spcAft>
        <a:buClr>
          <a:srgbClr val="0B3F49"/>
        </a:buClr>
        <a:buSzPct val="70000"/>
        <a:buFont typeface="Wingdings" pitchFamily="2" charset="2"/>
        <a:buChar char="l"/>
        <a:defRPr sz="2700">
          <a:solidFill>
            <a:schemeClr val="tx1"/>
          </a:solidFill>
          <a:latin typeface="+mn-lt"/>
        </a:defRPr>
      </a:lvl6pPr>
      <a:lvl7pPr marL="2844361" indent="-265259" algn="l" defTabSz="914067" rtl="0" fontAlgn="base">
        <a:spcBef>
          <a:spcPct val="20000"/>
        </a:spcBef>
        <a:spcAft>
          <a:spcPct val="0"/>
        </a:spcAft>
        <a:buClr>
          <a:srgbClr val="0B3F49"/>
        </a:buClr>
        <a:buSzPct val="70000"/>
        <a:buFont typeface="Wingdings" pitchFamily="2" charset="2"/>
        <a:buChar char="l"/>
        <a:defRPr sz="2700">
          <a:solidFill>
            <a:schemeClr val="tx1"/>
          </a:solidFill>
          <a:latin typeface="+mn-lt"/>
        </a:defRPr>
      </a:lvl7pPr>
      <a:lvl8pPr marL="3360540" indent="-265259" algn="l" defTabSz="914067" rtl="0" fontAlgn="base">
        <a:spcBef>
          <a:spcPct val="20000"/>
        </a:spcBef>
        <a:spcAft>
          <a:spcPct val="0"/>
        </a:spcAft>
        <a:buClr>
          <a:srgbClr val="0B3F49"/>
        </a:buClr>
        <a:buSzPct val="70000"/>
        <a:buFont typeface="Wingdings" pitchFamily="2" charset="2"/>
        <a:buChar char="l"/>
        <a:defRPr sz="2700">
          <a:solidFill>
            <a:schemeClr val="tx1"/>
          </a:solidFill>
          <a:latin typeface="+mn-lt"/>
        </a:defRPr>
      </a:lvl8pPr>
      <a:lvl9pPr marL="3876718" indent="-265259" algn="l" defTabSz="914067" rtl="0" fontAlgn="base">
        <a:spcBef>
          <a:spcPct val="20000"/>
        </a:spcBef>
        <a:spcAft>
          <a:spcPct val="0"/>
        </a:spcAft>
        <a:buClr>
          <a:srgbClr val="0B3F49"/>
        </a:buClr>
        <a:buSzPct val="70000"/>
        <a:buFont typeface="Wingdings" pitchFamily="2" charset="2"/>
        <a:buChar char="l"/>
        <a:defRPr sz="2700">
          <a:solidFill>
            <a:schemeClr val="tx1"/>
          </a:solidFill>
          <a:latin typeface="+mn-lt"/>
        </a:defRPr>
      </a:lvl9pPr>
    </p:bodyStyle>
    <p:otherStyle>
      <a:defPPr>
        <a:defRPr lang="en-US"/>
      </a:defPPr>
      <a:lvl1pPr marL="0" algn="l" defTabSz="1032358" rtl="0" eaLnBrk="1" latinLnBrk="0" hangingPunct="1">
        <a:defRPr sz="2000" kern="1200">
          <a:solidFill>
            <a:schemeClr val="tx1"/>
          </a:solidFill>
          <a:latin typeface="+mn-lt"/>
          <a:ea typeface="+mn-ea"/>
          <a:cs typeface="+mn-cs"/>
        </a:defRPr>
      </a:lvl1pPr>
      <a:lvl2pPr marL="516179" algn="l" defTabSz="1032358" rtl="0" eaLnBrk="1" latinLnBrk="0" hangingPunct="1">
        <a:defRPr sz="2000" kern="1200">
          <a:solidFill>
            <a:schemeClr val="tx1"/>
          </a:solidFill>
          <a:latin typeface="+mn-lt"/>
          <a:ea typeface="+mn-ea"/>
          <a:cs typeface="+mn-cs"/>
        </a:defRPr>
      </a:lvl2pPr>
      <a:lvl3pPr marL="1032358" algn="l" defTabSz="1032358" rtl="0" eaLnBrk="1" latinLnBrk="0" hangingPunct="1">
        <a:defRPr sz="2000" kern="1200">
          <a:solidFill>
            <a:schemeClr val="tx1"/>
          </a:solidFill>
          <a:latin typeface="+mn-lt"/>
          <a:ea typeface="+mn-ea"/>
          <a:cs typeface="+mn-cs"/>
        </a:defRPr>
      </a:lvl3pPr>
      <a:lvl4pPr marL="1548536" algn="l" defTabSz="1032358" rtl="0" eaLnBrk="1" latinLnBrk="0" hangingPunct="1">
        <a:defRPr sz="2000" kern="1200">
          <a:solidFill>
            <a:schemeClr val="tx1"/>
          </a:solidFill>
          <a:latin typeface="+mn-lt"/>
          <a:ea typeface="+mn-ea"/>
          <a:cs typeface="+mn-cs"/>
        </a:defRPr>
      </a:lvl4pPr>
      <a:lvl5pPr marL="2064715" algn="l" defTabSz="1032358" rtl="0" eaLnBrk="1" latinLnBrk="0" hangingPunct="1">
        <a:defRPr sz="2000" kern="1200">
          <a:solidFill>
            <a:schemeClr val="tx1"/>
          </a:solidFill>
          <a:latin typeface="+mn-lt"/>
          <a:ea typeface="+mn-ea"/>
          <a:cs typeface="+mn-cs"/>
        </a:defRPr>
      </a:lvl5pPr>
      <a:lvl6pPr marL="2580894" algn="l" defTabSz="1032358" rtl="0" eaLnBrk="1" latinLnBrk="0" hangingPunct="1">
        <a:defRPr sz="2000" kern="1200">
          <a:solidFill>
            <a:schemeClr val="tx1"/>
          </a:solidFill>
          <a:latin typeface="+mn-lt"/>
          <a:ea typeface="+mn-ea"/>
          <a:cs typeface="+mn-cs"/>
        </a:defRPr>
      </a:lvl6pPr>
      <a:lvl7pPr marL="3097073" algn="l" defTabSz="1032358" rtl="0" eaLnBrk="1" latinLnBrk="0" hangingPunct="1">
        <a:defRPr sz="2000" kern="1200">
          <a:solidFill>
            <a:schemeClr val="tx1"/>
          </a:solidFill>
          <a:latin typeface="+mn-lt"/>
          <a:ea typeface="+mn-ea"/>
          <a:cs typeface="+mn-cs"/>
        </a:defRPr>
      </a:lvl7pPr>
      <a:lvl8pPr marL="3613252" algn="l" defTabSz="1032358" rtl="0" eaLnBrk="1" latinLnBrk="0" hangingPunct="1">
        <a:defRPr sz="2000" kern="1200">
          <a:solidFill>
            <a:schemeClr val="tx1"/>
          </a:solidFill>
          <a:latin typeface="+mn-lt"/>
          <a:ea typeface="+mn-ea"/>
          <a:cs typeface="+mn-cs"/>
        </a:defRPr>
      </a:lvl8pPr>
      <a:lvl9pPr marL="4129430" algn="l" defTabSz="1032358"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wd1bsxWeM6Q"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2.xml"/><Relationship Id="rId5" Type="http://schemas.openxmlformats.org/officeDocument/2006/relationships/hyperlink" Target="https://www.youtube.com/watch?v=F85iyGvcTZQ" TargetMode="Externa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WDFqEGI4QJ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tutor2u.net/business/blog/organisation-culture-strong-v-wea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QzcHhjbea4g" TargetMode="External"/><Relationship Id="rId2" Type="http://schemas.openxmlformats.org/officeDocument/2006/relationships/hyperlink" Target="https://www.youtube.com/watch?v=BlhM7vALtU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dirty="0" smtClean="0"/>
              <a:t>Organizational Culture</a:t>
            </a:r>
          </a:p>
        </p:txBody>
      </p:sp>
      <p:sp>
        <p:nvSpPr>
          <p:cNvPr id="2" name="TextBox 1"/>
          <p:cNvSpPr txBox="1"/>
          <p:nvPr/>
        </p:nvSpPr>
        <p:spPr>
          <a:xfrm>
            <a:off x="305153" y="4419600"/>
            <a:ext cx="8762647" cy="1354217"/>
          </a:xfrm>
          <a:prstGeom prst="rect">
            <a:avLst/>
          </a:prstGeom>
          <a:noFill/>
        </p:spPr>
        <p:txBody>
          <a:bodyPr wrap="square" rtlCol="0">
            <a:spAutoFit/>
          </a:bodyPr>
          <a:lstStyle/>
          <a:p>
            <a:r>
              <a:rPr lang="en-US" sz="1600" dirty="0" smtClean="0"/>
              <a:t>In addition to studying this file, you may also find this optional video to be interesting.  It describes the thoughts of influential professor Edgar Schein concerning Organizational Culture:</a:t>
            </a:r>
          </a:p>
          <a:p>
            <a:r>
              <a:rPr lang="en-US" sz="1600" dirty="0">
                <a:hlinkClick r:id="rId2"/>
              </a:rPr>
              <a:t>https://</a:t>
            </a:r>
            <a:r>
              <a:rPr lang="en-US" sz="1600" dirty="0" smtClean="0">
                <a:hlinkClick r:id="rId2"/>
              </a:rPr>
              <a:t>www.youtube.com/watch?v=wd1bsxWeM6Q</a:t>
            </a:r>
            <a:r>
              <a:rPr lang="en-US" sz="1600" dirty="0" smtClean="0"/>
              <a:t> (11 min.).  </a:t>
            </a:r>
          </a:p>
          <a:p>
            <a:r>
              <a:rPr lang="en-US" sz="1600" dirty="0" smtClean="0"/>
              <a:t>Among other things, it answers the question:  </a:t>
            </a:r>
          </a:p>
          <a:p>
            <a:r>
              <a:rPr lang="en-US" sz="1600" dirty="0" smtClean="0"/>
              <a:t>“What is the difference between Organizational Culture and Organizational Climate?</a:t>
            </a:r>
            <a:r>
              <a:rPr lang="en-US" dirty="0" smtClean="0"/>
              <a:t>” </a:t>
            </a:r>
            <a:endParaRPr lang="en-US" dirty="0"/>
          </a:p>
        </p:txBody>
      </p:sp>
    </p:spTree>
    <p:extLst>
      <p:ext uri="{BB962C8B-B14F-4D97-AF65-F5344CB8AC3E}">
        <p14:creationId xmlns:p14="http://schemas.microsoft.com/office/powerpoint/2010/main" val="2848408764"/>
      </p:ext>
    </p:extLst>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dirty="0" smtClean="0"/>
              <a:t>How does Socialization Relate to Organizational Culture?</a:t>
            </a:r>
            <a:endParaRPr lang="en-US" dirty="0" smtClean="0"/>
          </a:p>
        </p:txBody>
      </p:sp>
      <p:sp>
        <p:nvSpPr>
          <p:cNvPr id="55299" name="Rectangle 3"/>
          <p:cNvSpPr>
            <a:spLocks noGrp="1" noChangeArrowheads="1"/>
          </p:cNvSpPr>
          <p:nvPr>
            <p:ph type="body" sz="half" idx="1"/>
          </p:nvPr>
        </p:nvSpPr>
        <p:spPr>
          <a:xfrm>
            <a:off x="306917" y="1600933"/>
            <a:ext cx="4183944" cy="4953000"/>
          </a:xfrm>
        </p:spPr>
        <p:txBody>
          <a:bodyPr/>
          <a:lstStyle/>
          <a:p>
            <a:pPr eaLnBrk="1" hangingPunct="1">
              <a:buFont typeface="Wingdings" pitchFamily="2" charset="2"/>
              <a:buNone/>
              <a:defRPr/>
            </a:pPr>
            <a:r>
              <a:rPr lang="en-US" sz="3300" i="1" dirty="0">
                <a:effectLst>
                  <a:outerShdw blurRad="38100" dist="38100" dir="2700000" algn="tl">
                    <a:srgbClr val="C0C0C0"/>
                  </a:outerShdw>
                </a:effectLst>
              </a:rPr>
              <a:t>  </a:t>
            </a:r>
            <a:endParaRPr lang="en-US" sz="3300" dirty="0"/>
          </a:p>
        </p:txBody>
      </p:sp>
      <p:sp>
        <p:nvSpPr>
          <p:cNvPr id="2" name="TextBox 1"/>
          <p:cNvSpPr txBox="1"/>
          <p:nvPr/>
        </p:nvSpPr>
        <p:spPr>
          <a:xfrm>
            <a:off x="914400" y="1600933"/>
            <a:ext cx="7620000" cy="36933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t>See text, pp. 555-560, including Exhibits 16-2, 16-3, &amp; 16-4</a:t>
            </a:r>
            <a:endParaRPr lang="en-US" dirty="0"/>
          </a:p>
        </p:txBody>
      </p:sp>
    </p:spTree>
    <p:extLst>
      <p:ext uri="{BB962C8B-B14F-4D97-AF65-F5344CB8AC3E}">
        <p14:creationId xmlns:p14="http://schemas.microsoft.com/office/powerpoint/2010/main" val="2998925972"/>
      </p:ext>
    </p:extLst>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876" y="304800"/>
            <a:ext cx="8747124" cy="1143000"/>
          </a:xfrm>
        </p:spPr>
        <p:txBody>
          <a:bodyPr/>
          <a:lstStyle/>
          <a:p>
            <a:pPr algn="l"/>
            <a:r>
              <a:rPr lang="en-US" dirty="0" smtClean="0"/>
              <a:t>       Socialization</a:t>
            </a:r>
            <a:endParaRPr lang="en-US" dirty="0"/>
          </a:p>
        </p:txBody>
      </p:sp>
      <p:sp>
        <p:nvSpPr>
          <p:cNvPr id="3" name="Text Placeholder 2"/>
          <p:cNvSpPr>
            <a:spLocks noGrp="1"/>
          </p:cNvSpPr>
          <p:nvPr>
            <p:ph type="body" sz="half" idx="1"/>
          </p:nvPr>
        </p:nvSpPr>
        <p:spPr>
          <a:xfrm>
            <a:off x="523875" y="1524000"/>
            <a:ext cx="8458200" cy="4630615"/>
          </a:xfrm>
        </p:spPr>
        <p:txBody>
          <a:bodyPr/>
          <a:lstStyle/>
          <a:p>
            <a:pPr marL="0" indent="0" eaLnBrk="1" hangingPunct="1">
              <a:buNone/>
            </a:pPr>
            <a:r>
              <a:rPr lang="en-US" sz="2700" b="1" dirty="0" smtClean="0">
                <a:solidFill>
                  <a:srgbClr val="C00000"/>
                </a:solidFill>
              </a:rPr>
              <a:t>Choose </a:t>
            </a:r>
            <a:r>
              <a:rPr lang="en-US" sz="2700" b="1" dirty="0">
                <a:solidFill>
                  <a:srgbClr val="C00000"/>
                </a:solidFill>
              </a:rPr>
              <a:t>appropriate Methods:</a:t>
            </a:r>
          </a:p>
          <a:p>
            <a:pPr marL="365760" lvl="1" eaLnBrk="1" hangingPunct="1">
              <a:spcBef>
                <a:spcPts val="300"/>
              </a:spcBef>
            </a:pPr>
            <a:r>
              <a:rPr lang="en-US" sz="2400" b="1" dirty="0"/>
              <a:t>Formal</a:t>
            </a:r>
            <a:r>
              <a:rPr lang="en-US" sz="2400" dirty="0"/>
              <a:t> vs. </a:t>
            </a:r>
            <a:r>
              <a:rPr lang="en-US" sz="2400" b="1" dirty="0"/>
              <a:t>Informal</a:t>
            </a:r>
          </a:p>
          <a:p>
            <a:pPr marL="365760" lvl="1" eaLnBrk="1" hangingPunct="1">
              <a:spcBef>
                <a:spcPts val="300"/>
              </a:spcBef>
            </a:pPr>
            <a:r>
              <a:rPr lang="en-US" sz="2400" b="1" dirty="0" smtClean="0"/>
              <a:t>I_____________</a:t>
            </a:r>
            <a:r>
              <a:rPr lang="en-US" sz="2400" dirty="0" smtClean="0"/>
              <a:t> </a:t>
            </a:r>
            <a:r>
              <a:rPr lang="en-US" sz="2400" dirty="0"/>
              <a:t>vs. </a:t>
            </a:r>
            <a:r>
              <a:rPr lang="en-US" sz="2400" b="1" dirty="0" smtClean="0"/>
              <a:t>C___________</a:t>
            </a:r>
            <a:r>
              <a:rPr lang="en-US" sz="2400" dirty="0" smtClean="0"/>
              <a:t> </a:t>
            </a:r>
            <a:endParaRPr lang="en-US" sz="2400" dirty="0"/>
          </a:p>
          <a:p>
            <a:pPr marL="365760" lvl="1" eaLnBrk="1" hangingPunct="1">
              <a:spcBef>
                <a:spcPts val="100"/>
              </a:spcBef>
            </a:pPr>
            <a:r>
              <a:rPr lang="en-US" sz="2400" b="1" dirty="0"/>
              <a:t>Fixed</a:t>
            </a:r>
            <a:r>
              <a:rPr lang="en-US" sz="2400" dirty="0"/>
              <a:t> </a:t>
            </a:r>
            <a:r>
              <a:rPr lang="en-US" sz="2000" dirty="0"/>
              <a:t>(training schedule)</a:t>
            </a:r>
            <a:r>
              <a:rPr lang="en-US" sz="2400" dirty="0"/>
              <a:t> vs. </a:t>
            </a:r>
            <a:r>
              <a:rPr lang="en-US" sz="2400" b="1" dirty="0"/>
              <a:t>Variable</a:t>
            </a:r>
            <a:r>
              <a:rPr lang="en-US" sz="2400" dirty="0"/>
              <a:t> </a:t>
            </a:r>
            <a:r>
              <a:rPr lang="en-US" sz="2000" dirty="0"/>
              <a:t>(promotion schedule) </a:t>
            </a:r>
            <a:endParaRPr lang="en-US" sz="2400" dirty="0"/>
          </a:p>
          <a:p>
            <a:pPr marL="365760" lvl="1" eaLnBrk="1" hangingPunct="1">
              <a:spcBef>
                <a:spcPts val="300"/>
              </a:spcBef>
            </a:pPr>
            <a:r>
              <a:rPr lang="en-US" sz="2400" b="1" dirty="0" smtClean="0"/>
              <a:t>S________</a:t>
            </a:r>
            <a:r>
              <a:rPr lang="en-US" sz="2400" dirty="0" smtClean="0"/>
              <a:t> </a:t>
            </a:r>
            <a:r>
              <a:rPr lang="en-US" sz="2000" dirty="0"/>
              <a:t>(apprenticeship) </a:t>
            </a:r>
            <a:r>
              <a:rPr lang="en-US" sz="2400" dirty="0"/>
              <a:t>vs. </a:t>
            </a:r>
            <a:r>
              <a:rPr lang="en-US" sz="2400" b="1" dirty="0" smtClean="0"/>
              <a:t>R________</a:t>
            </a:r>
            <a:endParaRPr lang="en-US" sz="2400" b="1" dirty="0"/>
          </a:p>
          <a:p>
            <a:pPr marL="365760" lvl="1" eaLnBrk="1" hangingPunct="1">
              <a:spcBef>
                <a:spcPts val="100"/>
              </a:spcBef>
            </a:pPr>
            <a:r>
              <a:rPr lang="en-US" sz="2400" b="1" dirty="0"/>
              <a:t>Investiture</a:t>
            </a:r>
            <a:r>
              <a:rPr lang="en-US" sz="2400" dirty="0"/>
              <a:t> </a:t>
            </a:r>
            <a:r>
              <a:rPr lang="en-US" sz="2000" dirty="0"/>
              <a:t>(qualities brought to firm are celebrated)</a:t>
            </a:r>
            <a:r>
              <a:rPr lang="en-US" sz="2400" dirty="0"/>
              <a:t> vs. </a:t>
            </a:r>
            <a:r>
              <a:rPr lang="en-US" sz="2400" b="1" dirty="0"/>
              <a:t>Divestiture</a:t>
            </a:r>
            <a:r>
              <a:rPr lang="en-US" sz="2400" dirty="0"/>
              <a:t> </a:t>
            </a:r>
            <a:r>
              <a:rPr lang="en-US" sz="2000" dirty="0"/>
              <a:t>(remolded in company’s desired image)</a:t>
            </a:r>
            <a:endParaRPr lang="en-US" sz="2400" dirty="0"/>
          </a:p>
        </p:txBody>
      </p:sp>
      <p:sp>
        <p:nvSpPr>
          <p:cNvPr id="6" name="Rectangle 5"/>
          <p:cNvSpPr/>
          <p:nvPr/>
        </p:nvSpPr>
        <p:spPr>
          <a:xfrm>
            <a:off x="2057400" y="4572000"/>
            <a:ext cx="5029200" cy="170816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a:spAutoFit/>
          </a:bodyPr>
          <a:lstStyle/>
          <a:p>
            <a:pPr lvl="0" fontAlgn="base">
              <a:spcBef>
                <a:spcPct val="20000"/>
              </a:spcBef>
              <a:spcAft>
                <a:spcPct val="0"/>
              </a:spcAft>
              <a:buClr>
                <a:prstClr val="black"/>
              </a:buClr>
            </a:pPr>
            <a:r>
              <a:rPr lang="en-US" sz="2800" b="1" kern="0" dirty="0" smtClean="0">
                <a:solidFill>
                  <a:srgbClr val="C00000"/>
                </a:solidFill>
              </a:rPr>
              <a:t>   Socialization outcomes:</a:t>
            </a:r>
          </a:p>
          <a:p>
            <a:pPr marL="800100" lvl="1" indent="-342900" fontAlgn="base">
              <a:spcBef>
                <a:spcPts val="200"/>
              </a:spcBef>
              <a:spcAft>
                <a:spcPct val="0"/>
              </a:spcAft>
              <a:buClr>
                <a:srgbClr val="336699"/>
              </a:buClr>
              <a:buFont typeface="Arial" pitchFamily="34" charset="0"/>
              <a:buChar char="•"/>
            </a:pPr>
            <a:r>
              <a:rPr lang="en-US" sz="2400" kern="0" dirty="0" smtClean="0">
                <a:solidFill>
                  <a:prstClr val="black"/>
                </a:solidFill>
              </a:rPr>
              <a:t>Higher productivity</a:t>
            </a:r>
          </a:p>
          <a:p>
            <a:pPr marL="800100" lvl="1" indent="-342900" fontAlgn="base">
              <a:spcBef>
                <a:spcPts val="200"/>
              </a:spcBef>
              <a:spcAft>
                <a:spcPct val="0"/>
              </a:spcAft>
              <a:buClr>
                <a:srgbClr val="336699"/>
              </a:buClr>
              <a:buFont typeface="Arial" pitchFamily="34" charset="0"/>
              <a:buChar char="•"/>
            </a:pPr>
            <a:r>
              <a:rPr lang="en-US" sz="2400" kern="0" dirty="0" smtClean="0">
                <a:solidFill>
                  <a:prstClr val="black"/>
                </a:solidFill>
              </a:rPr>
              <a:t>Greater </a:t>
            </a:r>
            <a:r>
              <a:rPr lang="en-US" sz="2400" kern="0" dirty="0">
                <a:solidFill>
                  <a:prstClr val="black"/>
                </a:solidFill>
              </a:rPr>
              <a:t>commitment</a:t>
            </a:r>
          </a:p>
          <a:p>
            <a:pPr marL="800100" lvl="1" indent="-342900" fontAlgn="base">
              <a:spcBef>
                <a:spcPts val="200"/>
              </a:spcBef>
              <a:spcAft>
                <a:spcPct val="0"/>
              </a:spcAft>
              <a:buClr>
                <a:srgbClr val="336699"/>
              </a:buClr>
              <a:buFont typeface="Arial" pitchFamily="34" charset="0"/>
              <a:buChar char="•"/>
            </a:pPr>
            <a:r>
              <a:rPr lang="en-US" sz="2400" kern="0" dirty="0">
                <a:solidFill>
                  <a:prstClr val="black"/>
                </a:solidFill>
              </a:rPr>
              <a:t>Lower turnover</a:t>
            </a:r>
          </a:p>
        </p:txBody>
      </p:sp>
    </p:spTree>
    <p:extLst>
      <p:ext uri="{BB962C8B-B14F-4D97-AF65-F5344CB8AC3E}">
        <p14:creationId xmlns:p14="http://schemas.microsoft.com/office/powerpoint/2010/main" val="3900420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336699"/>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336699"/>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rgbClr val="336699"/>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rgbClr val="336699"/>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subTnLst>
                                    <p:animClr clrSpc="rgb" dir="cw">
                                      <p:cBhvr override="childStyle">
                                        <p:cTn dur="1" fill="hold" display="0" masterRel="nextClick" afterEffect="1"/>
                                        <p:tgtEl>
                                          <p:spTgt spid="3">
                                            <p:txEl>
                                              <p:pRg st="5" end="5"/>
                                            </p:txEl>
                                          </p:spTgt>
                                        </p:tgtEl>
                                        <p:attrNameLst>
                                          <p:attrName>ppt_c</p:attrName>
                                        </p:attrNameLst>
                                      </p:cBhvr>
                                      <p:to>
                                        <a:srgbClr val="336699"/>
                                      </p:to>
                                    </p:animClr>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3780692" y="3276600"/>
            <a:ext cx="1324708" cy="762000"/>
          </a:xfrm>
          <a:prstGeom prst="rect">
            <a:avLst/>
          </a:prstGeom>
          <a:ln>
            <a:headEnd type="none" w="med" len="med"/>
            <a:tailEnd type="none" w="med" len="med"/>
          </a:ln>
          <a:extLst/>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endParaRPr>
          </a:p>
        </p:txBody>
      </p:sp>
      <p:sp>
        <p:nvSpPr>
          <p:cNvPr id="29698" name="Rectangle 2"/>
          <p:cNvSpPr>
            <a:spLocks noGrp="1" noChangeArrowheads="1"/>
          </p:cNvSpPr>
          <p:nvPr>
            <p:ph type="title"/>
          </p:nvPr>
        </p:nvSpPr>
        <p:spPr/>
        <p:txBody>
          <a:bodyPr/>
          <a:lstStyle/>
          <a:p>
            <a:pPr eaLnBrk="1" hangingPunct="1">
              <a:defRPr/>
            </a:pPr>
            <a:r>
              <a:rPr lang="en-US" dirty="0" smtClean="0"/>
              <a:t>Ceremonies</a:t>
            </a:r>
            <a:r>
              <a:rPr lang="en-US" dirty="0"/>
              <a:t> </a:t>
            </a:r>
            <a:r>
              <a:rPr lang="en-US" dirty="0" smtClean="0"/>
              <a:t>&amp; Rituals</a:t>
            </a:r>
          </a:p>
        </p:txBody>
      </p:sp>
      <p:sp>
        <p:nvSpPr>
          <p:cNvPr id="30723" name="Rectangle 3"/>
          <p:cNvSpPr>
            <a:spLocks noGrp="1" noChangeArrowheads="1"/>
          </p:cNvSpPr>
          <p:nvPr>
            <p:ph idx="1"/>
          </p:nvPr>
        </p:nvSpPr>
        <p:spPr>
          <a:xfrm>
            <a:off x="353483" y="1713975"/>
            <a:ext cx="8482542" cy="3121269"/>
          </a:xfrm>
        </p:spPr>
        <p:txBody>
          <a:bodyPr/>
          <a:lstStyle/>
          <a:p>
            <a:pPr eaLnBrk="1" hangingPunct="1"/>
            <a:r>
              <a:rPr lang="en-US" sz="3300" dirty="0" smtClean="0"/>
              <a:t>Formal events that recognize incidents of importance to </a:t>
            </a:r>
            <a:r>
              <a:rPr lang="en-US" sz="3300" dirty="0" smtClean="0"/>
              <a:t>the organization </a:t>
            </a:r>
            <a:r>
              <a:rPr lang="en-US" sz="3300" dirty="0" smtClean="0"/>
              <a:t>as a </a:t>
            </a:r>
            <a:br>
              <a:rPr lang="en-US" sz="3300" dirty="0" smtClean="0"/>
            </a:br>
            <a:r>
              <a:rPr lang="en-US" sz="3300" dirty="0" smtClean="0"/>
              <a:t>whole and to specific </a:t>
            </a:r>
            <a:r>
              <a:rPr lang="en-US" sz="3300" dirty="0" smtClean="0"/>
              <a:t>employees</a:t>
            </a:r>
            <a:r>
              <a:rPr lang="en-US" sz="3300" dirty="0" smtClean="0"/>
              <a:t>.</a:t>
            </a:r>
          </a:p>
          <a:p>
            <a:pPr eaLnBrk="1" hangingPunct="1">
              <a:spcBef>
                <a:spcPts val="300"/>
              </a:spcBef>
            </a:pPr>
            <a:r>
              <a:rPr lang="en-US" sz="3300" dirty="0" smtClean="0"/>
              <a:t>Symbols also </a:t>
            </a:r>
            <a:r>
              <a:rPr lang="en-US" sz="3300" dirty="0" smtClean="0"/>
              <a:t>convey </a:t>
            </a:r>
            <a:r>
              <a:rPr lang="en-US" sz="3300" dirty="0" smtClean="0"/>
              <a:t>a </a:t>
            </a:r>
            <a:r>
              <a:rPr lang="en-US" sz="3300" dirty="0" smtClean="0"/>
              <a:t>firm’s values</a:t>
            </a:r>
            <a:r>
              <a:rPr lang="en-US" sz="3300" dirty="0" smtClean="0"/>
              <a:t>, often in </a:t>
            </a:r>
            <a:r>
              <a:rPr lang="en-US" sz="3300" dirty="0" smtClean="0"/>
              <a:t>ceremonies</a:t>
            </a:r>
            <a:r>
              <a:rPr lang="en-US" sz="3300" dirty="0" smtClean="0"/>
              <a:t>.</a:t>
            </a:r>
          </a:p>
        </p:txBody>
      </p:sp>
      <p:sp>
        <p:nvSpPr>
          <p:cNvPr id="5" name="TextBox 4"/>
          <p:cNvSpPr txBox="1"/>
          <p:nvPr/>
        </p:nvSpPr>
        <p:spPr>
          <a:xfrm>
            <a:off x="515056" y="6539487"/>
            <a:ext cx="7714544" cy="390639"/>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lIns="103236" tIns="51618" rIns="103236" bIns="51618" rtlCol="0">
            <a:spAutoFit/>
          </a:bodyPr>
          <a:lstStyle/>
          <a:p>
            <a:endParaRPr lang="en-US" dirty="0"/>
          </a:p>
        </p:txBody>
      </p:sp>
      <p:pic>
        <p:nvPicPr>
          <p:cNvPr id="30724" name="Picture 4" descr="bd07150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7239000"/>
            <a:ext cx="1304888" cy="290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1"/>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100000" l="0" r="100000">
                        <a14:foregroundMark x1="58076" y1="7716" x2="59347" y2="7716"/>
                        <a14:foregroundMark x1="72051" y1="92133" x2="80944" y2="91377"/>
                        <a14:foregroundMark x1="74955" y1="90166" x2="44828" y2="40696"/>
                        <a14:foregroundMark x1="43739" y1="39334" x2="34483" y2="38124"/>
                        <a14:foregroundMark x1="50272" y1="91679" x2="60799" y2="90923"/>
                        <a14:foregroundMark x1="39927" y1="93343" x2="29401" y2="92587"/>
                        <a14:backgroundMark x1="16878" y1="10741" x2="9619" y2="32375"/>
                        <a14:backgroundMark x1="10345" y1="53707" x2="10345" y2="53707"/>
                        <a14:backgroundMark x1="62069" y1="18003" x2="89655" y2="70045"/>
                        <a14:backgroundMark x1="76407" y1="6959" x2="82577" y2="26626"/>
                        <a14:backgroundMark x1="34483" y1="50076" x2="35209" y2="63389"/>
                        <a14:backgroundMark x1="14519" y1="31316" x2="22868" y2="72466"/>
                        <a14:backgroundMark x1="72051" y1="61120" x2="81670" y2="79425"/>
                        <a14:backgroundMark x1="93285" y1="74735" x2="93648" y2="51135"/>
                        <a14:backgroundMark x1="64428" y1="27685" x2="68966" y2="69138"/>
                        <a14:backgroundMark x1="32849" y1="29349" x2="34483" y2="32375"/>
                        <a14:backgroundMark x1="51180" y1="63086" x2="48094" y2="79123"/>
                        <a14:backgroundMark x1="62432" y1="71710" x2="62432" y2="74130"/>
                        <a14:backgroundMark x1="37205" y1="45991" x2="24501" y2="49470"/>
                        <a14:backgroundMark x1="38113" y1="31770" x2="37205" y2="35401"/>
                        <a14:backgroundMark x1="71325" y1="18306" x2="90926" y2="44781"/>
                        <a14:backgroundMark x1="7260" y1="67474" x2="2904" y2="79728"/>
                        <a14:backgroundMark x1="2359" y1="59455" x2="3267" y2="65053"/>
                        <a14:backgroundMark x1="4900" y1="59455" x2="5626" y2="65053"/>
                      </a14:backgroundRemoval>
                    </a14:imgEffect>
                  </a14:imgLayer>
                </a14:imgProps>
              </a:ext>
              <a:ext uri="{28A0092B-C50C-407E-A947-70E740481C1C}">
                <a14:useLocalDpi xmlns:a14="http://schemas.microsoft.com/office/drawing/2010/main" val="0"/>
              </a:ext>
            </a:extLst>
          </a:blip>
          <a:srcRect/>
          <a:stretch>
            <a:fillRect/>
          </a:stretch>
        </p:blipFill>
        <p:spPr bwMode="auto">
          <a:xfrm>
            <a:off x="4397266" y="7239000"/>
            <a:ext cx="2696964" cy="3234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762000" y="5278059"/>
            <a:ext cx="7848600" cy="646331"/>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3500000" scaled="1"/>
            <a:tileRect/>
          </a:gradFill>
        </p:spPr>
        <p:txBody>
          <a:bodyPr wrap="square" rtlCol="0">
            <a:spAutoFit/>
          </a:bodyPr>
          <a:lstStyle/>
          <a:p>
            <a:r>
              <a:rPr lang="en-US" dirty="0" smtClean="0"/>
              <a:t>For an example, see this optional video: </a:t>
            </a:r>
          </a:p>
          <a:p>
            <a:r>
              <a:rPr lang="en-US" dirty="0">
                <a:hlinkClick r:id="rId5"/>
              </a:rPr>
              <a:t>https://</a:t>
            </a:r>
            <a:r>
              <a:rPr lang="en-US" dirty="0" smtClean="0">
                <a:hlinkClick r:id="rId5"/>
              </a:rPr>
              <a:t>www.youtube.com/watch?v=F85iyGvcTZQ</a:t>
            </a:r>
            <a:r>
              <a:rPr lang="en-US" dirty="0" smtClean="0"/>
              <a:t> (4 min.)</a:t>
            </a:r>
            <a:endParaRPr lang="en-US" dirty="0"/>
          </a:p>
        </p:txBody>
      </p:sp>
    </p:spTree>
    <p:extLst>
      <p:ext uri="{BB962C8B-B14F-4D97-AF65-F5344CB8AC3E}">
        <p14:creationId xmlns:p14="http://schemas.microsoft.com/office/powerpoint/2010/main" val="1588572267"/>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0"/>
                                  </p:stCondLst>
                                  <p:childTnLst>
                                    <p:animMotion origin="layout" path="M -1.38889E-6 -1.11111E-6 C 0.00625 -0.02268 0.01615 -0.0419 0.02031 -0.06551 C 0.02292 -0.08194 0.0224 -0.1 0.02656 -0.11597 C 0.02986 -0.14375 0.02986 -0.17292 0.03577 -0.2 C 0.0375 -0.21852 0.04184 -0.23588 0.04827 -0.25231 C 0.05156 -0.26111 0.05261 -0.27083 0.05608 -0.27986 C 0.05573 -0.29722 0.05764 -0.31528 0.05452 -0.33241 C 0.05399 -0.33565 0.04931 -0.33125 0.0467 -0.33009 C 0.04184 -0.32755 0.03264 -0.32176 0.03264 -0.32153 C 0.03594 -0.3287 0.03785 -0.33565 0.04045 -0.34282 C 0.04827 -0.36389 0.05521 -0.38542 0.06077 -0.40787 C 0.06372 -0.4206 0.06129 -0.41875 0.06389 -0.4331 C 0.06458 -0.43727 0.06702 -0.44583 0.06702 -0.4456 C 0.06632 -0.4493 0.06754 -0.45486 0.06511 -0.45625 C 0.06215 -0.45856 0.05816 -0.45347 0.05452 -0.45417 C 0.05261 -0.45463 0.05139 -0.45694 0.04983 -0.45833 C 0.05608 -0.46412 0.05781 -0.47268 0.06233 -0.48148 C 0.06441 -0.48565 0.06858 -0.49398 0.06858 -0.49375 C 0.06563 -0.50602 0.06094 -0.50694 0.05295 -0.51111 C 0.04531 -0.50926 0.03976 -0.50764 0.03264 -0.5044 C 0.02969 -0.50324 0.02344 -0.50069 0.02344 -0.50046 C 0.01875 -0.4963 0.01476 -0.49421 0.00955 -0.4919 C 0.00399 -0.49259 -0.00226 -0.49143 -0.00781 -0.49398 C -0.0092 -0.49491 -0.00903 -0.49838 -0.00903 -0.50069 C -0.00903 -0.50972 -0.00851 -0.51875 -0.00781 -0.52778 C -0.00712 -0.53657 -0.00399 -0.54444 -0.00312 -0.55278 C -0.00052 -0.57338 -1.38889E-6 -0.59282 -1.38889E-6 -0.61389 L -0.00469 -0.64514 " pathEditMode="relative" rAng="0" ptsTypes="ffffffffffffffffffffffffffAA">
                                      <p:cBhvr>
                                        <p:cTn id="6" dur="2000" fill="hold"/>
                                        <p:tgtEl>
                                          <p:spTgt spid="30724"/>
                                        </p:tgtEl>
                                        <p:attrNameLst>
                                          <p:attrName>ppt_x</p:attrName>
                                          <p:attrName>ppt_y</p:attrName>
                                        </p:attrNameLst>
                                      </p:cBhvr>
                                      <p:rCtr x="2969" y="-32269"/>
                                    </p:animMotion>
                                  </p:childTnLst>
                                </p:cTn>
                              </p:par>
                              <p:par>
                                <p:cTn id="7" presetID="0" presetClass="path" presetSubtype="0" accel="50000" decel="50000" fill="hold" nodeType="withEffect">
                                  <p:stCondLst>
                                    <p:cond delay="0"/>
                                  </p:stCondLst>
                                  <p:childTnLst>
                                    <p:animMotion origin="layout" path="M -4.72222E-6 -4.07407E-6 C -0.00225 -0.02569 -0.00121 -0.05416 -0.00833 -0.07847 C -0.00954 -0.09074 -0.01111 -0.10393 -0.01319 -0.11574 C -0.01388 -0.1199 -0.01649 -0.12824 -0.01649 -0.12801 C -0.0177 -0.16574 -0.01875 -0.20347 -0.02795 -0.23935 C -0.02899 -0.25231 -0.02881 -0.25949 -0.03125 -0.27037 C -0.03229 -0.27453 -0.03454 -0.28287 -0.03454 -0.28263 C -0.03524 -0.29097 -0.03628 -0.2993 -0.03628 -0.30763 C -0.03628 -0.33611 -0.03524 -0.36157 -0.02795 -0.38796 C -0.02656 -0.39259 -0.02673 -0.39814 -0.02465 -0.40231 C -0.02222 -0.40717 -0.0151 -0.40763 -0.01163 -0.40856 C -0.00555 -0.40717 -0.00173 -0.40926 -0.00173 -0.40046 C -0.00173 -0.39351 -0.00329 -0.37291 -0.00329 -0.37963 C -0.00329 -0.4074 0.00278 -0.43495 0.00678 -0.46226 C 0.00764 -0.46898 0.01164 -0.47407 0.01337 -0.48078 C 0.01424 -0.48472 0.01962 -0.50926 0.02153 -0.51157 C 0.02275 -0.51319 0.02483 -0.51319 0.02639 -0.51388 C 0.03143 -0.51319 0.03716 -0.51504 0.04132 -0.51157 C 0.04428 -0.50926 0.04445 -0.4993 0.04445 -0.49907 C 0.04393 -0.49722 0.0441 -0.49166 0.04289 -0.49305 C 0.04063 -0.49629 0.03959 -0.50555 0.03959 -0.50532 C 0.03803 -0.54444 0.03108 -0.59351 0.04132 -0.62916 C 0.0408 -0.63194 0.04098 -0.63518 0.03959 -0.6375 C 0.03855 -0.63958 0.03473 -0.64166 0.03473 -0.64143 L 0.05122 -0.6581 " pathEditMode="relative" rAng="0" ptsTypes="fffffffffffffffffffffffAA">
                                      <p:cBhvr>
                                        <p:cTn id="8" dur="2000" fill="hold"/>
                                        <p:tgtEl>
                                          <p:spTgt spid="2059"/>
                                        </p:tgtEl>
                                        <p:attrNameLst>
                                          <p:attrName>ppt_x</p:attrName>
                                          <p:attrName>ppt_y</p:attrName>
                                        </p:attrNameLst>
                                      </p:cBhvr>
                                      <p:rCtr x="747" y="-3291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US" dirty="0" smtClean="0"/>
              <a:t>Ceremonies and Rites</a:t>
            </a:r>
          </a:p>
        </p:txBody>
      </p:sp>
      <p:sp>
        <p:nvSpPr>
          <p:cNvPr id="31747" name="Rectangle 3"/>
          <p:cNvSpPr>
            <a:spLocks noGrp="1" noChangeArrowheads="1"/>
          </p:cNvSpPr>
          <p:nvPr>
            <p:ph idx="1"/>
          </p:nvPr>
        </p:nvSpPr>
        <p:spPr/>
        <p:txBody>
          <a:bodyPr>
            <a:normAutofit fontScale="92500" lnSpcReduction="10000"/>
          </a:bodyPr>
          <a:lstStyle/>
          <a:p>
            <a:pPr eaLnBrk="1" hangingPunct="1">
              <a:lnSpc>
                <a:spcPct val="90000"/>
              </a:lnSpc>
            </a:pPr>
            <a:r>
              <a:rPr lang="en-US" b="1" i="1" dirty="0"/>
              <a:t>Rites of passage</a:t>
            </a:r>
            <a:r>
              <a:rPr lang="en-US" dirty="0"/>
              <a:t> – determine how individuals enter, advance within, or leave the organization</a:t>
            </a:r>
          </a:p>
          <a:p>
            <a:pPr eaLnBrk="1" hangingPunct="1">
              <a:lnSpc>
                <a:spcPct val="90000"/>
              </a:lnSpc>
            </a:pPr>
            <a:r>
              <a:rPr lang="en-US" b="1" i="1" dirty="0"/>
              <a:t>Rites of integration</a:t>
            </a:r>
            <a:r>
              <a:rPr lang="en-US" dirty="0"/>
              <a:t> – build and reinforce common bonds among organizational members</a:t>
            </a:r>
          </a:p>
          <a:p>
            <a:pPr eaLnBrk="1" hangingPunct="1">
              <a:lnSpc>
                <a:spcPct val="90000"/>
              </a:lnSpc>
            </a:pPr>
            <a:r>
              <a:rPr lang="en-US" b="1" i="1" dirty="0"/>
              <a:t>Rites of enhancement</a:t>
            </a:r>
            <a:r>
              <a:rPr lang="en-US" dirty="0"/>
              <a:t> – let organizations publicly recognize and reward employees’ contributions and thus strengthen their commitment to organizational values</a:t>
            </a:r>
          </a:p>
        </p:txBody>
      </p:sp>
    </p:spTree>
    <p:extLst>
      <p:ext uri="{BB962C8B-B14F-4D97-AF65-F5344CB8AC3E}">
        <p14:creationId xmlns:p14="http://schemas.microsoft.com/office/powerpoint/2010/main" val="4060846082"/>
      </p:ext>
    </p:extLst>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dirty="0" smtClean="0"/>
              <a:t>Stories, Symbols, and Language</a:t>
            </a:r>
            <a:br>
              <a:rPr lang="en-US" dirty="0" smtClean="0"/>
            </a:br>
            <a:r>
              <a:rPr lang="en-US" sz="2000" dirty="0" smtClean="0"/>
              <a:t>(see text, pp. 560 – 562)</a:t>
            </a:r>
            <a:endParaRPr lang="en-US" dirty="0" smtClean="0"/>
          </a:p>
        </p:txBody>
      </p:sp>
      <p:sp>
        <p:nvSpPr>
          <p:cNvPr id="32771" name="Rectangle 3"/>
          <p:cNvSpPr>
            <a:spLocks noGrp="1" noChangeArrowheads="1"/>
          </p:cNvSpPr>
          <p:nvPr>
            <p:ph idx="1"/>
          </p:nvPr>
        </p:nvSpPr>
        <p:spPr/>
        <p:txBody>
          <a:bodyPr/>
          <a:lstStyle/>
          <a:p>
            <a:pPr eaLnBrk="1" hangingPunct="1"/>
            <a:r>
              <a:rPr lang="en-US" dirty="0" smtClean="0"/>
              <a:t>Communicate organizational culture</a:t>
            </a:r>
          </a:p>
          <a:p>
            <a:pPr eaLnBrk="1" hangingPunct="1"/>
            <a:r>
              <a:rPr lang="en-US" dirty="0" smtClean="0"/>
              <a:t>Stories reveal behaviors that are valued by the organization</a:t>
            </a:r>
          </a:p>
          <a:p>
            <a:pPr eaLnBrk="1" hangingPunct="1"/>
            <a:r>
              <a:rPr lang="en-US" dirty="0" smtClean="0"/>
              <a:t>Includes how people dress, the offices they occupy, the cars they drive, and the degree of formality they use when they address one another</a:t>
            </a:r>
          </a:p>
        </p:txBody>
      </p:sp>
    </p:spTree>
    <p:extLst>
      <p:ext uri="{BB962C8B-B14F-4D97-AF65-F5344CB8AC3E}">
        <p14:creationId xmlns:p14="http://schemas.microsoft.com/office/powerpoint/2010/main" val="126499765"/>
      </p:ext>
    </p:extLst>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600" dirty="0" smtClean="0"/>
              <a:t>Creating an Ethical </a:t>
            </a:r>
            <a:br>
              <a:rPr lang="en-US" sz="3600" dirty="0" smtClean="0"/>
            </a:br>
            <a:r>
              <a:rPr lang="en-US" sz="3600" dirty="0" smtClean="0"/>
              <a:t>Organizational Culture</a:t>
            </a:r>
          </a:p>
        </p:txBody>
      </p:sp>
      <p:sp>
        <p:nvSpPr>
          <p:cNvPr id="23555" name="Content Placeholder 2"/>
          <p:cNvSpPr>
            <a:spLocks noGrp="1"/>
          </p:cNvSpPr>
          <p:nvPr>
            <p:ph idx="1"/>
          </p:nvPr>
        </p:nvSpPr>
        <p:spPr>
          <a:xfrm>
            <a:off x="381000" y="1600200"/>
            <a:ext cx="8763000" cy="4630615"/>
          </a:xfrm>
        </p:spPr>
        <p:txBody>
          <a:bodyPr/>
          <a:lstStyle/>
          <a:p>
            <a:pPr eaLnBrk="1" hangingPunct="1"/>
            <a:r>
              <a:rPr lang="en-US" sz="2600" b="1" dirty="0" smtClean="0"/>
              <a:t>Characteristics of Organizations that Develop     High Ethical Standards:</a:t>
            </a:r>
          </a:p>
          <a:p>
            <a:pPr lvl="1" eaLnBrk="1" hangingPunct="1"/>
            <a:r>
              <a:rPr lang="en-US" sz="2200" dirty="0" smtClean="0"/>
              <a:t>High tolerance for </a:t>
            </a:r>
            <a:r>
              <a:rPr lang="en-US" sz="2200" dirty="0" smtClean="0"/>
              <a:t>legitimate risk</a:t>
            </a:r>
            <a:endParaRPr lang="en-US" sz="2200" dirty="0" smtClean="0"/>
          </a:p>
          <a:p>
            <a:pPr lvl="1" eaLnBrk="1" hangingPunct="1"/>
            <a:r>
              <a:rPr lang="en-US" sz="2200" dirty="0" smtClean="0"/>
              <a:t>Low to moderate in aggressiveness</a:t>
            </a:r>
          </a:p>
          <a:p>
            <a:pPr lvl="1" eaLnBrk="1" hangingPunct="1"/>
            <a:r>
              <a:rPr lang="en-US" sz="2200" dirty="0" smtClean="0"/>
              <a:t>Focus on work processes as well as outcomes</a:t>
            </a:r>
          </a:p>
          <a:p>
            <a:pPr eaLnBrk="1" hangingPunct="1"/>
            <a:r>
              <a:rPr lang="en-US" sz="2600" b="1" dirty="0" smtClean="0"/>
              <a:t>Managerial Practices </a:t>
            </a:r>
            <a:r>
              <a:rPr lang="en-US" sz="2600" b="1" dirty="0" smtClean="0"/>
              <a:t>Developing &amp; Promoting </a:t>
            </a:r>
            <a:r>
              <a:rPr lang="en-US" sz="2600" b="1" dirty="0" smtClean="0"/>
              <a:t>an Ethical Culture:</a:t>
            </a:r>
          </a:p>
          <a:p>
            <a:pPr lvl="1" eaLnBrk="1" hangingPunct="1"/>
            <a:r>
              <a:rPr lang="en-US" sz="2200" dirty="0" smtClean="0"/>
              <a:t>See Text, pp. 563.</a:t>
            </a:r>
            <a:endParaRPr lang="en-US" sz="2200" dirty="0" smtClean="0"/>
          </a:p>
        </p:txBody>
      </p:sp>
      <p:sp>
        <p:nvSpPr>
          <p:cNvPr id="4" name="Footer Placeholder 3"/>
          <p:cNvSpPr>
            <a:spLocks noGrp="1"/>
          </p:cNvSpPr>
          <p:nvPr>
            <p:ph type="ftr" sz="quarter" idx="4294967295"/>
          </p:nvPr>
        </p:nvSpPr>
        <p:spPr>
          <a:xfrm>
            <a:off x="685800" y="6324600"/>
            <a:ext cx="4724400" cy="365125"/>
          </a:xfrm>
          <a:prstGeom prst="rect">
            <a:avLst/>
          </a:prstGeom>
        </p:spPr>
        <p:txBody>
          <a:bodyPr/>
          <a:lstStyle/>
          <a:p>
            <a:pPr>
              <a:defRPr/>
            </a:pPr>
            <a:r>
              <a:rPr lang="en-US" dirty="0"/>
              <a:t> </a:t>
            </a:r>
            <a:r>
              <a:rPr lang="en-US" dirty="0" smtClean="0"/>
              <a:t> </a:t>
            </a:r>
            <a:endParaRPr lang="en-US" dirty="0"/>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pPr>
              <a:defRPr/>
            </a:pPr>
            <a:r>
              <a:rPr lang="en-US" dirty="0" smtClean="0"/>
              <a:t> </a:t>
            </a:r>
            <a:endParaRPr lang="en-US" dirty="0"/>
          </a:p>
        </p:txBody>
      </p:sp>
    </p:spTree>
    <p:extLst>
      <p:ext uri="{BB962C8B-B14F-4D97-AF65-F5344CB8AC3E}">
        <p14:creationId xmlns:p14="http://schemas.microsoft.com/office/powerpoint/2010/main" val="412355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1000"/>
                                        <p:tgtEl>
                                          <p:spTgt spid="23555">
                                            <p:txEl>
                                              <p:pRg st="0" end="0"/>
                                            </p:txEl>
                                          </p:spTgt>
                                        </p:tgtEl>
                                      </p:cBhvr>
                                    </p:animEffect>
                                    <p:anim calcmode="lin" valueType="num">
                                      <p:cBhvr>
                                        <p:cTn id="8" dur="10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5">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23555">
                                            <p:txEl>
                                              <p:pRg st="0" end="0"/>
                                            </p:txEl>
                                          </p:spTgt>
                                        </p:tgtEl>
                                        <p:attrNameLst>
                                          <p:attrName>ppt_c</p:attrName>
                                        </p:attrNameLst>
                                      </p:cBhvr>
                                      <p:to>
                                        <a:srgbClr val="336699"/>
                                      </p:to>
                                    </p:animClr>
                                  </p:subTnLst>
                                </p:cTn>
                              </p:par>
                              <p:par>
                                <p:cTn id="10" presetID="42" presetClass="entr" presetSubtype="0" fill="hold" nodeType="with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fade">
                                      <p:cBhvr>
                                        <p:cTn id="12" dur="1000"/>
                                        <p:tgtEl>
                                          <p:spTgt spid="23555">
                                            <p:txEl>
                                              <p:pRg st="1" end="1"/>
                                            </p:txEl>
                                          </p:spTgt>
                                        </p:tgtEl>
                                      </p:cBhvr>
                                    </p:animEffect>
                                    <p:anim calcmode="lin" valueType="num">
                                      <p:cBhvr>
                                        <p:cTn id="13" dur="10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3555">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23555">
                                            <p:txEl>
                                              <p:pRg st="1" end="1"/>
                                            </p:txEl>
                                          </p:spTgt>
                                        </p:tgtEl>
                                        <p:attrNameLst>
                                          <p:attrName>ppt_c</p:attrName>
                                        </p:attrNameLst>
                                      </p:cBhvr>
                                      <p:to>
                                        <a:srgbClr val="336699"/>
                                      </p:to>
                                    </p:animClr>
                                  </p:subTnLst>
                                </p:cTn>
                              </p:par>
                              <p:par>
                                <p:cTn id="15" presetID="42" presetClass="entr" presetSubtype="0" fill="hold" nodeType="with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fade">
                                      <p:cBhvr>
                                        <p:cTn id="17" dur="1000"/>
                                        <p:tgtEl>
                                          <p:spTgt spid="23555">
                                            <p:txEl>
                                              <p:pRg st="2" end="2"/>
                                            </p:txEl>
                                          </p:spTgt>
                                        </p:tgtEl>
                                      </p:cBhvr>
                                    </p:animEffect>
                                    <p:anim calcmode="lin" valueType="num">
                                      <p:cBhvr>
                                        <p:cTn id="18" dur="10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3555">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23555">
                                            <p:txEl>
                                              <p:pRg st="2" end="2"/>
                                            </p:txEl>
                                          </p:spTgt>
                                        </p:tgtEl>
                                        <p:attrNameLst>
                                          <p:attrName>ppt_c</p:attrName>
                                        </p:attrNameLst>
                                      </p:cBhvr>
                                      <p:to>
                                        <a:srgbClr val="336699"/>
                                      </p:to>
                                    </p:animClr>
                                  </p:subTnLst>
                                </p:cTn>
                              </p:par>
                              <p:par>
                                <p:cTn id="20" presetID="42" presetClass="entr" presetSubtype="0" fill="hold" nodeType="with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fade">
                                      <p:cBhvr>
                                        <p:cTn id="22" dur="1000"/>
                                        <p:tgtEl>
                                          <p:spTgt spid="23555">
                                            <p:txEl>
                                              <p:pRg st="3" end="3"/>
                                            </p:txEl>
                                          </p:spTgt>
                                        </p:tgtEl>
                                      </p:cBhvr>
                                    </p:animEffect>
                                    <p:anim calcmode="lin" valueType="num">
                                      <p:cBhvr>
                                        <p:cTn id="23" dur="10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3555">
                                            <p:txEl>
                                              <p:pRg st="3" end="3"/>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23555">
                                            <p:txEl>
                                              <p:pRg st="3" end="3"/>
                                            </p:txEl>
                                          </p:spTgt>
                                        </p:tgtEl>
                                        <p:attrNameLst>
                                          <p:attrName>ppt_c</p:attrName>
                                        </p:attrNameLst>
                                      </p:cBhvr>
                                      <p:to>
                                        <a:srgbClr val="336699"/>
                                      </p:to>
                                    </p:animClr>
                                  </p:sub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23555">
                                            <p:txEl>
                                              <p:pRg st="4" end="4"/>
                                            </p:txEl>
                                          </p:spTgt>
                                        </p:tgtEl>
                                        <p:attrNameLst>
                                          <p:attrName>style.visibility</p:attrName>
                                        </p:attrNameLst>
                                      </p:cBhvr>
                                      <p:to>
                                        <p:strVal val="visible"/>
                                      </p:to>
                                    </p:set>
                                    <p:animEffect transition="in" filter="fade">
                                      <p:cBhvr>
                                        <p:cTn id="29" dur="1000"/>
                                        <p:tgtEl>
                                          <p:spTgt spid="23555">
                                            <p:txEl>
                                              <p:pRg st="4" end="4"/>
                                            </p:txEl>
                                          </p:spTgt>
                                        </p:tgtEl>
                                      </p:cBhvr>
                                    </p:animEffect>
                                    <p:anim calcmode="lin" valueType="num">
                                      <p:cBhvr>
                                        <p:cTn id="30" dur="10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3555">
                                            <p:txEl>
                                              <p:pRg st="4" end="4"/>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23555">
                                            <p:txEl>
                                              <p:pRg st="4" end="4"/>
                                            </p:txEl>
                                          </p:spTgt>
                                        </p:tgtEl>
                                        <p:attrNameLst>
                                          <p:attrName>ppt_c</p:attrName>
                                        </p:attrNameLst>
                                      </p:cBhvr>
                                      <p:to>
                                        <a:srgbClr val="336699"/>
                                      </p:to>
                                    </p:animClr>
                                  </p:subTnLst>
                                </p:cTn>
                              </p:par>
                              <p:par>
                                <p:cTn id="32" presetID="42" presetClass="entr" presetSubtype="0" fill="hold" nodeType="withEffect">
                                  <p:stCondLst>
                                    <p:cond delay="0"/>
                                  </p:stCondLst>
                                  <p:childTnLst>
                                    <p:set>
                                      <p:cBhvr>
                                        <p:cTn id="33" dur="1" fill="hold">
                                          <p:stCondLst>
                                            <p:cond delay="0"/>
                                          </p:stCondLst>
                                        </p:cTn>
                                        <p:tgtEl>
                                          <p:spTgt spid="23555">
                                            <p:txEl>
                                              <p:pRg st="5" end="5"/>
                                            </p:txEl>
                                          </p:spTgt>
                                        </p:tgtEl>
                                        <p:attrNameLst>
                                          <p:attrName>style.visibility</p:attrName>
                                        </p:attrNameLst>
                                      </p:cBhvr>
                                      <p:to>
                                        <p:strVal val="visible"/>
                                      </p:to>
                                    </p:set>
                                    <p:animEffect transition="in" filter="fade">
                                      <p:cBhvr>
                                        <p:cTn id="34" dur="1000"/>
                                        <p:tgtEl>
                                          <p:spTgt spid="23555">
                                            <p:txEl>
                                              <p:pRg st="5" end="5"/>
                                            </p:txEl>
                                          </p:spTgt>
                                        </p:tgtEl>
                                      </p:cBhvr>
                                    </p:animEffect>
                                    <p:anim calcmode="lin" valueType="num">
                                      <p:cBhvr>
                                        <p:cTn id="35" dur="1000" fill="hold"/>
                                        <p:tgtEl>
                                          <p:spTgt spid="23555">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23555">
                                            <p:txEl>
                                              <p:pRg st="5" end="5"/>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23555">
                                            <p:txEl>
                                              <p:pRg st="5" end="5"/>
                                            </p:txEl>
                                          </p:spTgt>
                                        </p:tgtEl>
                                        <p:attrNameLst>
                                          <p:attrName>ppt_c</p:attrName>
                                        </p:attrNameLst>
                                      </p:cBhvr>
                                      <p:to>
                                        <a:srgbClr val="336699"/>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600" dirty="0" smtClean="0"/>
              <a:t>Create a Positive </a:t>
            </a:r>
            <a:br>
              <a:rPr lang="en-US" sz="3600" dirty="0" smtClean="0"/>
            </a:br>
            <a:r>
              <a:rPr lang="en-US" sz="3600" dirty="0" smtClean="0"/>
              <a:t>Organizational Culture</a:t>
            </a:r>
            <a:endParaRPr lang="en-US" sz="3600" dirty="0"/>
          </a:p>
        </p:txBody>
      </p:sp>
      <p:sp>
        <p:nvSpPr>
          <p:cNvPr id="24579" name="Content Placeholder 2"/>
          <p:cNvSpPr>
            <a:spLocks noGrp="1"/>
          </p:cNvSpPr>
          <p:nvPr>
            <p:ph idx="1"/>
          </p:nvPr>
        </p:nvSpPr>
        <p:spPr>
          <a:xfrm>
            <a:off x="457200" y="1600200"/>
            <a:ext cx="6858000" cy="4630615"/>
          </a:xfrm>
          <a:solidFill>
            <a:schemeClr val="accent2">
              <a:lumMod val="20000"/>
              <a:lumOff val="80000"/>
            </a:schemeClr>
          </a:solidFill>
        </p:spPr>
        <p:txBody>
          <a:bodyPr/>
          <a:lstStyle/>
          <a:p>
            <a:pPr marL="0" indent="0" eaLnBrk="1" hangingPunct="1">
              <a:buNone/>
            </a:pPr>
            <a:r>
              <a:rPr lang="en-US" sz="2700" dirty="0" smtClean="0"/>
              <a:t>A “Positive” Organizational Culture:</a:t>
            </a:r>
          </a:p>
          <a:p>
            <a:pPr marL="457200" lvl="2" eaLnBrk="1" hangingPunct="1"/>
            <a:r>
              <a:rPr lang="en-US" sz="2600" i="1" dirty="0" smtClean="0"/>
              <a:t>Builds on e____________ s___________</a:t>
            </a:r>
          </a:p>
          <a:p>
            <a:pPr marL="457200" lvl="2" eaLnBrk="1" hangingPunct="1"/>
            <a:r>
              <a:rPr lang="en-US" sz="2600" i="1" dirty="0" smtClean="0"/>
              <a:t>R_________ more than it p__________ </a:t>
            </a:r>
          </a:p>
          <a:p>
            <a:pPr marL="457200" lvl="2" eaLnBrk="1" hangingPunct="1"/>
            <a:r>
              <a:rPr lang="en-US" sz="2600" i="1" dirty="0" smtClean="0"/>
              <a:t>Emphasizes individual vitality and growth</a:t>
            </a:r>
          </a:p>
          <a:p>
            <a:pPr marL="457200" lvl="2" eaLnBrk="1" hangingPunct="1"/>
            <a:r>
              <a:rPr lang="en-US" sz="2600" i="1" dirty="0" smtClean="0"/>
              <a:t>May be related to “Workplace Spirituality”           and both the founder’s and employees’ religious values.</a:t>
            </a:r>
          </a:p>
        </p:txBody>
      </p:sp>
      <p:sp>
        <p:nvSpPr>
          <p:cNvPr id="4" name="Footer Placeholder 3"/>
          <p:cNvSpPr>
            <a:spLocks noGrp="1"/>
          </p:cNvSpPr>
          <p:nvPr>
            <p:ph type="ftr" sz="quarter" idx="4294967295"/>
          </p:nvPr>
        </p:nvSpPr>
        <p:spPr>
          <a:xfrm>
            <a:off x="685800" y="6324600"/>
            <a:ext cx="4724400" cy="365125"/>
          </a:xfrm>
          <a:prstGeom prst="rect">
            <a:avLst/>
          </a:prstGeom>
        </p:spPr>
        <p:txBody>
          <a:bodyPr/>
          <a:lstStyle/>
          <a:p>
            <a:pPr>
              <a:defRPr/>
            </a:pPr>
            <a:r>
              <a:rPr lang="en-US" dirty="0"/>
              <a:t> </a:t>
            </a:r>
            <a:r>
              <a:rPr lang="en-US" dirty="0" smtClean="0"/>
              <a:t> </a:t>
            </a:r>
            <a:endParaRPr lang="en-US" dirty="0"/>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pPr>
              <a:defRPr/>
            </a:pPr>
            <a:r>
              <a:rPr lang="en-US" dirty="0" smtClean="0"/>
              <a:t> </a:t>
            </a:r>
            <a:endParaRPr lang="en-US" dirty="0"/>
          </a:p>
        </p:txBody>
      </p:sp>
      <p:sp>
        <p:nvSpPr>
          <p:cNvPr id="3" name="TextBox 2"/>
          <p:cNvSpPr txBox="1"/>
          <p:nvPr/>
        </p:nvSpPr>
        <p:spPr>
          <a:xfrm>
            <a:off x="7391400" y="1594338"/>
            <a:ext cx="1600200" cy="646331"/>
          </a:xfrm>
          <a:prstGeom prst="rect">
            <a:avLst/>
          </a:prstGeom>
          <a:solidFill>
            <a:srgbClr val="8FE2FF"/>
          </a:solidFill>
        </p:spPr>
        <p:txBody>
          <a:bodyPr wrap="square" rtlCol="0">
            <a:spAutoFit/>
          </a:bodyPr>
          <a:lstStyle/>
          <a:p>
            <a:r>
              <a:rPr lang="en-US" dirty="0" smtClean="0"/>
              <a:t>See text, </a:t>
            </a:r>
          </a:p>
          <a:p>
            <a:r>
              <a:rPr lang="en-US" dirty="0" smtClean="0"/>
              <a:t>pp. 563-568.</a:t>
            </a:r>
            <a:endParaRPr lang="en-US" dirty="0"/>
          </a:p>
        </p:txBody>
      </p:sp>
    </p:spTree>
    <p:extLst>
      <p:ext uri="{BB962C8B-B14F-4D97-AF65-F5344CB8AC3E}">
        <p14:creationId xmlns:p14="http://schemas.microsoft.com/office/powerpoint/2010/main" val="14540708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Workplace Spirituality</a:t>
            </a:r>
            <a:endParaRPr lang="en-US" dirty="0"/>
          </a:p>
        </p:txBody>
      </p:sp>
      <p:sp>
        <p:nvSpPr>
          <p:cNvPr id="3" name="Content Placeholder 2"/>
          <p:cNvSpPr>
            <a:spLocks noGrp="1"/>
          </p:cNvSpPr>
          <p:nvPr>
            <p:ph idx="1"/>
          </p:nvPr>
        </p:nvSpPr>
        <p:spPr>
          <a:xfrm>
            <a:off x="405694" y="1600933"/>
            <a:ext cx="8738306" cy="4630615"/>
          </a:xfrm>
        </p:spPr>
        <p:txBody>
          <a:bodyPr/>
          <a:lstStyle/>
          <a:p>
            <a:pPr marL="263467" lvl="1" indent="-263467">
              <a:buSzPct val="70000"/>
              <a:buFont typeface="Wingdings" pitchFamily="2" charset="2"/>
              <a:buChar char="l"/>
            </a:pPr>
            <a:r>
              <a:rPr lang="en-US" sz="2600" dirty="0"/>
              <a:t>The recognition that people have an inner life that nourishes and is nourished by meaningful </a:t>
            </a:r>
            <a:r>
              <a:rPr lang="en-US" sz="2600" dirty="0" smtClean="0"/>
              <a:t>work. </a:t>
            </a:r>
          </a:p>
          <a:p>
            <a:pPr marL="263467" lvl="1" indent="-263467">
              <a:buSzPct val="70000"/>
              <a:buFont typeface="Wingdings" pitchFamily="2" charset="2"/>
              <a:buChar char="l"/>
            </a:pPr>
            <a:r>
              <a:rPr lang="en-US" sz="2600" dirty="0" smtClean="0"/>
              <a:t>Interest has risen due to emptiness of materialism, high workplace stress, and employee desires to integrate their core values with the work they do.</a:t>
            </a:r>
          </a:p>
          <a:p>
            <a:pPr marL="263467" lvl="1" indent="-263467">
              <a:buSzPct val="70000"/>
              <a:buFont typeface="Wingdings" pitchFamily="2" charset="2"/>
              <a:buChar char="l"/>
            </a:pPr>
            <a:r>
              <a:rPr lang="en-US" sz="2600" dirty="0" smtClean="0"/>
              <a:t>Sometimes linked to formal religious beliefs.</a:t>
            </a:r>
          </a:p>
          <a:p>
            <a:pPr eaLnBrk="1" hangingPunct="1"/>
            <a:r>
              <a:rPr lang="en-US" sz="2600" dirty="0"/>
              <a:t>Four characteristics of spiritual organizations:</a:t>
            </a:r>
          </a:p>
          <a:p>
            <a:pPr marL="914400" lvl="1" indent="-457200" eaLnBrk="1" hangingPunct="1">
              <a:spcBef>
                <a:spcPts val="100"/>
              </a:spcBef>
              <a:buClrTx/>
              <a:buFont typeface="Calibri" pitchFamily="34" charset="0"/>
              <a:buAutoNum type="arabicPeriod"/>
            </a:pPr>
            <a:r>
              <a:rPr lang="en-US" sz="2500" dirty="0"/>
              <a:t>Strong sense of </a:t>
            </a:r>
            <a:r>
              <a:rPr lang="en-US" sz="2500" dirty="0" smtClean="0"/>
              <a:t>p____________</a:t>
            </a:r>
            <a:endParaRPr lang="en-US" sz="2500" dirty="0"/>
          </a:p>
          <a:p>
            <a:pPr marL="914400" lvl="1" indent="-457200" eaLnBrk="1" hangingPunct="1">
              <a:spcBef>
                <a:spcPts val="100"/>
              </a:spcBef>
              <a:buClrTx/>
              <a:buFont typeface="Calibri" pitchFamily="34" charset="0"/>
              <a:buAutoNum type="arabicPeriod"/>
            </a:pPr>
            <a:r>
              <a:rPr lang="en-US" sz="2500" dirty="0" smtClean="0"/>
              <a:t>T_______ </a:t>
            </a:r>
            <a:r>
              <a:rPr lang="en-US" sz="2500" dirty="0"/>
              <a:t>and </a:t>
            </a:r>
            <a:r>
              <a:rPr lang="en-US" sz="2500" dirty="0" smtClean="0"/>
              <a:t>r_______</a:t>
            </a:r>
            <a:endParaRPr lang="en-US" sz="2500" dirty="0"/>
          </a:p>
          <a:p>
            <a:pPr marL="914400" lvl="1" indent="-457200" eaLnBrk="1" hangingPunct="1">
              <a:spcBef>
                <a:spcPts val="100"/>
              </a:spcBef>
              <a:buClrTx/>
              <a:buFont typeface="Calibri" pitchFamily="34" charset="0"/>
              <a:buAutoNum type="arabicPeriod"/>
            </a:pPr>
            <a:r>
              <a:rPr lang="en-US" sz="2500" dirty="0" smtClean="0"/>
              <a:t>Humane </a:t>
            </a:r>
            <a:r>
              <a:rPr lang="en-US" sz="2500" dirty="0"/>
              <a:t>work practices</a:t>
            </a:r>
          </a:p>
          <a:p>
            <a:pPr marL="914400" lvl="1" indent="-457200" eaLnBrk="1" hangingPunct="1">
              <a:spcBef>
                <a:spcPts val="100"/>
              </a:spcBef>
              <a:buClrTx/>
              <a:buFont typeface="Calibri" pitchFamily="34" charset="0"/>
              <a:buAutoNum type="arabicPeriod"/>
            </a:pPr>
            <a:r>
              <a:rPr lang="en-US" sz="2500" dirty="0" smtClean="0"/>
              <a:t>________________________________________</a:t>
            </a:r>
            <a:endParaRPr lang="en-US" sz="2800" dirty="0"/>
          </a:p>
          <a:p>
            <a:endParaRPr lang="en-US" dirty="0"/>
          </a:p>
        </p:txBody>
      </p:sp>
    </p:spTree>
    <p:extLst>
      <p:ext uri="{BB962C8B-B14F-4D97-AF65-F5344CB8AC3E}">
        <p14:creationId xmlns:p14="http://schemas.microsoft.com/office/powerpoint/2010/main" val="3111602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336699"/>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336699"/>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336699"/>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rgbClr val="336699"/>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rgbClr val="336699"/>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subTnLst>
                                    <p:animClr clrSpc="rgb" dir="cw">
                                      <p:cBhvr override="childStyle">
                                        <p:cTn dur="1" fill="hold" display="0" masterRel="nextClick" afterEffect="1"/>
                                        <p:tgtEl>
                                          <p:spTgt spid="3">
                                            <p:txEl>
                                              <p:pRg st="5" end="5"/>
                                            </p:txEl>
                                          </p:spTgt>
                                        </p:tgtEl>
                                        <p:attrNameLst>
                                          <p:attrName>ppt_c</p:attrName>
                                        </p:attrNameLst>
                                      </p:cBhvr>
                                      <p:to>
                                        <a:srgbClr val="336699"/>
                                      </p:to>
                                    </p:animClr>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subTnLst>
                                    <p:animClr clrSpc="rgb" dir="cw">
                                      <p:cBhvr override="childStyle">
                                        <p:cTn dur="1" fill="hold" display="0" masterRel="nextClick" afterEffect="1"/>
                                        <p:tgtEl>
                                          <p:spTgt spid="3">
                                            <p:txEl>
                                              <p:pRg st="6" end="6"/>
                                            </p:txEl>
                                          </p:spTgt>
                                        </p:tgtEl>
                                        <p:attrNameLst>
                                          <p:attrName>ppt_c</p:attrName>
                                        </p:attrNameLst>
                                      </p:cBhvr>
                                      <p:to>
                                        <a:srgbClr val="336699"/>
                                      </p:to>
                                    </p:animClr>
                                  </p:sub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subTnLst>
                                    <p:animClr clrSpc="rgb" dir="cw">
                                      <p:cBhvr override="childStyle">
                                        <p:cTn dur="1" fill="hold" display="0" masterRel="nextClick" afterEffect="1"/>
                                        <p:tgtEl>
                                          <p:spTgt spid="3">
                                            <p:txEl>
                                              <p:pRg st="7" end="7"/>
                                            </p:txEl>
                                          </p:spTgt>
                                        </p:tgtEl>
                                        <p:attrNameLst>
                                          <p:attrName>ppt_c</p:attrName>
                                        </p:attrNameLst>
                                      </p:cBhvr>
                                      <p:to>
                                        <a:srgbClr val="336699"/>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05695" y="1600933"/>
            <a:ext cx="8433506" cy="4266467"/>
          </a:xfrm>
        </p:spPr>
        <p:txBody>
          <a:bodyPr/>
          <a:lstStyle/>
          <a:p>
            <a:r>
              <a:rPr lang="en-US" sz="2800" dirty="0" smtClean="0"/>
              <a:t>Organizational Culture is a set of shared values and behavioral norms that distinguish working at one business from working at other businesses. </a:t>
            </a:r>
          </a:p>
          <a:p>
            <a:r>
              <a:rPr lang="en-US" sz="2800" dirty="0" smtClean="0"/>
              <a:t>Strong cultures have advantages &amp; disadvantages </a:t>
            </a:r>
          </a:p>
          <a:p>
            <a:r>
              <a:rPr lang="en-US" sz="2800" dirty="0" smtClean="0"/>
              <a:t>Culture is conveyed through socialization</a:t>
            </a:r>
          </a:p>
          <a:p>
            <a:r>
              <a:rPr lang="en-US" sz="2800" dirty="0" smtClean="0"/>
              <a:t>Socialization involves ceremonies, rituals, symbols, stories, and language.</a:t>
            </a:r>
          </a:p>
          <a:p>
            <a:r>
              <a:rPr lang="en-US" sz="2800" dirty="0" smtClean="0"/>
              <a:t>Managers can help create positive, ethical, and even spiritual organizations.  </a:t>
            </a:r>
            <a:endParaRPr lang="en-US" sz="2800" dirty="0"/>
          </a:p>
        </p:txBody>
      </p:sp>
      <p:sp>
        <p:nvSpPr>
          <p:cNvPr id="4" name="TextBox 3"/>
          <p:cNvSpPr txBox="1"/>
          <p:nvPr/>
        </p:nvSpPr>
        <p:spPr>
          <a:xfrm>
            <a:off x="685800" y="6050573"/>
            <a:ext cx="8305801" cy="646331"/>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wrap="square" rtlCol="0">
            <a:spAutoFit/>
          </a:bodyPr>
          <a:lstStyle/>
          <a:p>
            <a:r>
              <a:rPr lang="en-US" dirty="0" smtClean="0"/>
              <a:t>For an optional case study involving  Organizational Culture, see this video:</a:t>
            </a:r>
          </a:p>
          <a:p>
            <a:r>
              <a:rPr lang="en-US" dirty="0">
                <a:hlinkClick r:id="rId2"/>
              </a:rPr>
              <a:t>https://</a:t>
            </a:r>
            <a:r>
              <a:rPr lang="en-US" dirty="0" smtClean="0">
                <a:hlinkClick r:id="rId2"/>
              </a:rPr>
              <a:t>www.youtube.com/watch?v=WDFqEGI4QJ4</a:t>
            </a:r>
            <a:r>
              <a:rPr lang="en-US" dirty="0" smtClean="0"/>
              <a:t> </a:t>
            </a:r>
            <a:endParaRPr lang="en-US" dirty="0"/>
          </a:p>
        </p:txBody>
      </p:sp>
    </p:spTree>
    <p:extLst>
      <p:ext uri="{BB962C8B-B14F-4D97-AF65-F5344CB8AC3E}">
        <p14:creationId xmlns:p14="http://schemas.microsoft.com/office/powerpoint/2010/main" val="932290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dirty="0" smtClean="0"/>
              <a:t>Organizational Culture</a:t>
            </a:r>
          </a:p>
        </p:txBody>
      </p:sp>
      <p:sp>
        <p:nvSpPr>
          <p:cNvPr id="25603" name="Rectangle 3"/>
          <p:cNvSpPr>
            <a:spLocks noGrp="1" noChangeArrowheads="1"/>
          </p:cNvSpPr>
          <p:nvPr>
            <p:ph idx="1"/>
          </p:nvPr>
        </p:nvSpPr>
        <p:spPr/>
        <p:txBody>
          <a:bodyPr/>
          <a:lstStyle/>
          <a:p>
            <a:pPr eaLnBrk="1" hangingPunct="1"/>
            <a:r>
              <a:rPr lang="en-US" dirty="0" smtClean="0"/>
              <a:t>“System of shared meaning”;             Set of beliefs, expectations, values, norms, stories, and work routines that are shared among most employees.</a:t>
            </a:r>
          </a:p>
          <a:p>
            <a:pPr eaLnBrk="1" hangingPunct="1"/>
            <a:r>
              <a:rPr lang="en-US" dirty="0" smtClean="0"/>
              <a:t>Organizational Culture influences how employees relate to one another and work together to achieve organizational goals</a:t>
            </a:r>
          </a:p>
        </p:txBody>
      </p:sp>
    </p:spTree>
    <p:extLst>
      <p:ext uri="{BB962C8B-B14F-4D97-AF65-F5344CB8AC3E}">
        <p14:creationId xmlns:p14="http://schemas.microsoft.com/office/powerpoint/2010/main" val="1201085089"/>
      </p:ext>
    </p:extLst>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Culture</a:t>
            </a:r>
            <a:endParaRPr lang="en-US" dirty="0"/>
          </a:p>
        </p:txBody>
      </p:sp>
      <p:sp>
        <p:nvSpPr>
          <p:cNvPr id="3" name="Content Placeholder 2"/>
          <p:cNvSpPr>
            <a:spLocks noGrp="1"/>
          </p:cNvSpPr>
          <p:nvPr>
            <p:ph idx="1"/>
          </p:nvPr>
        </p:nvSpPr>
        <p:spPr>
          <a:xfrm>
            <a:off x="65313" y="1607120"/>
            <a:ext cx="5105400" cy="4630615"/>
          </a:xfrm>
        </p:spPr>
        <p:txBody>
          <a:bodyPr/>
          <a:lstStyle/>
          <a:p>
            <a:pPr marL="392510" lvl="1" indent="0" eaLnBrk="1" hangingPunct="1">
              <a:lnSpc>
                <a:spcPct val="90000"/>
              </a:lnSpc>
              <a:spcBef>
                <a:spcPts val="63"/>
              </a:spcBef>
              <a:buNone/>
            </a:pPr>
            <a:r>
              <a:rPr lang="en-US" sz="2800" dirty="0"/>
              <a:t>Seven </a:t>
            </a:r>
            <a:r>
              <a:rPr lang="en-US" sz="2800" dirty="0" smtClean="0"/>
              <a:t>characteristics:</a:t>
            </a:r>
            <a:endParaRPr lang="en-US" sz="2800" dirty="0"/>
          </a:p>
          <a:p>
            <a:pPr marL="914400" lvl="2" indent="-457200" eaLnBrk="1" hangingPunct="1">
              <a:lnSpc>
                <a:spcPct val="90000"/>
              </a:lnSpc>
              <a:spcBef>
                <a:spcPct val="0"/>
              </a:spcBef>
              <a:buFont typeface="Calibri" pitchFamily="34" charset="0"/>
              <a:buAutoNum type="arabicPeriod"/>
            </a:pPr>
            <a:r>
              <a:rPr lang="en-US" sz="2500" dirty="0" smtClean="0"/>
              <a:t>______________________</a:t>
            </a:r>
          </a:p>
          <a:p>
            <a:pPr marL="914400" lvl="2" indent="-457200" eaLnBrk="1" hangingPunct="1">
              <a:lnSpc>
                <a:spcPct val="90000"/>
              </a:lnSpc>
              <a:spcBef>
                <a:spcPct val="0"/>
              </a:spcBef>
              <a:buFont typeface="Calibri" pitchFamily="34" charset="0"/>
              <a:buAutoNum type="arabicPeriod"/>
            </a:pPr>
            <a:r>
              <a:rPr lang="en-US" sz="2500" dirty="0" smtClean="0"/>
              <a:t>Attention </a:t>
            </a:r>
            <a:r>
              <a:rPr lang="en-US" sz="2500" dirty="0"/>
              <a:t>to detail</a:t>
            </a:r>
          </a:p>
          <a:p>
            <a:pPr marL="914400" lvl="2" indent="-457200" eaLnBrk="1" hangingPunct="1">
              <a:lnSpc>
                <a:spcPct val="90000"/>
              </a:lnSpc>
              <a:spcBef>
                <a:spcPct val="0"/>
              </a:spcBef>
              <a:buFont typeface="Calibri" pitchFamily="34" charset="0"/>
              <a:buAutoNum type="arabicPeriod"/>
            </a:pPr>
            <a:r>
              <a:rPr lang="en-US" sz="2500" dirty="0" smtClean="0"/>
              <a:t>Outcome vs. process focus</a:t>
            </a:r>
            <a:endParaRPr lang="en-US" sz="2500" dirty="0"/>
          </a:p>
          <a:p>
            <a:pPr marL="914400" lvl="2" indent="-457200" eaLnBrk="1" hangingPunct="1">
              <a:lnSpc>
                <a:spcPct val="90000"/>
              </a:lnSpc>
              <a:spcBef>
                <a:spcPct val="0"/>
              </a:spcBef>
              <a:buFont typeface="Calibri" pitchFamily="34" charset="0"/>
              <a:buAutoNum type="arabicPeriod"/>
            </a:pPr>
            <a:r>
              <a:rPr lang="en-US" sz="2500" dirty="0" smtClean="0"/>
              <a:t>_____________ orientation</a:t>
            </a:r>
            <a:endParaRPr lang="en-US" sz="2500" dirty="0"/>
          </a:p>
          <a:p>
            <a:pPr marL="914400" lvl="2" indent="-457200" eaLnBrk="1" hangingPunct="1">
              <a:lnSpc>
                <a:spcPct val="90000"/>
              </a:lnSpc>
              <a:spcBef>
                <a:spcPct val="0"/>
              </a:spcBef>
              <a:buFont typeface="Calibri" pitchFamily="34" charset="0"/>
              <a:buAutoNum type="arabicPeriod"/>
            </a:pPr>
            <a:r>
              <a:rPr lang="en-US" sz="2500" dirty="0"/>
              <a:t>Team orientation</a:t>
            </a:r>
          </a:p>
          <a:p>
            <a:pPr marL="914400" lvl="2" indent="-457200" eaLnBrk="1" hangingPunct="1">
              <a:lnSpc>
                <a:spcPct val="90000"/>
              </a:lnSpc>
              <a:spcBef>
                <a:spcPct val="0"/>
              </a:spcBef>
              <a:buFont typeface="Calibri" pitchFamily="34" charset="0"/>
              <a:buAutoNum type="arabicPeriod"/>
            </a:pPr>
            <a:r>
              <a:rPr lang="en-US" sz="2500" dirty="0" smtClean="0"/>
              <a:t>A___________________</a:t>
            </a:r>
            <a:endParaRPr lang="en-US" sz="2500" dirty="0"/>
          </a:p>
          <a:p>
            <a:pPr marL="914400" lvl="2" indent="-457200" eaLnBrk="1" hangingPunct="1">
              <a:lnSpc>
                <a:spcPct val="90000"/>
              </a:lnSpc>
              <a:spcBef>
                <a:spcPct val="0"/>
              </a:spcBef>
              <a:buFont typeface="Calibri" pitchFamily="34" charset="0"/>
              <a:buAutoNum type="arabicPeriod"/>
            </a:pPr>
            <a:r>
              <a:rPr lang="en-US" sz="2500" dirty="0" smtClean="0"/>
              <a:t>Stability</a:t>
            </a:r>
            <a:r>
              <a:rPr lang="en-US" sz="2000" dirty="0" smtClean="0"/>
              <a:t> (maintain status quo)</a:t>
            </a:r>
            <a:endParaRPr lang="en-US" sz="2000" dirty="0"/>
          </a:p>
          <a:p>
            <a:endParaRPr lang="en-US" dirty="0"/>
          </a:p>
        </p:txBody>
      </p:sp>
      <p:sp>
        <p:nvSpPr>
          <p:cNvPr id="4" name="TextBox 3"/>
          <p:cNvSpPr txBox="1"/>
          <p:nvPr/>
        </p:nvSpPr>
        <p:spPr>
          <a:xfrm>
            <a:off x="642256" y="4659475"/>
            <a:ext cx="8425541" cy="205902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nSpc>
                <a:spcPct val="90000"/>
              </a:lnSpc>
            </a:pPr>
            <a:r>
              <a:rPr lang="en-US" sz="2700" dirty="0"/>
              <a:t>Dominant </a:t>
            </a:r>
            <a:r>
              <a:rPr lang="en-US" sz="2700" dirty="0" smtClean="0"/>
              <a:t>Culture:</a:t>
            </a:r>
            <a:endParaRPr lang="en-US" sz="2700" dirty="0"/>
          </a:p>
          <a:p>
            <a:pPr lvl="1">
              <a:lnSpc>
                <a:spcPct val="90000"/>
              </a:lnSpc>
            </a:pPr>
            <a:r>
              <a:rPr lang="en-US" sz="2400" dirty="0"/>
              <a:t>Expresses the core values that are shared by a majority of the organization’s members</a:t>
            </a:r>
          </a:p>
          <a:p>
            <a:pPr>
              <a:lnSpc>
                <a:spcPct val="90000"/>
              </a:lnSpc>
            </a:pPr>
            <a:r>
              <a:rPr lang="en-US" sz="2700" dirty="0" smtClean="0"/>
              <a:t>S_____________:</a:t>
            </a:r>
          </a:p>
          <a:p>
            <a:pPr>
              <a:lnSpc>
                <a:spcPct val="90000"/>
              </a:lnSpc>
            </a:pPr>
            <a:r>
              <a:rPr lang="en-US" sz="2400" dirty="0"/>
              <a:t> </a:t>
            </a:r>
            <a:r>
              <a:rPr lang="en-US" sz="2400" dirty="0" smtClean="0"/>
              <a:t>    Groups have own values and norms differing from firm’s.</a:t>
            </a:r>
            <a:r>
              <a:rPr lang="en-US" sz="800" dirty="0" smtClean="0"/>
              <a:t>  </a:t>
            </a:r>
          </a:p>
          <a:p>
            <a:pPr>
              <a:lnSpc>
                <a:spcPct val="90000"/>
              </a:lnSpc>
            </a:pPr>
            <a:r>
              <a:rPr lang="en-US" sz="800" dirty="0"/>
              <a:t> </a:t>
            </a:r>
            <a:r>
              <a:rPr lang="en-US" sz="800" dirty="0" smtClean="0"/>
              <a:t> </a:t>
            </a:r>
          </a:p>
          <a:p>
            <a:pPr>
              <a:lnSpc>
                <a:spcPct val="90000"/>
              </a:lnSpc>
            </a:pPr>
            <a:r>
              <a:rPr lang="en-US" sz="800" dirty="0"/>
              <a:t> </a:t>
            </a:r>
            <a:endParaRPr lang="en-US" sz="2400" dirty="0"/>
          </a:p>
        </p:txBody>
      </p:sp>
    </p:spTree>
    <p:extLst>
      <p:ext uri="{BB962C8B-B14F-4D97-AF65-F5344CB8AC3E}">
        <p14:creationId xmlns:p14="http://schemas.microsoft.com/office/powerpoint/2010/main" val="3741882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rgbClr val="336699"/>
                                      </p:to>
                                    </p:animClr>
                                  </p:sub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1" end="1"/>
                                            </p:txEl>
                                          </p:spTgt>
                                        </p:tgtEl>
                                        <p:attrNameLst>
                                          <p:attrName>ppt_c</p:attrName>
                                        </p:attrNameLst>
                                      </p:cBhvr>
                                      <p:to>
                                        <a:srgbClr val="336699"/>
                                      </p:to>
                                    </p:animClr>
                                  </p:sub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2" end="2"/>
                                            </p:txEl>
                                          </p:spTgt>
                                        </p:tgtEl>
                                        <p:attrNameLst>
                                          <p:attrName>ppt_c</p:attrName>
                                        </p:attrNameLst>
                                      </p:cBhvr>
                                      <p:to>
                                        <a:srgbClr val="336699"/>
                                      </p:to>
                                    </p:animClr>
                                  </p:sub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3" end="3"/>
                                            </p:txEl>
                                          </p:spTgt>
                                        </p:tgtEl>
                                        <p:attrNameLst>
                                          <p:attrName>ppt_c</p:attrName>
                                        </p:attrNameLst>
                                      </p:cBhvr>
                                      <p:to>
                                        <a:srgbClr val="336699"/>
                                      </p:to>
                                    </p:animClr>
                                  </p:sub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4" end="4"/>
                                            </p:txEl>
                                          </p:spTgt>
                                        </p:tgtEl>
                                        <p:attrNameLst>
                                          <p:attrName>ppt_c</p:attrName>
                                        </p:attrNameLst>
                                      </p:cBhvr>
                                      <p:to>
                                        <a:srgbClr val="336699"/>
                                      </p:to>
                                    </p:animClr>
                                  </p:sub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5" end="5"/>
                                            </p:txEl>
                                          </p:spTgt>
                                        </p:tgtEl>
                                        <p:attrNameLst>
                                          <p:attrName>ppt_c</p:attrName>
                                        </p:attrNameLst>
                                      </p:cBhvr>
                                      <p:to>
                                        <a:srgbClr val="336699"/>
                                      </p:to>
                                    </p:animClr>
                                  </p:sub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6" end="6"/>
                                            </p:txEl>
                                          </p:spTgt>
                                        </p:tgtEl>
                                        <p:attrNameLst>
                                          <p:attrName>ppt_c</p:attrName>
                                        </p:attrNameLst>
                                      </p:cBhvr>
                                      <p:to>
                                        <a:srgbClr val="336699"/>
                                      </p:to>
                                    </p:animClr>
                                  </p:sub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7" end="7"/>
                                            </p:txEl>
                                          </p:spTgt>
                                        </p:tgtEl>
                                        <p:attrNameLst>
                                          <p:attrName>ppt_c</p:attrName>
                                        </p:attrNameLst>
                                      </p:cBhvr>
                                      <p:to>
                                        <a:srgbClr val="336699"/>
                                      </p:to>
                                    </p:animClr>
                                  </p:sub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childTnLst>
                                </p:cTn>
                              </p:par>
                              <p:par>
                                <p:cTn id="41" presetID="2" presetClass="entr" presetSubtype="4" fill="hold" nodeType="with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 calcmode="lin" valueType="num">
                                      <p:cBhvr additive="base">
                                        <p:cTn id="4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 end="1"/>
                                            </p:txEl>
                                          </p:spTgt>
                                        </p:tgtEl>
                                        <p:attrNameLst>
                                          <p:attrName>style.visibility</p:attrName>
                                        </p:attrNameLst>
                                      </p:cBhvr>
                                      <p:to>
                                        <p:strVal val="visible"/>
                                      </p:to>
                                    </p:set>
                                    <p:anim calcmode="lin" valueType="num">
                                      <p:cBhvr additive="base">
                                        <p:cTn id="4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4">
                                            <p:txEl>
                                              <p:pRg st="2" end="2"/>
                                            </p:txEl>
                                          </p:spTgt>
                                        </p:tgtEl>
                                        <p:attrNameLst>
                                          <p:attrName>style.visibility</p:attrName>
                                        </p:attrNameLst>
                                      </p:cBhvr>
                                      <p:to>
                                        <p:strVal val="visible"/>
                                      </p:to>
                                    </p:set>
                                    <p:anim calcmode="lin" valueType="num">
                                      <p:cBhvr additive="base">
                                        <p:cTn id="5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txEl>
                                              <p:pRg st="2" end="2"/>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4">
                                            <p:txEl>
                                              <p:pRg st="3" end="3"/>
                                            </p:txEl>
                                          </p:spTgt>
                                        </p:tgtEl>
                                        <p:attrNameLst>
                                          <p:attrName>style.visibility</p:attrName>
                                        </p:attrNameLst>
                                      </p:cBhvr>
                                      <p:to>
                                        <p:strVal val="visible"/>
                                      </p:to>
                                    </p:set>
                                    <p:anim calcmode="lin" valueType="num">
                                      <p:cBhvr additive="base">
                                        <p:cTn id="5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dirty="0" smtClean="0"/>
              <a:t>Organizational Culture</a:t>
            </a:r>
          </a:p>
        </p:txBody>
      </p:sp>
      <p:sp>
        <p:nvSpPr>
          <p:cNvPr id="49155" name="Rectangle 3"/>
          <p:cNvSpPr>
            <a:spLocks noGrp="1" noChangeArrowheads="1"/>
          </p:cNvSpPr>
          <p:nvPr>
            <p:ph idx="1"/>
          </p:nvPr>
        </p:nvSpPr>
        <p:spPr/>
        <p:txBody>
          <a:bodyPr/>
          <a:lstStyle/>
          <a:p>
            <a:pPr eaLnBrk="1" hangingPunct="1">
              <a:lnSpc>
                <a:spcPct val="90000"/>
              </a:lnSpc>
              <a:defRPr/>
            </a:pPr>
            <a:r>
              <a:rPr lang="en-US" sz="2900" dirty="0" smtClean="0"/>
              <a:t>What is the difference between a “Strong” vs “Weak” culture?  </a:t>
            </a:r>
            <a:endParaRPr lang="en-US" sz="2900" dirty="0"/>
          </a:p>
          <a:p>
            <a:pPr lvl="1" eaLnBrk="1" hangingPunct="1">
              <a:lnSpc>
                <a:spcPct val="90000"/>
              </a:lnSpc>
              <a:defRPr/>
            </a:pPr>
            <a:r>
              <a:rPr lang="en-US" sz="1800" dirty="0" smtClean="0"/>
              <a:t>See Textbook, pp. 545-548.</a:t>
            </a:r>
          </a:p>
          <a:p>
            <a:pPr lvl="1" eaLnBrk="1" hangingPunct="1">
              <a:lnSpc>
                <a:spcPct val="90000"/>
              </a:lnSpc>
              <a:defRPr/>
            </a:pPr>
            <a:r>
              <a:rPr lang="en-US" sz="1800" dirty="0" smtClean="0"/>
              <a:t>See </a:t>
            </a:r>
            <a:r>
              <a:rPr lang="en-US" sz="1800" dirty="0"/>
              <a:t>this optional </a:t>
            </a:r>
            <a:r>
              <a:rPr lang="en-US" sz="1800" dirty="0" smtClean="0"/>
              <a:t>website for a further description:  </a:t>
            </a:r>
            <a:r>
              <a:rPr lang="en-US" sz="1800" dirty="0">
                <a:hlinkClick r:id="rId2"/>
              </a:rPr>
              <a:t>https://</a:t>
            </a:r>
            <a:r>
              <a:rPr lang="en-US" sz="1800" dirty="0" smtClean="0">
                <a:hlinkClick r:id="rId2"/>
              </a:rPr>
              <a:t>www.tutor2u.net/business/blog/organisation-culture-strong-v-weak</a:t>
            </a:r>
            <a:r>
              <a:rPr lang="en-US" sz="1800" dirty="0" smtClean="0"/>
              <a:t> </a:t>
            </a:r>
            <a:endParaRPr lang="en-US" sz="1800" dirty="0"/>
          </a:p>
        </p:txBody>
      </p:sp>
    </p:spTree>
    <p:extLst>
      <p:ext uri="{BB962C8B-B14F-4D97-AF65-F5344CB8AC3E}">
        <p14:creationId xmlns:p14="http://schemas.microsoft.com/office/powerpoint/2010/main" val="2650089677"/>
      </p:ext>
    </p:extLst>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Advantages of a strong culture?</a:t>
            </a:r>
            <a:endParaRPr lang="en-US" dirty="0"/>
          </a:p>
        </p:txBody>
      </p:sp>
      <p:sp>
        <p:nvSpPr>
          <p:cNvPr id="18436" name="Content Placeholder 2"/>
          <p:cNvSpPr>
            <a:spLocks noGrp="1"/>
          </p:cNvSpPr>
          <p:nvPr>
            <p:ph idx="1"/>
          </p:nvPr>
        </p:nvSpPr>
        <p:spPr>
          <a:xfrm>
            <a:off x="152400" y="1524000"/>
            <a:ext cx="8382000" cy="5105400"/>
          </a:xfrm>
        </p:spPr>
        <p:txBody>
          <a:bodyPr/>
          <a:lstStyle/>
          <a:p>
            <a:pPr marL="0" indent="0" eaLnBrk="1" hangingPunct="1">
              <a:spcBef>
                <a:spcPct val="50000"/>
              </a:spcBef>
              <a:buNone/>
            </a:pPr>
            <a:r>
              <a:rPr lang="en-US" sz="3200" dirty="0" smtClean="0"/>
              <a:t>   Advantages:</a:t>
            </a:r>
          </a:p>
          <a:p>
            <a:pPr marL="914400" lvl="1" indent="-457200" eaLnBrk="1" hangingPunct="1">
              <a:spcBef>
                <a:spcPts val="600"/>
              </a:spcBef>
              <a:buClrTx/>
              <a:buFont typeface="Calibri" pitchFamily="34" charset="0"/>
              <a:buAutoNum type="arabicPeriod"/>
            </a:pPr>
            <a:r>
              <a:rPr lang="en-US" sz="2800" dirty="0" smtClean="0"/>
              <a:t>Defines the </a:t>
            </a:r>
            <a:r>
              <a:rPr lang="en-US" sz="2800" dirty="0" smtClean="0">
                <a:effectLst>
                  <a:outerShdw blurRad="38100" dist="38100" dir="2700000" algn="tl">
                    <a:srgbClr val="000000">
                      <a:alpha val="43137"/>
                    </a:srgbClr>
                  </a:outerShdw>
                </a:effectLst>
              </a:rPr>
              <a:t>boundary</a:t>
            </a:r>
            <a:r>
              <a:rPr lang="en-US" sz="2800" dirty="0" smtClean="0"/>
              <a:t> between one organization and others</a:t>
            </a:r>
          </a:p>
          <a:p>
            <a:pPr marL="914400" lvl="1" indent="-457200" eaLnBrk="1" hangingPunct="1">
              <a:spcBef>
                <a:spcPts val="600"/>
              </a:spcBef>
              <a:buClrTx/>
              <a:buFont typeface="Calibri" pitchFamily="34" charset="0"/>
              <a:buAutoNum type="arabicPeriod"/>
            </a:pPr>
            <a:r>
              <a:rPr lang="en-US" sz="2800" dirty="0" smtClean="0"/>
              <a:t>Conveys a </a:t>
            </a:r>
            <a:r>
              <a:rPr lang="en-US" sz="2800" dirty="0" smtClean="0">
                <a:effectLst>
                  <a:outerShdw blurRad="38100" dist="38100" dir="2700000" algn="tl">
                    <a:srgbClr val="000000">
                      <a:alpha val="43137"/>
                    </a:srgbClr>
                  </a:outerShdw>
                </a:effectLst>
              </a:rPr>
              <a:t>sense of identity </a:t>
            </a:r>
            <a:r>
              <a:rPr lang="en-US" sz="2800" dirty="0" smtClean="0"/>
              <a:t>for its members</a:t>
            </a:r>
          </a:p>
          <a:p>
            <a:pPr marL="914400" lvl="1" indent="-457200" eaLnBrk="1" hangingPunct="1">
              <a:spcBef>
                <a:spcPts val="600"/>
              </a:spcBef>
              <a:buClrTx/>
              <a:buFont typeface="Calibri" pitchFamily="34" charset="0"/>
              <a:buAutoNum type="arabicPeriod"/>
            </a:pPr>
            <a:r>
              <a:rPr lang="en-US" sz="2800" dirty="0" smtClean="0"/>
              <a:t>Facilitates </a:t>
            </a:r>
            <a:r>
              <a:rPr lang="en-US" sz="2800" dirty="0" smtClean="0">
                <a:effectLst>
                  <a:outerShdw blurRad="38100" dist="38100" dir="2700000" algn="tl">
                    <a:srgbClr val="000000">
                      <a:alpha val="43137"/>
                    </a:srgbClr>
                  </a:outerShdw>
                </a:effectLst>
              </a:rPr>
              <a:t>commitment</a:t>
            </a:r>
            <a:r>
              <a:rPr lang="en-US" sz="2800" dirty="0" smtClean="0"/>
              <a:t> to firm.</a:t>
            </a:r>
          </a:p>
          <a:p>
            <a:pPr marL="914400" lvl="1" indent="-457200" eaLnBrk="1" hangingPunct="1">
              <a:spcBef>
                <a:spcPts val="600"/>
              </a:spcBef>
              <a:buClrTx/>
              <a:buFont typeface="Calibri" pitchFamily="34" charset="0"/>
              <a:buAutoNum type="arabicPeriod"/>
            </a:pPr>
            <a:r>
              <a:rPr lang="en-US" sz="2800" dirty="0" smtClean="0"/>
              <a:t>Enhances the </a:t>
            </a:r>
            <a:r>
              <a:rPr lang="en-US" sz="2800" dirty="0" smtClean="0">
                <a:effectLst>
                  <a:outerShdw blurRad="38100" dist="38100" dir="2700000" algn="tl">
                    <a:srgbClr val="000000">
                      <a:alpha val="43137"/>
                    </a:srgbClr>
                  </a:outerShdw>
                </a:effectLst>
              </a:rPr>
              <a:t>stability </a:t>
            </a:r>
            <a:r>
              <a:rPr lang="en-US" sz="2800" dirty="0" smtClean="0"/>
              <a:t>of the social system.</a:t>
            </a:r>
          </a:p>
          <a:p>
            <a:pPr marL="914400" lvl="1" indent="-457200" eaLnBrk="1" hangingPunct="1">
              <a:spcBef>
                <a:spcPts val="600"/>
              </a:spcBef>
              <a:buClrTx/>
              <a:buFont typeface="Calibri" pitchFamily="34" charset="0"/>
              <a:buAutoNum type="arabicPeriod"/>
            </a:pPr>
            <a:r>
              <a:rPr lang="en-US" sz="2800" dirty="0" smtClean="0"/>
              <a:t>Serves as a socialization, sense-making,   and </a:t>
            </a:r>
            <a:r>
              <a:rPr lang="en-US" sz="2800" dirty="0" smtClean="0">
                <a:effectLst>
                  <a:outerShdw blurRad="38100" dist="38100" dir="2700000" algn="tl">
                    <a:srgbClr val="000000">
                      <a:alpha val="43137"/>
                    </a:srgbClr>
                  </a:outerShdw>
                </a:effectLst>
              </a:rPr>
              <a:t>control mechanism</a:t>
            </a:r>
            <a:r>
              <a:rPr lang="en-US" sz="2800" dirty="0" smtClean="0"/>
              <a:t> for employees.</a:t>
            </a:r>
          </a:p>
          <a:p>
            <a:pPr marL="914400" lvl="1" indent="-457200" eaLnBrk="1" hangingPunct="1">
              <a:spcBef>
                <a:spcPct val="50000"/>
              </a:spcBef>
              <a:buClrTx/>
              <a:buFont typeface="Times New Roman" pitchFamily="18" charset="0"/>
              <a:buNone/>
            </a:pPr>
            <a:endParaRPr lang="en-US" dirty="0" smtClean="0"/>
          </a:p>
        </p:txBody>
      </p:sp>
      <p:sp>
        <p:nvSpPr>
          <p:cNvPr id="8" name="Slide Number Placeholder 7"/>
          <p:cNvSpPr>
            <a:spLocks noGrp="1"/>
          </p:cNvSpPr>
          <p:nvPr>
            <p:ph type="sldNum" sz="quarter" idx="4294967295"/>
          </p:nvPr>
        </p:nvSpPr>
        <p:spPr>
          <a:xfrm>
            <a:off x="6553200" y="6356350"/>
            <a:ext cx="2133600" cy="365125"/>
          </a:xfrm>
          <a:prstGeom prst="rect">
            <a:avLst/>
          </a:prstGeom>
        </p:spPr>
        <p:txBody>
          <a:bodyPr/>
          <a:lstStyle/>
          <a:p>
            <a:pPr>
              <a:defRPr/>
            </a:pPr>
            <a:r>
              <a:rPr lang="en-US" dirty="0" smtClean="0"/>
              <a:t> </a:t>
            </a:r>
            <a:endParaRPr lang="en-US" dirty="0"/>
          </a:p>
        </p:txBody>
      </p:sp>
      <p:sp>
        <p:nvSpPr>
          <p:cNvPr id="9" name="Footer Placeholder 8"/>
          <p:cNvSpPr>
            <a:spLocks noGrp="1"/>
          </p:cNvSpPr>
          <p:nvPr>
            <p:ph type="ftr" sz="quarter" idx="4294967295"/>
          </p:nvPr>
        </p:nvSpPr>
        <p:spPr>
          <a:xfrm>
            <a:off x="685800" y="6324600"/>
            <a:ext cx="4724400" cy="365125"/>
          </a:xfrm>
          <a:prstGeom prst="rect">
            <a:avLst/>
          </a:prstGeom>
        </p:spPr>
        <p:txBody>
          <a:bodyPr/>
          <a:lstStyle/>
          <a:p>
            <a:pPr>
              <a:defRPr/>
            </a:pPr>
            <a:r>
              <a:rPr lang="en-US" dirty="0"/>
              <a:t> </a:t>
            </a:r>
            <a:r>
              <a:rPr lang="en-US" dirty="0" smtClean="0"/>
              <a:t> </a:t>
            </a:r>
            <a:endParaRPr lang="en-US" dirty="0"/>
          </a:p>
        </p:txBody>
      </p:sp>
    </p:spTree>
    <p:extLst>
      <p:ext uri="{BB962C8B-B14F-4D97-AF65-F5344CB8AC3E}">
        <p14:creationId xmlns:p14="http://schemas.microsoft.com/office/powerpoint/2010/main" val="2042853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animEffect transition="in" filter="fade">
                                      <p:cBhvr>
                                        <p:cTn id="7" dur="500"/>
                                        <p:tgtEl>
                                          <p:spTgt spid="18436">
                                            <p:txEl>
                                              <p:pRg st="0" end="0"/>
                                            </p:txEl>
                                          </p:spTgt>
                                        </p:tgtEl>
                                      </p:cBhvr>
                                    </p:animEffect>
                                  </p:childTnLst>
                                  <p:subTnLst>
                                    <p:animClr clrSpc="rgb" dir="cw">
                                      <p:cBhvr override="childStyle">
                                        <p:cTn dur="1" fill="hold" display="0" masterRel="nextClick" afterEffect="1"/>
                                        <p:tgtEl>
                                          <p:spTgt spid="18436">
                                            <p:txEl>
                                              <p:pRg st="0" end="0"/>
                                            </p:txEl>
                                          </p:spTgt>
                                        </p:tgtEl>
                                        <p:attrNameLst>
                                          <p:attrName>ppt_c</p:attrName>
                                        </p:attrNameLst>
                                      </p:cBhvr>
                                      <p:to>
                                        <a:srgbClr val="336699"/>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6">
                                            <p:txEl>
                                              <p:pRg st="1" end="1"/>
                                            </p:txEl>
                                          </p:spTgt>
                                        </p:tgtEl>
                                        <p:attrNameLst>
                                          <p:attrName>style.visibility</p:attrName>
                                        </p:attrNameLst>
                                      </p:cBhvr>
                                      <p:to>
                                        <p:strVal val="visible"/>
                                      </p:to>
                                    </p:set>
                                    <p:animEffect transition="in" filter="fade">
                                      <p:cBhvr>
                                        <p:cTn id="12" dur="500"/>
                                        <p:tgtEl>
                                          <p:spTgt spid="18436">
                                            <p:txEl>
                                              <p:pRg st="1" end="1"/>
                                            </p:txEl>
                                          </p:spTgt>
                                        </p:tgtEl>
                                      </p:cBhvr>
                                    </p:animEffect>
                                  </p:childTnLst>
                                  <p:subTnLst>
                                    <p:animClr clrSpc="rgb" dir="cw">
                                      <p:cBhvr override="childStyle">
                                        <p:cTn dur="1" fill="hold" display="0" masterRel="nextClick" afterEffect="1"/>
                                        <p:tgtEl>
                                          <p:spTgt spid="18436">
                                            <p:txEl>
                                              <p:pRg st="1" end="1"/>
                                            </p:txEl>
                                          </p:spTgt>
                                        </p:tgtEl>
                                        <p:attrNameLst>
                                          <p:attrName>ppt_c</p:attrName>
                                        </p:attrNameLst>
                                      </p:cBhvr>
                                      <p:to>
                                        <a:srgbClr val="336699"/>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436">
                                            <p:txEl>
                                              <p:pRg st="2" end="2"/>
                                            </p:txEl>
                                          </p:spTgt>
                                        </p:tgtEl>
                                        <p:attrNameLst>
                                          <p:attrName>style.visibility</p:attrName>
                                        </p:attrNameLst>
                                      </p:cBhvr>
                                      <p:to>
                                        <p:strVal val="visible"/>
                                      </p:to>
                                    </p:set>
                                    <p:animEffect transition="in" filter="fade">
                                      <p:cBhvr>
                                        <p:cTn id="17" dur="500"/>
                                        <p:tgtEl>
                                          <p:spTgt spid="18436">
                                            <p:txEl>
                                              <p:pRg st="2" end="2"/>
                                            </p:txEl>
                                          </p:spTgt>
                                        </p:tgtEl>
                                      </p:cBhvr>
                                    </p:animEffect>
                                  </p:childTnLst>
                                  <p:subTnLst>
                                    <p:animClr clrSpc="rgb" dir="cw">
                                      <p:cBhvr override="childStyle">
                                        <p:cTn dur="1" fill="hold" display="0" masterRel="nextClick" afterEffect="1"/>
                                        <p:tgtEl>
                                          <p:spTgt spid="18436">
                                            <p:txEl>
                                              <p:pRg st="2" end="2"/>
                                            </p:txEl>
                                          </p:spTgt>
                                        </p:tgtEl>
                                        <p:attrNameLst>
                                          <p:attrName>ppt_c</p:attrName>
                                        </p:attrNameLst>
                                      </p:cBhvr>
                                      <p:to>
                                        <a:srgbClr val="336699"/>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436">
                                            <p:txEl>
                                              <p:pRg st="3" end="3"/>
                                            </p:txEl>
                                          </p:spTgt>
                                        </p:tgtEl>
                                        <p:attrNameLst>
                                          <p:attrName>style.visibility</p:attrName>
                                        </p:attrNameLst>
                                      </p:cBhvr>
                                      <p:to>
                                        <p:strVal val="visible"/>
                                      </p:to>
                                    </p:set>
                                    <p:animEffect transition="in" filter="fade">
                                      <p:cBhvr>
                                        <p:cTn id="22" dur="500"/>
                                        <p:tgtEl>
                                          <p:spTgt spid="18436">
                                            <p:txEl>
                                              <p:pRg st="3" end="3"/>
                                            </p:txEl>
                                          </p:spTgt>
                                        </p:tgtEl>
                                      </p:cBhvr>
                                    </p:animEffect>
                                  </p:childTnLst>
                                  <p:subTnLst>
                                    <p:animClr clrSpc="rgb" dir="cw">
                                      <p:cBhvr override="childStyle">
                                        <p:cTn dur="1" fill="hold" display="0" masterRel="nextClick" afterEffect="1"/>
                                        <p:tgtEl>
                                          <p:spTgt spid="18436">
                                            <p:txEl>
                                              <p:pRg st="3" end="3"/>
                                            </p:txEl>
                                          </p:spTgt>
                                        </p:tgtEl>
                                        <p:attrNameLst>
                                          <p:attrName>ppt_c</p:attrName>
                                        </p:attrNameLst>
                                      </p:cBhvr>
                                      <p:to>
                                        <a:srgbClr val="336699"/>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436">
                                            <p:txEl>
                                              <p:pRg st="4" end="4"/>
                                            </p:txEl>
                                          </p:spTgt>
                                        </p:tgtEl>
                                        <p:attrNameLst>
                                          <p:attrName>style.visibility</p:attrName>
                                        </p:attrNameLst>
                                      </p:cBhvr>
                                      <p:to>
                                        <p:strVal val="visible"/>
                                      </p:to>
                                    </p:set>
                                    <p:animEffect transition="in" filter="fade">
                                      <p:cBhvr>
                                        <p:cTn id="27" dur="500"/>
                                        <p:tgtEl>
                                          <p:spTgt spid="18436">
                                            <p:txEl>
                                              <p:pRg st="4" end="4"/>
                                            </p:txEl>
                                          </p:spTgt>
                                        </p:tgtEl>
                                      </p:cBhvr>
                                    </p:animEffect>
                                  </p:childTnLst>
                                  <p:subTnLst>
                                    <p:animClr clrSpc="rgb" dir="cw">
                                      <p:cBhvr override="childStyle">
                                        <p:cTn dur="1" fill="hold" display="0" masterRel="nextClick" afterEffect="1"/>
                                        <p:tgtEl>
                                          <p:spTgt spid="18436">
                                            <p:txEl>
                                              <p:pRg st="4" end="4"/>
                                            </p:txEl>
                                          </p:spTgt>
                                        </p:tgtEl>
                                        <p:attrNameLst>
                                          <p:attrName>ppt_c</p:attrName>
                                        </p:attrNameLst>
                                      </p:cBhvr>
                                      <p:to>
                                        <a:srgbClr val="336699"/>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436">
                                            <p:txEl>
                                              <p:pRg st="5" end="5"/>
                                            </p:txEl>
                                          </p:spTgt>
                                        </p:tgtEl>
                                        <p:attrNameLst>
                                          <p:attrName>style.visibility</p:attrName>
                                        </p:attrNameLst>
                                      </p:cBhvr>
                                      <p:to>
                                        <p:strVal val="visible"/>
                                      </p:to>
                                    </p:set>
                                    <p:animEffect transition="in" filter="fade">
                                      <p:cBhvr>
                                        <p:cTn id="32" dur="500"/>
                                        <p:tgtEl>
                                          <p:spTgt spid="18436">
                                            <p:txEl>
                                              <p:pRg st="5" end="5"/>
                                            </p:txEl>
                                          </p:spTgt>
                                        </p:tgtEl>
                                      </p:cBhvr>
                                    </p:animEffect>
                                  </p:childTnLst>
                                  <p:subTnLst>
                                    <p:animClr clrSpc="rgb" dir="cw">
                                      <p:cBhvr override="childStyle">
                                        <p:cTn dur="1" fill="hold" display="0" masterRel="nextClick" afterEffect="1"/>
                                        <p:tgtEl>
                                          <p:spTgt spid="18436">
                                            <p:txEl>
                                              <p:pRg st="5" end="5"/>
                                            </p:txEl>
                                          </p:spTgt>
                                        </p:tgtEl>
                                        <p:attrNameLst>
                                          <p:attrName>ppt_c</p:attrName>
                                        </p:attrNameLst>
                                      </p:cBhvr>
                                      <p:to>
                                        <a:srgbClr val="336699"/>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Disadvantages of a strong culture?</a:t>
            </a:r>
            <a:endParaRPr lang="en-US" dirty="0"/>
          </a:p>
        </p:txBody>
      </p:sp>
      <p:sp>
        <p:nvSpPr>
          <p:cNvPr id="19459" name="Content Placeholder 2"/>
          <p:cNvSpPr>
            <a:spLocks noGrp="1"/>
          </p:cNvSpPr>
          <p:nvPr>
            <p:ph idx="1"/>
          </p:nvPr>
        </p:nvSpPr>
        <p:spPr>
          <a:xfrm>
            <a:off x="405695" y="1600933"/>
            <a:ext cx="5918905" cy="4630615"/>
          </a:xfrm>
        </p:spPr>
        <p:txBody>
          <a:bodyPr/>
          <a:lstStyle/>
          <a:p>
            <a:pPr marL="0" indent="0" eaLnBrk="1" hangingPunct="1">
              <a:buNone/>
            </a:pPr>
            <a:r>
              <a:rPr lang="en-US" sz="3200" dirty="0" smtClean="0"/>
              <a:t>Disadvantages </a:t>
            </a:r>
            <a:r>
              <a:rPr lang="en-US" sz="1900" dirty="0" smtClean="0"/>
              <a:t>(see text, pp. 554-555): </a:t>
            </a:r>
            <a:endParaRPr lang="en-US" sz="1900" dirty="0" smtClean="0"/>
          </a:p>
          <a:p>
            <a:pPr eaLnBrk="1" hangingPunct="1"/>
            <a:r>
              <a:rPr lang="en-US" sz="2800" dirty="0" smtClean="0"/>
              <a:t>Barrier to ___________</a:t>
            </a:r>
          </a:p>
          <a:p>
            <a:pPr eaLnBrk="1" hangingPunct="1"/>
            <a:r>
              <a:rPr lang="en-US" sz="2800" dirty="0" smtClean="0"/>
              <a:t>Institutionalization</a:t>
            </a:r>
          </a:p>
          <a:p>
            <a:pPr marL="457200" lvl="1" eaLnBrk="1" hangingPunct="1">
              <a:spcBef>
                <a:spcPts val="0"/>
              </a:spcBef>
            </a:pPr>
            <a:r>
              <a:rPr lang="en-US" sz="2000" dirty="0" smtClean="0"/>
              <a:t>A company can become institutionalized where it is valued for itself and not for the goods and services it provides</a:t>
            </a:r>
          </a:p>
          <a:p>
            <a:pPr eaLnBrk="1" hangingPunct="1"/>
            <a:r>
              <a:rPr lang="en-US" sz="2800" dirty="0" smtClean="0"/>
              <a:t>Barrier to diversity</a:t>
            </a:r>
          </a:p>
          <a:p>
            <a:pPr eaLnBrk="1" hangingPunct="1"/>
            <a:r>
              <a:rPr lang="en-US" sz="2800" dirty="0" smtClean="0"/>
              <a:t>Barrier to acquisitions and mergers</a:t>
            </a:r>
          </a:p>
        </p:txBody>
      </p:sp>
      <p:sp>
        <p:nvSpPr>
          <p:cNvPr id="8" name="Slide Number Placeholder 7"/>
          <p:cNvSpPr>
            <a:spLocks noGrp="1"/>
          </p:cNvSpPr>
          <p:nvPr>
            <p:ph type="sldNum" sz="quarter" idx="4294967295"/>
          </p:nvPr>
        </p:nvSpPr>
        <p:spPr>
          <a:xfrm>
            <a:off x="6553200" y="6356350"/>
            <a:ext cx="2133600" cy="365125"/>
          </a:xfrm>
          <a:prstGeom prst="rect">
            <a:avLst/>
          </a:prstGeom>
        </p:spPr>
        <p:txBody>
          <a:bodyPr/>
          <a:lstStyle/>
          <a:p>
            <a:pPr>
              <a:defRPr/>
            </a:pPr>
            <a:r>
              <a:rPr lang="en-US" dirty="0" smtClean="0"/>
              <a:t> </a:t>
            </a:r>
            <a:endParaRPr lang="en-US" dirty="0"/>
          </a:p>
        </p:txBody>
      </p:sp>
      <p:sp>
        <p:nvSpPr>
          <p:cNvPr id="9" name="Footer Placeholder 8"/>
          <p:cNvSpPr>
            <a:spLocks noGrp="1"/>
          </p:cNvSpPr>
          <p:nvPr>
            <p:ph type="ftr" sz="quarter" idx="4294967295"/>
          </p:nvPr>
        </p:nvSpPr>
        <p:spPr>
          <a:xfrm>
            <a:off x="685800" y="6324600"/>
            <a:ext cx="4724400" cy="365125"/>
          </a:xfrm>
          <a:prstGeom prst="rect">
            <a:avLst/>
          </a:prstGeom>
        </p:spPr>
        <p:txBody>
          <a:bodyPr/>
          <a:lstStyle/>
          <a:p>
            <a:pPr>
              <a:defRPr/>
            </a:pPr>
            <a:r>
              <a:rPr lang="en-US" dirty="0"/>
              <a:t> </a:t>
            </a:r>
            <a:r>
              <a:rPr lang="en-US" dirty="0" smtClean="0"/>
              <a:t> </a:t>
            </a:r>
            <a:endParaRPr lang="en-US" dirty="0"/>
          </a:p>
        </p:txBody>
      </p:sp>
    </p:spTree>
    <p:extLst>
      <p:ext uri="{BB962C8B-B14F-4D97-AF65-F5344CB8AC3E}">
        <p14:creationId xmlns:p14="http://schemas.microsoft.com/office/powerpoint/2010/main" val="12893199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500"/>
                                        <p:tgtEl>
                                          <p:spTgt spid="19459">
                                            <p:txEl>
                                              <p:pRg st="0" end="0"/>
                                            </p:txEl>
                                          </p:spTgt>
                                        </p:tgtEl>
                                      </p:cBhvr>
                                    </p:animEffect>
                                  </p:childTnLst>
                                  <p:subTnLst>
                                    <p:animClr clrSpc="rgb" dir="cw">
                                      <p:cBhvr override="childStyle">
                                        <p:cTn dur="1" fill="hold" display="0" masterRel="nextClick" afterEffect="1"/>
                                        <p:tgtEl>
                                          <p:spTgt spid="19459">
                                            <p:txEl>
                                              <p:pRg st="0" end="0"/>
                                            </p:txEl>
                                          </p:spTgt>
                                        </p:tgtEl>
                                        <p:attrNameLst>
                                          <p:attrName>ppt_c</p:attrName>
                                        </p:attrNameLst>
                                      </p:cBhvr>
                                      <p:to>
                                        <a:srgbClr val="336699"/>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fade">
                                      <p:cBhvr>
                                        <p:cTn id="12" dur="500"/>
                                        <p:tgtEl>
                                          <p:spTgt spid="19459">
                                            <p:txEl>
                                              <p:pRg st="1" end="1"/>
                                            </p:txEl>
                                          </p:spTgt>
                                        </p:tgtEl>
                                      </p:cBhvr>
                                    </p:animEffect>
                                  </p:childTnLst>
                                  <p:subTnLst>
                                    <p:animClr clrSpc="rgb" dir="cw">
                                      <p:cBhvr override="childStyle">
                                        <p:cTn dur="1" fill="hold" display="0" masterRel="nextClick" afterEffect="1"/>
                                        <p:tgtEl>
                                          <p:spTgt spid="19459">
                                            <p:txEl>
                                              <p:pRg st="1" end="1"/>
                                            </p:txEl>
                                          </p:spTgt>
                                        </p:tgtEl>
                                        <p:attrNameLst>
                                          <p:attrName>ppt_c</p:attrName>
                                        </p:attrNameLst>
                                      </p:cBhvr>
                                      <p:to>
                                        <a:srgbClr val="336699"/>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fade">
                                      <p:cBhvr>
                                        <p:cTn id="17" dur="500"/>
                                        <p:tgtEl>
                                          <p:spTgt spid="19459">
                                            <p:txEl>
                                              <p:pRg st="2" end="2"/>
                                            </p:txEl>
                                          </p:spTgt>
                                        </p:tgtEl>
                                      </p:cBhvr>
                                    </p:animEffect>
                                  </p:childTnLst>
                                  <p:subTnLst>
                                    <p:animClr clrSpc="rgb" dir="cw">
                                      <p:cBhvr override="childStyle">
                                        <p:cTn dur="1" fill="hold" display="0" masterRel="nextClick" afterEffect="1"/>
                                        <p:tgtEl>
                                          <p:spTgt spid="19459">
                                            <p:txEl>
                                              <p:pRg st="2" end="2"/>
                                            </p:txEl>
                                          </p:spTgt>
                                        </p:tgtEl>
                                        <p:attrNameLst>
                                          <p:attrName>ppt_c</p:attrName>
                                        </p:attrNameLst>
                                      </p:cBhvr>
                                      <p:to>
                                        <a:srgbClr val="336699"/>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fade">
                                      <p:cBhvr>
                                        <p:cTn id="22" dur="500"/>
                                        <p:tgtEl>
                                          <p:spTgt spid="19459">
                                            <p:txEl>
                                              <p:pRg st="3" end="3"/>
                                            </p:txEl>
                                          </p:spTgt>
                                        </p:tgtEl>
                                      </p:cBhvr>
                                    </p:animEffect>
                                  </p:childTnLst>
                                  <p:subTnLst>
                                    <p:animClr clrSpc="rgb" dir="cw">
                                      <p:cBhvr override="childStyle">
                                        <p:cTn dur="1" fill="hold" display="0" masterRel="nextClick" afterEffect="1"/>
                                        <p:tgtEl>
                                          <p:spTgt spid="19459">
                                            <p:txEl>
                                              <p:pRg st="3" end="3"/>
                                            </p:txEl>
                                          </p:spTgt>
                                        </p:tgtEl>
                                        <p:attrNameLst>
                                          <p:attrName>ppt_c</p:attrName>
                                        </p:attrNameLst>
                                      </p:cBhvr>
                                      <p:to>
                                        <a:srgbClr val="336699"/>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459">
                                            <p:txEl>
                                              <p:pRg st="4" end="4"/>
                                            </p:txEl>
                                          </p:spTgt>
                                        </p:tgtEl>
                                        <p:attrNameLst>
                                          <p:attrName>style.visibility</p:attrName>
                                        </p:attrNameLst>
                                      </p:cBhvr>
                                      <p:to>
                                        <p:strVal val="visible"/>
                                      </p:to>
                                    </p:set>
                                    <p:animEffect transition="in" filter="fade">
                                      <p:cBhvr>
                                        <p:cTn id="27" dur="500"/>
                                        <p:tgtEl>
                                          <p:spTgt spid="19459">
                                            <p:txEl>
                                              <p:pRg st="4" end="4"/>
                                            </p:txEl>
                                          </p:spTgt>
                                        </p:tgtEl>
                                      </p:cBhvr>
                                    </p:animEffect>
                                  </p:childTnLst>
                                  <p:subTnLst>
                                    <p:animClr clrSpc="rgb" dir="cw">
                                      <p:cBhvr override="childStyle">
                                        <p:cTn dur="1" fill="hold" display="0" masterRel="nextClick" afterEffect="1"/>
                                        <p:tgtEl>
                                          <p:spTgt spid="19459">
                                            <p:txEl>
                                              <p:pRg st="4" end="4"/>
                                            </p:txEl>
                                          </p:spTgt>
                                        </p:tgtEl>
                                        <p:attrNameLst>
                                          <p:attrName>ppt_c</p:attrName>
                                        </p:attrNameLst>
                                      </p:cBhvr>
                                      <p:to>
                                        <a:srgbClr val="336699"/>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459">
                                            <p:txEl>
                                              <p:pRg st="5" end="5"/>
                                            </p:txEl>
                                          </p:spTgt>
                                        </p:tgtEl>
                                        <p:attrNameLst>
                                          <p:attrName>style.visibility</p:attrName>
                                        </p:attrNameLst>
                                      </p:cBhvr>
                                      <p:to>
                                        <p:strVal val="visible"/>
                                      </p:to>
                                    </p:set>
                                    <p:animEffect transition="in" filter="fade">
                                      <p:cBhvr>
                                        <p:cTn id="32" dur="500"/>
                                        <p:tgtEl>
                                          <p:spTgt spid="19459">
                                            <p:txEl>
                                              <p:pRg st="5" end="5"/>
                                            </p:txEl>
                                          </p:spTgt>
                                        </p:tgtEl>
                                      </p:cBhvr>
                                    </p:animEffect>
                                  </p:childTnLst>
                                  <p:subTnLst>
                                    <p:animClr clrSpc="rgb" dir="cw">
                                      <p:cBhvr override="childStyle">
                                        <p:cTn dur="1" fill="hold" display="0" masterRel="nextClick" afterEffect="1"/>
                                        <p:tgtEl>
                                          <p:spTgt spid="19459">
                                            <p:txEl>
                                              <p:pRg st="5" end="5"/>
                                            </p:txEl>
                                          </p:spTgt>
                                        </p:tgtEl>
                                        <p:attrNameLst>
                                          <p:attrName>ppt_c</p:attrName>
                                        </p:attrNameLst>
                                      </p:cBhvr>
                                      <p:to>
                                        <a:srgbClr val="336699"/>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dirty="0" smtClean="0"/>
              <a:t>Organizational Culture</a:t>
            </a:r>
          </a:p>
        </p:txBody>
      </p:sp>
      <p:sp>
        <p:nvSpPr>
          <p:cNvPr id="50179" name="Rectangle 3"/>
          <p:cNvSpPr>
            <a:spLocks noGrp="1" noChangeArrowheads="1"/>
          </p:cNvSpPr>
          <p:nvPr>
            <p:ph idx="1"/>
          </p:nvPr>
        </p:nvSpPr>
        <p:spPr/>
        <p:txBody>
          <a:bodyPr/>
          <a:lstStyle/>
          <a:p>
            <a:pPr eaLnBrk="1" hangingPunct="1">
              <a:buFont typeface="Wingdings" pitchFamily="2" charset="2"/>
              <a:buNone/>
              <a:defRPr/>
            </a:pPr>
            <a:r>
              <a:rPr lang="en-US" i="1" dirty="0" smtClean="0">
                <a:effectLst>
                  <a:outerShdw blurRad="38100" dist="38100" dir="2700000" algn="tl">
                    <a:srgbClr val="C0C0C0"/>
                  </a:outerShdw>
                </a:effectLst>
              </a:rPr>
              <a:t>Attraction-Selection-Attrition</a:t>
            </a:r>
            <a:r>
              <a:rPr lang="en-US" dirty="0" smtClean="0"/>
              <a:t> Framework</a:t>
            </a:r>
          </a:p>
          <a:p>
            <a:pPr lvl="1" eaLnBrk="1" hangingPunct="1">
              <a:defRPr/>
            </a:pPr>
            <a:r>
              <a:rPr lang="en-US" dirty="0" smtClean="0"/>
              <a:t>A model that explains how personality may influence organizational culture.</a:t>
            </a:r>
          </a:p>
          <a:p>
            <a:pPr lvl="2" eaLnBrk="1" hangingPunct="1">
              <a:defRPr/>
            </a:pPr>
            <a:r>
              <a:rPr lang="en-US" dirty="0" smtClean="0"/>
              <a:t>Founders of firms tend to attract, hire, and socialize employees whose personalities or values are compatible with their own.</a:t>
            </a:r>
          </a:p>
          <a:p>
            <a:pPr lvl="2" eaLnBrk="1" hangingPunct="1">
              <a:defRPr/>
            </a:pPr>
            <a:r>
              <a:rPr lang="en-US" dirty="0" smtClean="0"/>
              <a:t>Founders espouse values and model behavior.</a:t>
            </a:r>
          </a:p>
          <a:p>
            <a:pPr lvl="2" eaLnBrk="1" hangingPunct="1">
              <a:defRPr/>
            </a:pPr>
            <a:r>
              <a:rPr lang="en-US" dirty="0" smtClean="0"/>
              <a:t>People who are different tend to leave.</a:t>
            </a:r>
          </a:p>
          <a:p>
            <a:pPr lvl="2" eaLnBrk="1" hangingPunct="1">
              <a:defRPr/>
            </a:pPr>
            <a:r>
              <a:rPr lang="en-US" dirty="0" smtClean="0"/>
              <a:t>This may not be good over the long term.</a:t>
            </a:r>
          </a:p>
        </p:txBody>
      </p:sp>
    </p:spTree>
    <p:extLst>
      <p:ext uri="{BB962C8B-B14F-4D97-AF65-F5344CB8AC3E}">
        <p14:creationId xmlns:p14="http://schemas.microsoft.com/office/powerpoint/2010/main" val="1820701730"/>
      </p:ext>
    </p:extLst>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eaLnBrk="1" hangingPunct="1">
              <a:defRPr/>
            </a:pPr>
            <a:r>
              <a:rPr lang="en-US" sz="3800" dirty="0"/>
              <a:t>Role of Organizational </a:t>
            </a:r>
            <a:br>
              <a:rPr lang="en-US" sz="3800" dirty="0"/>
            </a:br>
            <a:r>
              <a:rPr lang="en-US" sz="3800" dirty="0"/>
              <a:t>Cultural Values</a:t>
            </a:r>
          </a:p>
        </p:txBody>
      </p:sp>
      <p:sp>
        <p:nvSpPr>
          <p:cNvPr id="51203" name="Rectangle 3"/>
          <p:cNvSpPr>
            <a:spLocks noGrp="1" noChangeArrowheads="1"/>
          </p:cNvSpPr>
          <p:nvPr>
            <p:ph idx="1"/>
          </p:nvPr>
        </p:nvSpPr>
        <p:spPr/>
        <p:txBody>
          <a:bodyPr/>
          <a:lstStyle/>
          <a:p>
            <a:pPr eaLnBrk="1" hangingPunct="1">
              <a:defRPr/>
            </a:pPr>
            <a:r>
              <a:rPr lang="en-US" i="1" dirty="0" smtClean="0">
                <a:effectLst>
                  <a:outerShdw blurRad="38100" dist="38100" dir="2700000" algn="tl">
                    <a:srgbClr val="C0C0C0"/>
                  </a:outerShdw>
                </a:effectLst>
              </a:rPr>
              <a:t>Organizational Terminal Values</a:t>
            </a:r>
            <a:r>
              <a:rPr lang="en-US" dirty="0" smtClean="0"/>
              <a:t> – </a:t>
            </a:r>
            <a:r>
              <a:rPr lang="en-US" dirty="0"/>
              <a:t> </a:t>
            </a:r>
            <a:r>
              <a:rPr lang="en-US" dirty="0" smtClean="0"/>
              <a:t> </a:t>
            </a:r>
            <a:r>
              <a:rPr lang="en-US" sz="2800" dirty="0" smtClean="0"/>
              <a:t>signify </a:t>
            </a:r>
            <a:r>
              <a:rPr lang="en-US" sz="2800" dirty="0" smtClean="0"/>
              <a:t>what an organization and its employees are trying to accomplish</a:t>
            </a:r>
          </a:p>
          <a:p>
            <a:pPr eaLnBrk="1" hangingPunct="1">
              <a:defRPr/>
            </a:pPr>
            <a:r>
              <a:rPr lang="en-US" i="1" dirty="0" smtClean="0">
                <a:effectLst>
                  <a:outerShdw blurRad="38100" dist="38100" dir="2700000" algn="tl">
                    <a:srgbClr val="C0C0C0"/>
                  </a:outerShdw>
                </a:effectLst>
              </a:rPr>
              <a:t>Organizational Instrumental Values</a:t>
            </a:r>
            <a:r>
              <a:rPr lang="en-US" dirty="0" smtClean="0"/>
              <a:t> – </a:t>
            </a:r>
            <a:r>
              <a:rPr lang="en-US" sz="2800" dirty="0" smtClean="0"/>
              <a:t>guide the ways (work methods) </a:t>
            </a:r>
            <a:r>
              <a:rPr lang="en-US" sz="2800" dirty="0" smtClean="0"/>
              <a:t>in </a:t>
            </a:r>
            <a:r>
              <a:rPr lang="en-US" sz="2800" dirty="0" smtClean="0"/>
              <a:t>which the organization and its members achieve organizational goals</a:t>
            </a:r>
          </a:p>
        </p:txBody>
      </p:sp>
      <p:sp>
        <p:nvSpPr>
          <p:cNvPr id="2" name="TextBox 1"/>
          <p:cNvSpPr txBox="1"/>
          <p:nvPr/>
        </p:nvSpPr>
        <p:spPr>
          <a:xfrm>
            <a:off x="632619" y="5631383"/>
            <a:ext cx="8275638" cy="1200329"/>
          </a:xfrm>
          <a:prstGeom prst="rect">
            <a:avLst/>
          </a:prstGeom>
          <a:gradFill flip="none" rotWithShape="1">
            <a:gsLst>
              <a:gs pos="0">
                <a:srgbClr val="8FE2FF">
                  <a:tint val="66000"/>
                  <a:satMod val="160000"/>
                </a:srgbClr>
              </a:gs>
              <a:gs pos="50000">
                <a:srgbClr val="8FE2FF">
                  <a:tint val="44500"/>
                  <a:satMod val="160000"/>
                </a:srgbClr>
              </a:gs>
              <a:gs pos="100000">
                <a:srgbClr val="8FE2FF">
                  <a:tint val="23500"/>
                  <a:satMod val="160000"/>
                </a:srgbClr>
              </a:gs>
            </a:gsLst>
            <a:lin ang="13500000" scaled="1"/>
            <a:tileRect/>
          </a:gradFill>
        </p:spPr>
        <p:txBody>
          <a:bodyPr wrap="square" rtlCol="0">
            <a:spAutoFit/>
          </a:bodyPr>
          <a:lstStyle/>
          <a:p>
            <a:r>
              <a:rPr lang="en-US" dirty="0" smtClean="0"/>
              <a:t>For examples of how </a:t>
            </a:r>
            <a:r>
              <a:rPr lang="en-US" dirty="0"/>
              <a:t>o</a:t>
            </a:r>
            <a:r>
              <a:rPr lang="en-US" dirty="0" smtClean="0"/>
              <a:t>rganizational values affect organizational culture, see these </a:t>
            </a:r>
            <a:r>
              <a:rPr lang="en-US" dirty="0"/>
              <a:t>optional </a:t>
            </a:r>
            <a:r>
              <a:rPr lang="en-US" dirty="0" smtClean="0"/>
              <a:t>videos:  </a:t>
            </a:r>
          </a:p>
          <a:p>
            <a:pPr marL="285750" indent="-285750">
              <a:buFont typeface="Arial" panose="020B0604020202020204" pitchFamily="34" charset="0"/>
              <a:buChar char="•"/>
            </a:pPr>
            <a:r>
              <a:rPr lang="en-US" dirty="0" smtClean="0">
                <a:hlinkClick r:id="rId2"/>
              </a:rPr>
              <a:t>https</a:t>
            </a:r>
            <a:r>
              <a:rPr lang="en-US" dirty="0">
                <a:hlinkClick r:id="rId2"/>
              </a:rPr>
              <a:t>://</a:t>
            </a:r>
            <a:r>
              <a:rPr lang="en-US" dirty="0" smtClean="0">
                <a:hlinkClick r:id="rId2"/>
              </a:rPr>
              <a:t>www.youtube.com/watch?v=BlhM7vALtUM</a:t>
            </a:r>
            <a:r>
              <a:rPr lang="en-US" dirty="0" smtClean="0"/>
              <a:t> (11 min.)</a:t>
            </a:r>
          </a:p>
          <a:p>
            <a:pPr marL="285750" indent="-285750">
              <a:buFont typeface="Arial" panose="020B0604020202020204" pitchFamily="34" charset="0"/>
              <a:buChar char="•"/>
            </a:pPr>
            <a:r>
              <a:rPr lang="en-US" dirty="0">
                <a:hlinkClick r:id="rId3"/>
              </a:rPr>
              <a:t>https://</a:t>
            </a:r>
            <a:r>
              <a:rPr lang="en-US" dirty="0" smtClean="0">
                <a:hlinkClick r:id="rId3"/>
              </a:rPr>
              <a:t>www.youtube.com/watch?v=QzcHhjbea4g</a:t>
            </a:r>
            <a:r>
              <a:rPr lang="en-US" dirty="0" smtClean="0"/>
              <a:t> (9 min.) </a:t>
            </a:r>
            <a:endParaRPr lang="en-US" dirty="0"/>
          </a:p>
        </p:txBody>
      </p:sp>
    </p:spTree>
    <p:extLst>
      <p:ext uri="{BB962C8B-B14F-4D97-AF65-F5344CB8AC3E}">
        <p14:creationId xmlns:p14="http://schemas.microsoft.com/office/powerpoint/2010/main" val="2323215667"/>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calcmode="lin" valueType="num">
                                      <p:cBhvr additive="base">
                                        <p:cTn id="7" dur="500" fill="hold"/>
                                        <p:tgtEl>
                                          <p:spTgt spid="512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0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1203">
                                            <p:txEl>
                                              <p:pRg st="0" end="0"/>
                                            </p:txEl>
                                          </p:spTgt>
                                        </p:tgtEl>
                                        <p:attrNameLst>
                                          <p:attrName>ppt_c</p:attrName>
                                        </p:attrNameLst>
                                      </p:cBhvr>
                                      <p:to>
                                        <a:schemeClr va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1203">
                                            <p:txEl>
                                              <p:pRg st="1" end="1"/>
                                            </p:txEl>
                                          </p:spTgt>
                                        </p:tgtEl>
                                        <p:attrNameLst>
                                          <p:attrName>style.visibility</p:attrName>
                                        </p:attrNameLst>
                                      </p:cBhvr>
                                      <p:to>
                                        <p:strVal val="visible"/>
                                      </p:to>
                                    </p:set>
                                    <p:anim calcmode="lin" valueType="num">
                                      <p:cBhvr additive="base">
                                        <p:cTn id="13" dur="500" fill="hold"/>
                                        <p:tgtEl>
                                          <p:spTgt spid="512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0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1203">
                                            <p:txEl>
                                              <p:pRg st="1" end="1"/>
                                            </p:txEl>
                                          </p:spTgt>
                                        </p:tgtEl>
                                        <p:attrNameLst>
                                          <p:attrName>ppt_c</p:attrName>
                                        </p:attrNameLst>
                                      </p:cBhvr>
                                      <p:to>
                                        <a:schemeClr va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eaLnBrk="1" hangingPunct="1">
              <a:defRPr/>
            </a:pPr>
            <a:r>
              <a:rPr lang="en-US" dirty="0" smtClean="0"/>
              <a:t>What are Factors that Maintain and Communicate Organizational Culture?</a:t>
            </a:r>
          </a:p>
        </p:txBody>
      </p:sp>
      <p:sp>
        <p:nvSpPr>
          <p:cNvPr id="2" name="TextBox 1"/>
          <p:cNvSpPr txBox="1"/>
          <p:nvPr/>
        </p:nvSpPr>
        <p:spPr>
          <a:xfrm>
            <a:off x="543631" y="2362200"/>
            <a:ext cx="1237544" cy="381000"/>
          </a:xfrm>
          <a:prstGeom prst="rect">
            <a:avLst/>
          </a:prstGeom>
          <a:solidFill>
            <a:schemeClr val="bg1"/>
          </a:solidFill>
        </p:spPr>
        <p:txBody>
          <a:bodyPr wrap="square" rtlCol="0">
            <a:spAutoFit/>
          </a:bodyPr>
          <a:lstStyle/>
          <a:p>
            <a:r>
              <a:rPr lang="en-US" dirty="0" smtClean="0"/>
              <a:t>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91842011"/>
      </p:ext>
    </p:extLst>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Jones2 T05">
  <a:themeElements>
    <a:clrScheme name="Jones2 T05 15">
      <a:dk1>
        <a:srgbClr val="000000"/>
      </a:dk1>
      <a:lt1>
        <a:srgbClr val="FFFFFF"/>
      </a:lt1>
      <a:dk2>
        <a:srgbClr val="E8B218"/>
      </a:dk2>
      <a:lt2>
        <a:srgbClr val="000000"/>
      </a:lt2>
      <a:accent1>
        <a:srgbClr val="E8B218"/>
      </a:accent1>
      <a:accent2>
        <a:srgbClr val="5A8F3D"/>
      </a:accent2>
      <a:accent3>
        <a:srgbClr val="FFFFFF"/>
      </a:accent3>
      <a:accent4>
        <a:srgbClr val="000000"/>
      </a:accent4>
      <a:accent5>
        <a:srgbClr val="F2D5AB"/>
      </a:accent5>
      <a:accent6>
        <a:srgbClr val="518136"/>
      </a:accent6>
      <a:hlink>
        <a:srgbClr val="BB2C29"/>
      </a:hlink>
      <a:folHlink>
        <a:srgbClr val="AF7EBE"/>
      </a:folHlink>
    </a:clrScheme>
    <a:fontScheme name="Jones2 T0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0962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0962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Jones2 T0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ones2 T0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ones2 T0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ones2 T0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ones2 T0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ones2 T0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ones2 T0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ones2 T0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ones2 T0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ones2 T0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ones2 T0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Jones2 T05 13">
        <a:dk1>
          <a:srgbClr val="000000"/>
        </a:dk1>
        <a:lt1>
          <a:srgbClr val="FFFFFF"/>
        </a:lt1>
        <a:dk2>
          <a:srgbClr val="000000"/>
        </a:dk2>
        <a:lt2>
          <a:srgbClr val="969696"/>
        </a:lt2>
        <a:accent1>
          <a:srgbClr val="FACB54"/>
        </a:accent1>
        <a:accent2>
          <a:srgbClr val="FF9966"/>
        </a:accent2>
        <a:accent3>
          <a:srgbClr val="FFFFFF"/>
        </a:accent3>
        <a:accent4>
          <a:srgbClr val="000000"/>
        </a:accent4>
        <a:accent5>
          <a:srgbClr val="FCE2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14">
        <a:dk1>
          <a:srgbClr val="000000"/>
        </a:dk1>
        <a:lt1>
          <a:srgbClr val="FFFFFF"/>
        </a:lt1>
        <a:dk2>
          <a:srgbClr val="E8B218"/>
        </a:dk2>
        <a:lt2>
          <a:srgbClr val="969696"/>
        </a:lt2>
        <a:accent1>
          <a:srgbClr val="FACB54"/>
        </a:accent1>
        <a:accent2>
          <a:srgbClr val="FF9966"/>
        </a:accent2>
        <a:accent3>
          <a:srgbClr val="FFFFFF"/>
        </a:accent3>
        <a:accent4>
          <a:srgbClr val="000000"/>
        </a:accent4>
        <a:accent5>
          <a:srgbClr val="FCE2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15">
        <a:dk1>
          <a:srgbClr val="000000"/>
        </a:dk1>
        <a:lt1>
          <a:srgbClr val="FFFFFF"/>
        </a:lt1>
        <a:dk2>
          <a:srgbClr val="E8B218"/>
        </a:dk2>
        <a:lt2>
          <a:srgbClr val="000000"/>
        </a:lt2>
        <a:accent1>
          <a:srgbClr val="E8B218"/>
        </a:accent1>
        <a:accent2>
          <a:srgbClr val="5A8F3D"/>
        </a:accent2>
        <a:accent3>
          <a:srgbClr val="FFFFFF"/>
        </a:accent3>
        <a:accent4>
          <a:srgbClr val="000000"/>
        </a:accent4>
        <a:accent5>
          <a:srgbClr val="F2D5AB"/>
        </a:accent5>
        <a:accent6>
          <a:srgbClr val="518136"/>
        </a:accent6>
        <a:hlink>
          <a:srgbClr val="BB2C29"/>
        </a:hlink>
        <a:folHlink>
          <a:srgbClr val="AF7EB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459</TotalTime>
  <Words>1307</Words>
  <Application>Microsoft Office PowerPoint</Application>
  <PresentationFormat>On-screen Show (4:3)</PresentationFormat>
  <Paragraphs>135</Paragraphs>
  <Slides>18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Book Antiqua</vt:lpstr>
      <vt:lpstr>Calibri</vt:lpstr>
      <vt:lpstr>Times New Roman</vt:lpstr>
      <vt:lpstr>Wingdings</vt:lpstr>
      <vt:lpstr>Jones2 T05</vt:lpstr>
      <vt:lpstr>Organizational Culture</vt:lpstr>
      <vt:lpstr>Organizational Culture</vt:lpstr>
      <vt:lpstr>Organizational Culture</vt:lpstr>
      <vt:lpstr>Organizational Culture</vt:lpstr>
      <vt:lpstr>Advantages of a strong culture?</vt:lpstr>
      <vt:lpstr>Disadvantages of a strong culture?</vt:lpstr>
      <vt:lpstr>Organizational Culture</vt:lpstr>
      <vt:lpstr>Role of Organizational  Cultural Values</vt:lpstr>
      <vt:lpstr>What are Factors that Maintain and Communicate Organizational Culture?</vt:lpstr>
      <vt:lpstr>How does Socialization Relate to Organizational Culture?</vt:lpstr>
      <vt:lpstr>       Socialization</vt:lpstr>
      <vt:lpstr>Ceremonies &amp; Rituals</vt:lpstr>
      <vt:lpstr>Ceremonies and Rites</vt:lpstr>
      <vt:lpstr>Stories, Symbols, and Language (see text, pp. 560 – 562)</vt:lpstr>
      <vt:lpstr>Creating an Ethical  Organizational Culture</vt:lpstr>
      <vt:lpstr>Create a Positive  Organizational Culture</vt:lpstr>
      <vt:lpstr>Workplace Spirituality</vt:lpstr>
      <vt:lpstr>Summary</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William Ross</cp:lastModifiedBy>
  <cp:revision>33</cp:revision>
  <dcterms:created xsi:type="dcterms:W3CDTF">2011-07-25T18:58:50Z</dcterms:created>
  <dcterms:modified xsi:type="dcterms:W3CDTF">2018-08-03T22:09:58Z</dcterms:modified>
</cp:coreProperties>
</file>