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1"/>
  </p:notesMasterIdLst>
  <p:sldIdLst>
    <p:sldId id="258" r:id="rId2"/>
    <p:sldId id="259" r:id="rId3"/>
    <p:sldId id="267" r:id="rId4"/>
    <p:sldId id="263" r:id="rId5"/>
    <p:sldId id="269" r:id="rId6"/>
    <p:sldId id="314" r:id="rId7"/>
    <p:sldId id="272" r:id="rId8"/>
    <p:sldId id="309" r:id="rId9"/>
    <p:sldId id="306" r:id="rId10"/>
    <p:sldId id="273" r:id="rId11"/>
    <p:sldId id="275" r:id="rId12"/>
    <p:sldId id="276" r:id="rId13"/>
    <p:sldId id="316" r:id="rId14"/>
    <p:sldId id="280" r:id="rId15"/>
    <p:sldId id="281" r:id="rId16"/>
    <p:sldId id="282" r:id="rId17"/>
    <p:sldId id="285" r:id="rId18"/>
    <p:sldId id="317" r:id="rId19"/>
    <p:sldId id="310" r:id="rId20"/>
    <p:sldId id="311" r:id="rId21"/>
    <p:sldId id="286" r:id="rId22"/>
    <p:sldId id="288" r:id="rId23"/>
    <p:sldId id="289" r:id="rId24"/>
    <p:sldId id="290" r:id="rId25"/>
    <p:sldId id="312" r:id="rId26"/>
    <p:sldId id="313" r:id="rId27"/>
    <p:sldId id="291" r:id="rId28"/>
    <p:sldId id="293" r:id="rId29"/>
    <p:sldId id="295" r:id="rId30"/>
    <p:sldId id="296" r:id="rId31"/>
    <p:sldId id="297" r:id="rId32"/>
    <p:sldId id="298" r:id="rId33"/>
    <p:sldId id="305" r:id="rId34"/>
    <p:sldId id="319" r:id="rId35"/>
    <p:sldId id="299" r:id="rId36"/>
    <p:sldId id="300" r:id="rId37"/>
    <p:sldId id="301" r:id="rId38"/>
    <p:sldId id="318" r:id="rId39"/>
    <p:sldId id="308" r:id="rId40"/>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49"/>
    <a:srgbClr val="1A69A4"/>
    <a:srgbClr val="93E3FF"/>
    <a:srgbClr val="5A8F3D"/>
    <a:srgbClr val="AF7EBE"/>
    <a:srgbClr val="538438"/>
    <a:srgbClr val="608834"/>
    <a:srgbClr val="BB2C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9" autoAdjust="0"/>
    <p:restoredTop sz="72168" autoAdjust="0"/>
  </p:normalViewPr>
  <p:slideViewPr>
    <p:cSldViewPr snapToGrid="0">
      <p:cViewPr>
        <p:scale>
          <a:sx n="100" d="100"/>
          <a:sy n="100" d="100"/>
        </p:scale>
        <p:origin x="-422" y="720"/>
      </p:cViewPr>
      <p:guideLst>
        <p:guide orient="horz" pos="1872"/>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4182"/>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779141B-C7F6-4EA0-9813-CB29C6513B24}" type="slidenum">
              <a:rPr lang="en-US"/>
              <a:pPr/>
              <a:t>‹#›</a:t>
            </a:fld>
            <a:endParaRPr lang="en-US"/>
          </a:p>
        </p:txBody>
      </p:sp>
    </p:spTree>
    <p:extLst>
      <p:ext uri="{BB962C8B-B14F-4D97-AF65-F5344CB8AC3E}">
        <p14:creationId xmlns:p14="http://schemas.microsoft.com/office/powerpoint/2010/main" val="23166583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76438-DBA4-4B89-BA4C-1ABC6C9D0DBA}" type="slidenum">
              <a:rPr lang="en-US"/>
              <a:pPr/>
              <a:t>3</a:t>
            </a:fld>
            <a:endParaRPr lang="en-US"/>
          </a:p>
        </p:txBody>
      </p:sp>
      <p:sp>
        <p:nvSpPr>
          <p:cNvPr id="2765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A2A28-CD86-4A07-97A8-57DA9F392B6B}" type="slidenum">
              <a:rPr lang="en-US"/>
              <a:pPr/>
              <a:t>21</a:t>
            </a:fld>
            <a:endParaRPr lang="en-US"/>
          </a:p>
        </p:txBody>
      </p:sp>
      <p:sp>
        <p:nvSpPr>
          <p:cNvPr id="6861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A64D7-ADDE-4BD1-BB40-B3CD5B8FB594}" type="slidenum">
              <a:rPr lang="en-US"/>
              <a:pPr/>
              <a:t>22</a:t>
            </a:fld>
            <a:endParaRPr lang="en-US"/>
          </a:p>
        </p:txBody>
      </p:sp>
      <p:sp>
        <p:nvSpPr>
          <p:cNvPr id="7270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4F4A0-AC08-4945-ABE1-46BF84AD9F99}" type="slidenum">
              <a:rPr lang="en-US"/>
              <a:pPr/>
              <a:t>23</a:t>
            </a:fld>
            <a:endParaRPr lang="en-US"/>
          </a:p>
        </p:txBody>
      </p:sp>
      <p:sp>
        <p:nvSpPr>
          <p:cNvPr id="7475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57019-2C48-4E69-9C07-ACD6416496FA}" type="slidenum">
              <a:rPr lang="en-US"/>
              <a:pPr/>
              <a:t>29</a:t>
            </a:fld>
            <a:endParaRPr lang="en-US"/>
          </a:p>
        </p:txBody>
      </p:sp>
      <p:sp>
        <p:nvSpPr>
          <p:cNvPr id="8294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36473-8EEB-4E62-A714-35D7D72A4679}" type="slidenum">
              <a:rPr lang="en-US"/>
              <a:pPr/>
              <a:t>30</a:t>
            </a:fld>
            <a:endParaRPr lang="en-US"/>
          </a:p>
        </p:txBody>
      </p:sp>
      <p:sp>
        <p:nvSpPr>
          <p:cNvPr id="8499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90FB6-8531-45C6-838F-E056FCD5168C}" type="slidenum">
              <a:rPr lang="en-US"/>
              <a:pPr/>
              <a:t>31</a:t>
            </a:fld>
            <a:endParaRPr lang="en-US"/>
          </a:p>
        </p:txBody>
      </p:sp>
      <p:sp>
        <p:nvSpPr>
          <p:cNvPr id="8704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E3B4A-D87E-42A7-A5A3-7E80715D35AC}" type="slidenum">
              <a:rPr lang="en-US"/>
              <a:pPr/>
              <a:t>32</a:t>
            </a:fld>
            <a:endParaRPr lang="en-US"/>
          </a:p>
        </p:txBody>
      </p:sp>
      <p:sp>
        <p:nvSpPr>
          <p:cNvPr id="8909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02C8DF-6CE5-421D-93BC-AA786FA122D7}" type="slidenum">
              <a:rPr lang="en-US"/>
              <a:pPr/>
              <a:t>33</a:t>
            </a:fld>
            <a:endParaRPr lang="en-US"/>
          </a:p>
        </p:txBody>
      </p:sp>
      <p:sp>
        <p:nvSpPr>
          <p:cNvPr id="103426" name="Rectangle 2"/>
          <p:cNvSpPr>
            <a:spLocks noGrp="1" noRot="1" noChangeAspect="1" noChangeArrowheads="1" noTextEdit="1"/>
          </p:cNvSpPr>
          <p:nvPr>
            <p:ph type="sldImg"/>
          </p:nvPr>
        </p:nvSpPr>
        <p:spPr>
          <a:xfrm>
            <a:off x="1065213" y="692150"/>
            <a:ext cx="4727575" cy="3416300"/>
          </a:xfrm>
          <a:ln w="12700" cap="flat">
            <a:solidFill>
              <a:schemeClr val="tx1"/>
            </a:solidFill>
          </a:ln>
          <a:extLst>
            <a:ext uri="{909E8E84-426E-40DD-AFC4-6F175D3DCCD1}">
              <a14:hiddenFill xmlns:a14="http://schemas.microsoft.com/office/drawing/2010/main">
                <a:noFill/>
              </a14:hiddenFill>
            </a:ext>
          </a:extLst>
        </p:spPr>
      </p:sp>
      <p:sp>
        <p:nvSpPr>
          <p:cNvPr id="103427" name="Rectangle 3"/>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95F1C-468E-432D-9686-FBB4775F8C74}" type="slidenum">
              <a:rPr lang="en-US"/>
              <a:pPr/>
              <a:t>35</a:t>
            </a:fld>
            <a:endParaRPr lang="en-US"/>
          </a:p>
        </p:txBody>
      </p:sp>
      <p:sp>
        <p:nvSpPr>
          <p:cNvPr id="91138"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9"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4AED9-6431-4FC7-B02E-6CA3AEC14F77}" type="slidenum">
              <a:rPr lang="en-US"/>
              <a:pPr/>
              <a:t>36</a:t>
            </a:fld>
            <a:endParaRPr lang="en-US"/>
          </a:p>
        </p:txBody>
      </p:sp>
      <p:sp>
        <p:nvSpPr>
          <p:cNvPr id="9318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6128DD-3019-4DE1-B336-DDDFE6AF2BB4}" type="slidenum">
              <a:rPr lang="en-US"/>
              <a:pPr/>
              <a:t>5</a:t>
            </a:fld>
            <a:endParaRPr lang="en-US"/>
          </a:p>
        </p:txBody>
      </p:sp>
      <p:sp>
        <p:nvSpPr>
          <p:cNvPr id="3072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2A84F-E84F-4CB1-92F4-0027BA526765}" type="slidenum">
              <a:rPr lang="en-US"/>
              <a:pPr/>
              <a:t>37</a:t>
            </a:fld>
            <a:endParaRPr lang="en-US"/>
          </a:p>
        </p:txBody>
      </p:sp>
      <p:sp>
        <p:nvSpPr>
          <p:cNvPr id="9523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F2D42-9BC8-4151-BBAF-AAC494F4F71B}" type="slidenum">
              <a:rPr lang="en-US"/>
              <a:pPr/>
              <a:t>7</a:t>
            </a:fld>
            <a:endParaRPr lang="en-US"/>
          </a:p>
        </p:txBody>
      </p:sp>
      <p:sp>
        <p:nvSpPr>
          <p:cNvPr id="35842"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FFF9FA-A5B2-4DCC-8030-C10CE9BE6D4A}" type="slidenum">
              <a:rPr lang="en-US"/>
              <a:pPr/>
              <a:t>10</a:t>
            </a:fld>
            <a:endParaRPr lang="en-US"/>
          </a:p>
        </p:txBody>
      </p:sp>
      <p:sp>
        <p:nvSpPr>
          <p:cNvPr id="3789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F181F-F4E3-45F3-B8D7-8560C2CBE229}" type="slidenum">
              <a:rPr lang="en-US"/>
              <a:pPr/>
              <a:t>11</a:t>
            </a:fld>
            <a:endParaRPr lang="en-US"/>
          </a:p>
        </p:txBody>
      </p:sp>
      <p:sp>
        <p:nvSpPr>
          <p:cNvPr id="4198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we saw in the previous chapter on culture, the decision about whom to hire is a very important one.  The chart in this slide helps to outline a process by which to hire someone.  There are three levels outlined – initial selection, substantive selection, and contingent selection – during each selection step, the applicant pool gets smaller and smaller and the criteria of moving to the next level gets more and more difficult.  Let’s look at these steps in more detail. </a:t>
            </a:r>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AC4B93BE-CE67-46E9-A8ED-111FBA16C3F8}" type="slidenum">
              <a:rPr lang="en-US" sz="1200" b="0" smtClean="0">
                <a:latin typeface="Times New Roman" pitchFamily="18" charset="0"/>
              </a:rPr>
              <a:pPr eaLnBrk="1" hangingPunct="1"/>
              <a:t>13</a:t>
            </a:fld>
            <a:endParaRPr lang="en-US"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13DF82-0BBA-46D6-A832-AE7DEC7FF50C}" type="slidenum">
              <a:rPr lang="en-US"/>
              <a:pPr/>
              <a:t>14</a:t>
            </a:fld>
            <a:endParaRPr lang="en-US"/>
          </a:p>
        </p:txBody>
      </p:sp>
      <p:sp>
        <p:nvSpPr>
          <p:cNvPr id="57346"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7"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BD4DFA-B1F0-42A9-9F3B-47ADF856B7A4}" type="slidenum">
              <a:rPr lang="en-US"/>
              <a:pPr/>
              <a:t>15</a:t>
            </a:fld>
            <a:endParaRPr lang="en-US"/>
          </a:p>
        </p:txBody>
      </p:sp>
      <p:sp>
        <p:nvSpPr>
          <p:cNvPr id="59394"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Once an employee is hired, it is important that they receive ongoing training and development while employed.  Some different types of training programs include the following:</a:t>
            </a:r>
            <a:br>
              <a:rPr lang="en-US" smtClean="0"/>
            </a:br>
            <a:r>
              <a:rPr lang="en-US" smtClean="0"/>
              <a:t/>
            </a:r>
            <a:br>
              <a:rPr lang="en-US" smtClean="0"/>
            </a:br>
            <a:r>
              <a:rPr lang="en-US" smtClean="0"/>
              <a:t>Basic literacy skills training is a program that might be necessary because ½ of U.S. high school graduates do not have the basic skills necessary for work.</a:t>
            </a:r>
          </a:p>
          <a:p>
            <a:endParaRPr lang="en-US" smtClean="0"/>
          </a:p>
          <a:p>
            <a:r>
              <a:rPr lang="en-US" smtClean="0"/>
              <a:t>Technical skills training focuses on training for technical skills needed on the job.</a:t>
            </a:r>
          </a:p>
          <a:p>
            <a:endParaRPr lang="en-US" smtClean="0"/>
          </a:p>
          <a:p>
            <a:r>
              <a:rPr lang="en-US" smtClean="0"/>
              <a:t>Interpersonal skills training will help to enhance listening, communication, and teamwork.</a:t>
            </a:r>
          </a:p>
          <a:p>
            <a:endParaRPr lang="en-US" smtClean="0"/>
          </a:p>
          <a:p>
            <a:r>
              <a:rPr lang="en-US" smtClean="0"/>
              <a:t>Problem-solving skills training may help to sharpen the logic and reasoning capabilities of the workforce, which will assist in developing solid decision-making techniques.</a:t>
            </a:r>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0CE0D6F2-3E72-4F36-9C81-64BDD1A25E4A}" type="slidenum">
              <a:rPr lang="en-US" sz="1200" b="0" smtClean="0">
                <a:latin typeface="Times New Roman" pitchFamily="18" charset="0"/>
              </a:rPr>
              <a:pPr eaLnBrk="1" hangingPunct="1"/>
              <a:t>18</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2"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1027"/>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1028"/>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47" name="Group 1031"/>
          <p:cNvGrpSpPr>
            <a:grpSpLocks/>
          </p:cNvGrpSpPr>
          <p:nvPr/>
        </p:nvGrpSpPr>
        <p:grpSpPr bwMode="auto">
          <a:xfrm>
            <a:off x="0" y="0"/>
            <a:ext cx="376238" cy="5943600"/>
            <a:chOff x="0" y="0"/>
            <a:chExt cx="237" cy="3744"/>
          </a:xfrm>
        </p:grpSpPr>
        <p:sp>
          <p:nvSpPr>
            <p:cNvPr id="10248"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1034"/>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Oval 1035"/>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Rectangle 1036"/>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53" name="Rectangle 1037"/>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Rectangle 1038"/>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040"/>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258" name="Text Box 1042"/>
          <p:cNvSpPr txBox="1">
            <a:spLocks noChangeArrowheads="1"/>
          </p:cNvSpPr>
          <p:nvPr/>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59" name="Text Box 1043"/>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7200" b="1">
                <a:solidFill>
                  <a:srgbClr val="1A69A4"/>
                </a:solidFill>
              </a:rPr>
              <a:t>1</a:t>
            </a:r>
          </a:p>
        </p:txBody>
      </p:sp>
      <p:sp>
        <p:nvSpPr>
          <p:cNvPr id="1026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Line 1045"/>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Rectangle 1046"/>
          <p:cNvSpPr>
            <a:spLocks noChangeArrowheads="1"/>
          </p:cNvSpPr>
          <p:nvPr/>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Oval 1048"/>
          <p:cNvSpPr>
            <a:spLocks noChangeArrowheads="1"/>
          </p:cNvSpPr>
          <p:nvPr/>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Oval 1049"/>
          <p:cNvSpPr>
            <a:spLocks noChangeArrowheads="1"/>
          </p:cNvSpPr>
          <p:nvPr/>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Rectangle 1052"/>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Rectangle 1053"/>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272" name="Group 1056"/>
          <p:cNvGrpSpPr>
            <a:grpSpLocks/>
          </p:cNvGrpSpPr>
          <p:nvPr userDrawn="1"/>
        </p:nvGrpSpPr>
        <p:grpSpPr bwMode="auto">
          <a:xfrm>
            <a:off x="0" y="0"/>
            <a:ext cx="376238" cy="5943600"/>
            <a:chOff x="0" y="0"/>
            <a:chExt cx="237" cy="3744"/>
          </a:xfrm>
        </p:grpSpPr>
        <p:sp>
          <p:nvSpPr>
            <p:cNvPr id="1027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5" name="Oval 1059"/>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Oval 1060"/>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7" name="Rectangle 1061"/>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78" name="Rectangle 1062"/>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9" name="Rectangle 1063"/>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1" name="Text Box 1065"/>
          <p:cNvSpPr txBox="1">
            <a:spLocks noChangeArrowheads="1"/>
          </p:cNvSpPr>
          <p:nvPr userDrawn="1"/>
        </p:nvSpPr>
        <p:spPr bwMode="auto">
          <a:xfrm rot="-54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r>
              <a:rPr lang="en-US" sz="2400" b="1">
                <a:solidFill>
                  <a:schemeClr val="hlink"/>
                </a:solidFill>
              </a:rPr>
              <a:t>Chapter</a:t>
            </a:r>
          </a:p>
        </p:txBody>
      </p:sp>
      <p:sp>
        <p:nvSpPr>
          <p:cNvPr id="10282" name="Text Box 1066"/>
          <p:cNvSpPr txBox="1">
            <a:spLocks noChangeArrowheads="1"/>
          </p:cNvSpPr>
          <p:nvPr userDrawn="1"/>
        </p:nvSpPr>
        <p:spPr bwMode="auto">
          <a:xfrm>
            <a:off x="6561436" y="354013"/>
            <a:ext cx="1383704" cy="101565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r>
              <a:rPr lang="en-US" sz="6000" b="1" dirty="0" smtClean="0">
                <a:solidFill>
                  <a:srgbClr val="1A69A4"/>
                </a:solidFill>
              </a:rPr>
              <a:t>17</a:t>
            </a:r>
            <a:r>
              <a:rPr lang="en-US" sz="4800" b="1" dirty="0" smtClean="0">
                <a:solidFill>
                  <a:srgbClr val="1A69A4"/>
                </a:solidFill>
              </a:rPr>
              <a:t>a</a:t>
            </a:r>
            <a:endParaRPr lang="en-US" sz="4800" b="1" dirty="0">
              <a:solidFill>
                <a:srgbClr val="1A69A4"/>
              </a:solidFill>
            </a:endParaRPr>
          </a:p>
        </p:txBody>
      </p:sp>
      <p:sp>
        <p:nvSpPr>
          <p:cNvPr id="1028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4" name="Line 1068"/>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5" name="Rectangle 1069"/>
          <p:cNvSpPr>
            <a:spLocks noChangeArrowheads="1"/>
          </p:cNvSpPr>
          <p:nvPr userDrawn="1"/>
        </p:nvSpPr>
        <p:spPr bwMode="auto">
          <a:xfrm>
            <a:off x="0" y="193675"/>
            <a:ext cx="190500" cy="5749925"/>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7" name="Oval 1071"/>
          <p:cNvSpPr>
            <a:spLocks noChangeArrowheads="1"/>
          </p:cNvSpPr>
          <p:nvPr userDrawn="1"/>
        </p:nvSpPr>
        <p:spPr bwMode="auto">
          <a:xfrm>
            <a:off x="0" y="254000"/>
            <a:ext cx="327025" cy="327025"/>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8" name="Oval 1072"/>
          <p:cNvSpPr>
            <a:spLocks noChangeArrowheads="1"/>
          </p:cNvSpPr>
          <p:nvPr userDrawn="1"/>
        </p:nvSpPr>
        <p:spPr bwMode="auto">
          <a:xfrm>
            <a:off x="201613" y="444500"/>
            <a:ext cx="327025" cy="327025"/>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626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616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234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8816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0125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05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57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880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336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824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726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23" name="Group 7"/>
          <p:cNvGrpSpPr>
            <a:grpSpLocks/>
          </p:cNvGrpSpPr>
          <p:nvPr/>
        </p:nvGrpSpPr>
        <p:grpSpPr bwMode="auto">
          <a:xfrm>
            <a:off x="0" y="0"/>
            <a:ext cx="376238" cy="5943600"/>
            <a:chOff x="0" y="0"/>
            <a:chExt cx="237" cy="3744"/>
          </a:xfrm>
        </p:grpSpPr>
        <p:sp>
          <p:nvSpPr>
            <p:cNvPr id="9224"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Oval 10"/>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11"/>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Rectangle 12"/>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9"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9230"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1"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36" name="Group 20"/>
          <p:cNvGrpSpPr>
            <a:grpSpLocks/>
          </p:cNvGrpSpPr>
          <p:nvPr userDrawn="1"/>
        </p:nvGrpSpPr>
        <p:grpSpPr bwMode="auto">
          <a:xfrm>
            <a:off x="0" y="0"/>
            <a:ext cx="376238" cy="5943600"/>
            <a:chOff x="0" y="0"/>
            <a:chExt cx="237" cy="3744"/>
          </a:xfrm>
        </p:grpSpPr>
        <p:sp>
          <p:nvSpPr>
            <p:cNvPr id="9237"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Oval 23"/>
            <p:cNvSpPr>
              <a:spLocks noChangeArrowheads="1"/>
            </p:cNvSpPr>
            <p:nvPr userDrawn="1"/>
          </p:nvSpPr>
          <p:spPr bwMode="auto">
            <a:xfrm>
              <a:off x="12" y="252"/>
              <a:ext cx="206" cy="206"/>
            </a:xfrm>
            <a:prstGeom prst="ellipse">
              <a:avLst/>
            </a:prstGeom>
            <a:gradFill rotWithShape="1">
              <a:gsLst>
                <a:gs pos="0">
                  <a:srgbClr val="0B3F49">
                    <a:gamma/>
                    <a:shade val="46275"/>
                    <a:invGamma/>
                  </a:srgbClr>
                </a:gs>
                <a:gs pos="50000">
                  <a:srgbClr val="0B3F49"/>
                </a:gs>
                <a:gs pos="100000">
                  <a:srgbClr val="0B3F49">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Oval 24"/>
            <p:cNvSpPr>
              <a:spLocks noChangeArrowheads="1"/>
            </p:cNvSpPr>
            <p:nvPr userDrawn="1"/>
          </p:nvSpPr>
          <p:spPr bwMode="auto">
            <a:xfrm>
              <a:off x="12" y="11"/>
              <a:ext cx="206" cy="206"/>
            </a:xfrm>
            <a:prstGeom prst="ellipse">
              <a:avLst/>
            </a:prstGeom>
            <a:gradFill rotWithShape="1">
              <a:gsLst>
                <a:gs pos="0">
                  <a:srgbClr val="1A69A4">
                    <a:gamma/>
                    <a:shade val="46275"/>
                    <a:invGamma/>
                  </a:srgbClr>
                </a:gs>
                <a:gs pos="50000">
                  <a:srgbClr val="1A69A4"/>
                </a:gs>
                <a:gs pos="100000">
                  <a:srgbClr val="1A69A4">
                    <a:gamma/>
                    <a:shade val="46275"/>
                    <a:invGamma/>
                  </a:srgbClr>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Rectangle 25"/>
            <p:cNvSpPr>
              <a:spLocks noChangeArrowheads="1"/>
            </p:cNvSpPr>
            <p:nvPr userDrawn="1"/>
          </p:nvSpPr>
          <p:spPr bwMode="auto">
            <a:xfrm>
              <a:off x="30" y="0"/>
              <a:ext cx="64" cy="3744"/>
            </a:xfrm>
            <a:prstGeom prst="rect">
              <a:avLst/>
            </a:prstGeom>
            <a:gradFill rotWithShape="1">
              <a:gsLst>
                <a:gs pos="0">
                  <a:srgbClr val="FFFFFF">
                    <a:alpha val="52000"/>
                  </a:srgbClr>
                </a:gs>
                <a:gs pos="100000">
                  <a:srgbClr val="FFFFFF">
                    <a:gamma/>
                    <a:tint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2" name="Text Box 26"/>
          <p:cNvSpPr txBox="1">
            <a:spLocks noChangeArrowheads="1"/>
          </p:cNvSpPr>
          <p:nvPr userDrawn="1"/>
        </p:nvSpPr>
        <p:spPr bwMode="auto">
          <a:xfrm>
            <a:off x="7226300" y="54356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17-</a:t>
            </a:r>
            <a:fld id="{A04B947D-B8C5-4B95-BD0B-7F822D0F4C3C}" type="slidenum">
              <a:rPr lang="en-US"/>
              <a:pPr>
                <a:spcBef>
                  <a:spcPct val="50000"/>
                </a:spcBef>
              </a:pPr>
              <a:t>‹#›</a:t>
            </a:fld>
            <a:endParaRPr lang="en-US" dirty="0"/>
          </a:p>
        </p:txBody>
      </p:sp>
      <p:sp>
        <p:nvSpPr>
          <p:cNvPr id="9243" name="Text Box 27"/>
          <p:cNvSpPr txBox="1">
            <a:spLocks noChangeArrowheads="1"/>
          </p:cNvSpPr>
          <p:nvPr userDrawn="1"/>
        </p:nvSpPr>
        <p:spPr bwMode="auto">
          <a:xfrm rot="16200000">
            <a:off x="-2070443" y="3533966"/>
            <a:ext cx="4680769"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r>
              <a:rPr lang="en-US" sz="900" b="1" i="1" dirty="0" smtClean="0">
                <a:latin typeface="Book Antiqua" pitchFamily="18" charset="0"/>
              </a:rPr>
              <a:t>Some Material may be © Pearson and/or</a:t>
            </a:r>
            <a:r>
              <a:rPr lang="en-US" sz="900" b="1" i="1" baseline="0" dirty="0" smtClean="0">
                <a:latin typeface="Book Antiqua" pitchFamily="18" charset="0"/>
              </a:rPr>
              <a:t> McGraw Hill and/or Cengage. </a:t>
            </a:r>
            <a:r>
              <a:rPr lang="en-US" sz="900" b="1" i="1" dirty="0" smtClean="0">
                <a:latin typeface="Book Antiqua" pitchFamily="18" charset="0"/>
              </a:rPr>
              <a:t> </a:t>
            </a:r>
            <a:r>
              <a:rPr lang="en-US" sz="900" b="1" i="1" dirty="0">
                <a:latin typeface="Book Antiqua" pitchFamily="18" charset="0"/>
              </a:rPr>
              <a:t>All rights reserved.</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par>
    </p:tnLst>
  </p:timing>
  <p:txStyles>
    <p:titleStyle>
      <a:lvl1pPr algn="ctr" defTabSz="809625" rtl="0" fontAlgn="base">
        <a:spcBef>
          <a:spcPct val="0"/>
        </a:spcBef>
        <a:spcAft>
          <a:spcPct val="0"/>
        </a:spcAft>
        <a:defRPr sz="3800">
          <a:solidFill>
            <a:schemeClr val="tx2"/>
          </a:solidFill>
          <a:latin typeface="+mj-lt"/>
          <a:ea typeface="+mj-ea"/>
          <a:cs typeface="+mj-cs"/>
        </a:defRPr>
      </a:lvl1pPr>
      <a:lvl2pPr algn="ctr" defTabSz="809625" rtl="0" fontAlgn="base">
        <a:spcBef>
          <a:spcPct val="0"/>
        </a:spcBef>
        <a:spcAft>
          <a:spcPct val="0"/>
        </a:spcAft>
        <a:defRPr sz="3800">
          <a:solidFill>
            <a:schemeClr val="tx2"/>
          </a:solidFill>
          <a:latin typeface="Arial" charset="0"/>
        </a:defRPr>
      </a:lvl2pPr>
      <a:lvl3pPr algn="ctr" defTabSz="809625" rtl="0" fontAlgn="base">
        <a:spcBef>
          <a:spcPct val="0"/>
        </a:spcBef>
        <a:spcAft>
          <a:spcPct val="0"/>
        </a:spcAft>
        <a:defRPr sz="3800">
          <a:solidFill>
            <a:schemeClr val="tx2"/>
          </a:solidFill>
          <a:latin typeface="Arial" charset="0"/>
        </a:defRPr>
      </a:lvl3pPr>
      <a:lvl4pPr algn="ctr" defTabSz="809625" rtl="0" fontAlgn="base">
        <a:spcBef>
          <a:spcPct val="0"/>
        </a:spcBef>
        <a:spcAft>
          <a:spcPct val="0"/>
        </a:spcAft>
        <a:defRPr sz="3800">
          <a:solidFill>
            <a:schemeClr val="tx2"/>
          </a:solidFill>
          <a:latin typeface="Arial" charset="0"/>
        </a:defRPr>
      </a:lvl4pPr>
      <a:lvl5pPr algn="ctr" defTabSz="809625" rtl="0" fontAlgn="base">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fontAlgn="base">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fontAlgn="base">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fod.infobase.com.libweb.uwlax.edu/p_ViewVideo.aspx?xtid=35946&amp;loid=40878&amp;tScript=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jCPaQuY-ej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open.lib.umn.edu/humanresourcemanagement/chapter/11-2-appraisal-methods/"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hyperlink" Target="http://www.oxfordreference.com/view/10.1093/oi/authority.20110803095456852"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iNvsTU__AN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fod.infobase.com.libweb.uwlax.edu/p_ViewVideo.aspx?xtid=40230&amp;tScript=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i1vekH53t2E"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G1-FJpPnSFY" TargetMode="External"/><Relationship Id="rId2" Type="http://schemas.openxmlformats.org/officeDocument/2006/relationships/hyperlink" Target="https://www.youtube.com/watch?v=51xgYK9PTKY" TargetMode="External"/><Relationship Id="rId1" Type="http://schemas.openxmlformats.org/officeDocument/2006/relationships/slideLayout" Target="../slideLayouts/slideLayout2.xml"/><Relationship Id="rId6" Type="http://schemas.openxmlformats.org/officeDocument/2006/relationships/hyperlink" Target="https://www.youtube.com/watch?v=D2_U_vsfr6I" TargetMode="External"/><Relationship Id="rId5" Type="http://schemas.openxmlformats.org/officeDocument/2006/relationships/hyperlink" Target="https://www.youtube.com/watch?v=Zr6cnQfDtjk" TargetMode="External"/><Relationship Id="rId4" Type="http://schemas.openxmlformats.org/officeDocument/2006/relationships/hyperlink" Target="https://www.youtube.com/watch?v=jsHC15xh43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274638" y="690563"/>
            <a:ext cx="6240462" cy="1274762"/>
          </a:xfrm>
        </p:spPr>
        <p:txBody>
          <a:bodyPr/>
          <a:lstStyle/>
          <a:p>
            <a:r>
              <a:rPr lang="en-US"/>
              <a:t>Human Resource </a:t>
            </a:r>
            <a:br>
              <a:rPr lang="en-US"/>
            </a:br>
            <a:r>
              <a:rPr lang="en-US"/>
              <a:t>Management</a:t>
            </a:r>
          </a:p>
        </p:txBody>
      </p:sp>
      <p:sp>
        <p:nvSpPr>
          <p:cNvPr id="3" name="TextBox 2"/>
          <p:cNvSpPr txBox="1"/>
          <p:nvPr/>
        </p:nvSpPr>
        <p:spPr>
          <a:xfrm>
            <a:off x="632460" y="3467100"/>
            <a:ext cx="7162800" cy="1569660"/>
          </a:xfrm>
          <a:prstGeom prst="rect">
            <a:avLst/>
          </a:prstGeom>
          <a:noFill/>
        </p:spPr>
        <p:txBody>
          <a:bodyPr wrap="square" rtlCol="0">
            <a:spAutoFit/>
          </a:bodyPr>
          <a:lstStyle/>
          <a:p>
            <a:r>
              <a:rPr lang="en-US" dirty="0" smtClean="0"/>
              <a:t>For a simple overview case study (the Holden automotive company of Australia; a GM subsidiary) where HR is important, see the optional Murphy Library “films on demand” database </a:t>
            </a:r>
            <a:r>
              <a:rPr lang="en-US" dirty="0"/>
              <a:t>video:  </a:t>
            </a:r>
            <a:r>
              <a:rPr lang="en-US" dirty="0">
                <a:hlinkClick r:id="rId2"/>
              </a:rPr>
              <a:t>http://fod.infobase.com.libweb.uwlax.edu/p_ViewVideo.aspx?xtid=35946&amp;loid=40878&amp;tScript=0</a:t>
            </a:r>
            <a:r>
              <a:rPr lang="en-US" dirty="0" smtClean="0">
                <a:hlinkClick r:id="rId2"/>
              </a:rPr>
              <a:t>#</a:t>
            </a:r>
            <a:r>
              <a:rPr lang="en-US" dirty="0" smtClean="0"/>
              <a:t> (HR Segment:  5 min.; entire video: 30 min.)</a:t>
            </a:r>
          </a:p>
          <a:p>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Recruitment &amp; Selection</a:t>
            </a:r>
          </a:p>
        </p:txBody>
      </p:sp>
      <p:sp>
        <p:nvSpPr>
          <p:cNvPr id="36867" name="Rectangle 3"/>
          <p:cNvSpPr>
            <a:spLocks noGrp="1" noChangeArrowheads="1"/>
          </p:cNvSpPr>
          <p:nvPr>
            <p:ph type="body" sz="half" idx="1"/>
          </p:nvPr>
        </p:nvSpPr>
        <p:spPr>
          <a:xfrm>
            <a:off x="152400" y="1387475"/>
            <a:ext cx="5707380" cy="1188085"/>
          </a:xfrm>
        </p:spPr>
        <p:txBody>
          <a:bodyPr/>
          <a:lstStyle/>
          <a:p>
            <a:pPr>
              <a:lnSpc>
                <a:spcPct val="90000"/>
              </a:lnSpc>
              <a:buFont typeface="Wingdings" pitchFamily="2" charset="2"/>
              <a:buNone/>
            </a:pPr>
            <a:r>
              <a:rPr lang="en-US" sz="2900" dirty="0"/>
              <a:t>	</a:t>
            </a:r>
            <a:r>
              <a:rPr lang="en-US" sz="2800" b="1" dirty="0"/>
              <a:t>External Recruiting</a:t>
            </a:r>
          </a:p>
          <a:p>
            <a:pPr lvl="1">
              <a:lnSpc>
                <a:spcPct val="90000"/>
              </a:lnSpc>
            </a:pPr>
            <a:r>
              <a:rPr lang="en-US" sz="2000" dirty="0" smtClean="0"/>
              <a:t>Seeking </a:t>
            </a:r>
            <a:r>
              <a:rPr lang="en-US" sz="2000" dirty="0"/>
              <a:t>outside the firm for people who have not worked at the firm previously.</a:t>
            </a:r>
          </a:p>
          <a:p>
            <a:pPr lvl="1">
              <a:lnSpc>
                <a:spcPct val="90000"/>
              </a:lnSpc>
            </a:pPr>
            <a:endParaRPr lang="en-US" sz="2000" dirty="0"/>
          </a:p>
        </p:txBody>
      </p:sp>
      <p:sp>
        <p:nvSpPr>
          <p:cNvPr id="2" name="Content Placeholder 1"/>
          <p:cNvSpPr>
            <a:spLocks noGrp="1"/>
          </p:cNvSpPr>
          <p:nvPr>
            <p:ph sz="half" idx="2"/>
          </p:nvPr>
        </p:nvSpPr>
        <p:spPr>
          <a:xfrm>
            <a:off x="5966459" y="1387475"/>
            <a:ext cx="2032953" cy="2841625"/>
          </a:xfrm>
        </p:spPr>
        <p:txBody>
          <a:bodyPr/>
          <a:lstStyle/>
          <a:p>
            <a:endParaRPr lang="en-US" dirty="0"/>
          </a:p>
        </p:txBody>
      </p:sp>
      <p:sp>
        <p:nvSpPr>
          <p:cNvPr id="3" name="TextBox 2"/>
          <p:cNvSpPr txBox="1"/>
          <p:nvPr/>
        </p:nvSpPr>
        <p:spPr>
          <a:xfrm>
            <a:off x="381000" y="2590800"/>
            <a:ext cx="5404043" cy="1692771"/>
          </a:xfrm>
          <a:prstGeom prst="rect">
            <a:avLst/>
          </a:prstGeom>
          <a:noFill/>
        </p:spPr>
        <p:txBody>
          <a:bodyPr wrap="none" rtlCol="0">
            <a:spAutoFit/>
          </a:bodyPr>
          <a:lstStyle/>
          <a:p>
            <a:pPr>
              <a:buFont typeface="Wingdings" pitchFamily="2" charset="2"/>
              <a:buNone/>
            </a:pPr>
            <a:r>
              <a:rPr lang="en-US" sz="2800" b="1" dirty="0"/>
              <a:t>Internal Recruiting</a:t>
            </a:r>
          </a:p>
          <a:p>
            <a:pPr marL="800100" lvl="1" indent="-342900">
              <a:buFont typeface="Arial" panose="020B0604020202020204" pitchFamily="34" charset="0"/>
              <a:buChar char="•"/>
            </a:pPr>
            <a:r>
              <a:rPr lang="en-US" sz="2000" dirty="0"/>
              <a:t>Seeking to fill open positions with </a:t>
            </a:r>
            <a:endParaRPr lang="en-US" sz="2000" dirty="0" smtClean="0"/>
          </a:p>
          <a:p>
            <a:pPr marL="800100" lvl="1" indent="-342900">
              <a:buFont typeface="Arial" panose="020B0604020202020204" pitchFamily="34" charset="0"/>
              <a:buChar char="•"/>
            </a:pPr>
            <a:r>
              <a:rPr lang="en-US" sz="2000" dirty="0" smtClean="0"/>
              <a:t>current </a:t>
            </a:r>
            <a:r>
              <a:rPr lang="en-US" sz="2000" dirty="0"/>
              <a:t>employees from within the firm.</a:t>
            </a:r>
          </a:p>
          <a:p>
            <a:pPr marL="800100" lvl="1" indent="-342900">
              <a:buFont typeface="Arial" panose="020B0604020202020204" pitchFamily="34" charset="0"/>
              <a:buChar char="•"/>
            </a:pPr>
            <a:r>
              <a:rPr lang="en-US" sz="2000" dirty="0"/>
              <a:t>Benefits of internal recruiting?</a:t>
            </a:r>
          </a:p>
          <a:p>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3400" dirty="0"/>
              <a:t>Traditional Recruiting &amp; </a:t>
            </a:r>
            <a:br>
              <a:rPr lang="en-US" sz="3400" dirty="0"/>
            </a:br>
            <a:r>
              <a:rPr lang="en-US" sz="3400" dirty="0"/>
              <a:t>Realistic Job </a:t>
            </a:r>
            <a:r>
              <a:rPr lang="en-US" sz="3400" dirty="0" smtClean="0"/>
              <a:t>Previews </a:t>
            </a:r>
            <a:r>
              <a:rPr lang="en-US" sz="1600" dirty="0" smtClean="0"/>
              <a:t>(text, pg. 589)</a:t>
            </a:r>
            <a:endParaRPr lang="en-US" sz="1600" dirty="0"/>
          </a:p>
        </p:txBody>
      </p:sp>
      <p:sp>
        <p:nvSpPr>
          <p:cNvPr id="40963" name="Rectangle 3"/>
          <p:cNvSpPr>
            <a:spLocks noGrp="1" noChangeArrowheads="1"/>
          </p:cNvSpPr>
          <p:nvPr>
            <p:ph type="body" idx="1"/>
          </p:nvPr>
        </p:nvSpPr>
        <p:spPr/>
        <p:txBody>
          <a:bodyPr/>
          <a:lstStyle/>
          <a:p>
            <a:pPr>
              <a:lnSpc>
                <a:spcPct val="90000"/>
              </a:lnSpc>
            </a:pPr>
            <a:r>
              <a:rPr lang="en-US" dirty="0" smtClean="0"/>
              <a:t>What is the difference?   </a:t>
            </a:r>
          </a:p>
          <a:p>
            <a:pPr>
              <a:lnSpc>
                <a:spcPct val="90000"/>
              </a:lnSpc>
            </a:pPr>
            <a:r>
              <a:rPr lang="en-US" dirty="0" smtClean="0"/>
              <a:t>What are the advantages of each? </a:t>
            </a:r>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400" dirty="0"/>
              <a:t>Selection </a:t>
            </a:r>
            <a:r>
              <a:rPr lang="en-US" sz="3400" dirty="0" smtClean="0"/>
              <a:t>Tools</a:t>
            </a:r>
            <a:br>
              <a:rPr lang="en-US" sz="3400" dirty="0" smtClean="0"/>
            </a:br>
            <a:r>
              <a:rPr lang="en-US" sz="2000" dirty="0" smtClean="0"/>
              <a:t>(text, pp. 586 – 591)</a:t>
            </a:r>
            <a:endParaRPr lang="en-US" sz="3400" dirty="0"/>
          </a:p>
        </p:txBody>
      </p:sp>
      <p:graphicFrame>
        <p:nvGraphicFramePr>
          <p:cNvPr id="2" name="Table 1"/>
          <p:cNvGraphicFramePr>
            <a:graphicFrameLocks noGrp="1"/>
          </p:cNvGraphicFramePr>
          <p:nvPr>
            <p:extLst>
              <p:ext uri="{D42A27DB-BD31-4B8C-83A1-F6EECF244321}">
                <p14:modId xmlns:p14="http://schemas.microsoft.com/office/powerpoint/2010/main" val="3237095682"/>
              </p:ext>
            </p:extLst>
          </p:nvPr>
        </p:nvGraphicFramePr>
        <p:xfrm>
          <a:off x="1143000" y="1493520"/>
          <a:ext cx="6515100" cy="3865880"/>
        </p:xfrm>
        <a:graphic>
          <a:graphicData uri="http://schemas.openxmlformats.org/drawingml/2006/table">
            <a:tbl>
              <a:tblPr firstRow="1" bandRow="1">
                <a:tableStyleId>{5C22544A-7EE6-4342-B048-85BDC9FD1C3A}</a:tableStyleId>
              </a:tblPr>
              <a:tblGrid>
                <a:gridCol w="6515100"/>
              </a:tblGrid>
              <a:tr h="370840">
                <a:tc>
                  <a:txBody>
                    <a:bodyPr/>
                    <a:lstStyle/>
                    <a:p>
                      <a:r>
                        <a:rPr lang="en-US" dirty="0" smtClean="0">
                          <a:effectLst>
                            <a:outerShdw blurRad="38100" dist="38100" dir="2700000" algn="tl">
                              <a:srgbClr val="000000">
                                <a:alpha val="43137"/>
                              </a:srgbClr>
                            </a:outerShdw>
                          </a:effectLst>
                        </a:rPr>
                        <a:t>Types</a:t>
                      </a:r>
                      <a:r>
                        <a:rPr lang="en-US" baseline="0" dirty="0" smtClean="0">
                          <a:effectLst>
                            <a:outerShdw blurRad="38100" dist="38100" dir="2700000" algn="tl">
                              <a:srgbClr val="000000">
                                <a:alpha val="43137"/>
                              </a:srgbClr>
                            </a:outerShdw>
                          </a:effectLst>
                        </a:rPr>
                        <a:t> of Selection Methods</a:t>
                      </a:r>
                      <a:endParaRPr lang="en-US" dirty="0">
                        <a:effectLst>
                          <a:outerShdw blurRad="38100" dist="38100" dir="2700000" algn="tl">
                            <a:srgbClr val="000000">
                              <a:alpha val="43137"/>
                            </a:srgbClr>
                          </a:outerShdw>
                        </a:effectLst>
                      </a:endParaRPr>
                    </a:p>
                  </a:txBody>
                  <a:tcPr/>
                </a:tc>
              </a:tr>
              <a:tr h="370840">
                <a:tc>
                  <a:txBody>
                    <a:bodyPr/>
                    <a:lstStyle/>
                    <a:p>
                      <a:r>
                        <a:rPr lang="en-US" dirty="0" smtClean="0"/>
                        <a:t>Background Information /</a:t>
                      </a:r>
                      <a:r>
                        <a:rPr lang="en-US" baseline="0" dirty="0" smtClean="0"/>
                        <a:t> A</a:t>
                      </a:r>
                      <a:r>
                        <a:rPr lang="en-US" dirty="0" smtClean="0"/>
                        <a:t>pplication</a:t>
                      </a:r>
                      <a:r>
                        <a:rPr lang="en-US" baseline="0" dirty="0" smtClean="0"/>
                        <a:t> Blanks</a:t>
                      </a:r>
                      <a:endParaRPr lang="en-US" dirty="0"/>
                    </a:p>
                  </a:txBody>
                  <a:tcPr/>
                </a:tc>
              </a:tr>
              <a:tr h="370840">
                <a:tc>
                  <a:txBody>
                    <a:bodyPr/>
                    <a:lstStyle/>
                    <a:p>
                      <a:r>
                        <a:rPr lang="en-US" dirty="0" smtClean="0"/>
                        <a:t>Reference Checks</a:t>
                      </a:r>
                      <a:endParaRPr lang="en-US" dirty="0"/>
                    </a:p>
                  </a:txBody>
                  <a:tcPr/>
                </a:tc>
              </a:tr>
              <a:tr h="370840">
                <a:tc>
                  <a:txBody>
                    <a:bodyPr/>
                    <a:lstStyle/>
                    <a:p>
                      <a:r>
                        <a:rPr lang="en-US" dirty="0" smtClean="0"/>
                        <a:t>Paper-and-pencil</a:t>
                      </a:r>
                      <a:r>
                        <a:rPr lang="en-US" baseline="0" dirty="0" smtClean="0"/>
                        <a:t> (or Online) Employment Tests</a:t>
                      </a:r>
                    </a:p>
                    <a:p>
                      <a:pPr marL="285750" indent="-285750">
                        <a:buFont typeface="Arial" panose="020B0604020202020204" pitchFamily="34" charset="0"/>
                        <a:buChar char="•"/>
                      </a:pPr>
                      <a:r>
                        <a:rPr lang="en-US" sz="1400" baseline="0" dirty="0" smtClean="0"/>
                        <a:t>Cognitive Ability Tests</a:t>
                      </a:r>
                    </a:p>
                    <a:p>
                      <a:pPr marL="285750" indent="-285750">
                        <a:buFont typeface="Arial" panose="020B0604020202020204" pitchFamily="34" charset="0"/>
                        <a:buChar char="•"/>
                      </a:pPr>
                      <a:r>
                        <a:rPr lang="en-US" sz="1400" baseline="0" dirty="0" smtClean="0"/>
                        <a:t>Personality Tests</a:t>
                      </a:r>
                    </a:p>
                    <a:p>
                      <a:pPr marL="285750" indent="-285750">
                        <a:buFont typeface="Arial" panose="020B0604020202020204" pitchFamily="34" charset="0"/>
                        <a:buChar char="•"/>
                      </a:pPr>
                      <a:r>
                        <a:rPr lang="en-US" sz="1400" baseline="0" dirty="0" smtClean="0"/>
                        <a:t>Integrity Tests</a:t>
                      </a:r>
                    </a:p>
                    <a:p>
                      <a:pPr marL="285750" indent="-285750">
                        <a:buFont typeface="Arial" panose="020B0604020202020204" pitchFamily="34" charset="0"/>
                        <a:buChar char="•"/>
                      </a:pPr>
                      <a:r>
                        <a:rPr lang="en-US" sz="1400" baseline="0" dirty="0" smtClean="0"/>
                        <a:t>Situational Judgment Tests</a:t>
                      </a:r>
                      <a:endParaRPr lang="en-US" sz="1400" dirty="0"/>
                    </a:p>
                  </a:txBody>
                  <a:tcPr/>
                </a:tc>
              </a:tr>
              <a:tr h="370840">
                <a:tc>
                  <a:txBody>
                    <a:bodyPr/>
                    <a:lstStyle/>
                    <a:p>
                      <a:r>
                        <a:rPr lang="en-US" dirty="0" smtClean="0"/>
                        <a:t>Physical Ability Examinations</a:t>
                      </a:r>
                      <a:endParaRPr lang="en-US" dirty="0"/>
                    </a:p>
                  </a:txBody>
                  <a:tcPr/>
                </a:tc>
              </a:tr>
              <a:tr h="370840">
                <a:tc>
                  <a:txBody>
                    <a:bodyPr/>
                    <a:lstStyle/>
                    <a:p>
                      <a:r>
                        <a:rPr lang="en-US" dirty="0" smtClean="0"/>
                        <a:t>Work Sample / Performance Tests / Assessment Centers</a:t>
                      </a:r>
                      <a:endParaRPr lang="en-US" dirty="0"/>
                    </a:p>
                  </a:txBody>
                  <a:tcPr/>
                </a:tc>
              </a:tr>
              <a:tr h="370840">
                <a:tc>
                  <a:txBody>
                    <a:bodyPr/>
                    <a:lstStyle/>
                    <a:p>
                      <a:r>
                        <a:rPr lang="en-US" dirty="0" smtClean="0"/>
                        <a:t>Job Interviews</a:t>
                      </a:r>
                    </a:p>
                    <a:p>
                      <a:pPr marL="285750" indent="-285750">
                        <a:buFont typeface="Arial" panose="020B0604020202020204" pitchFamily="34" charset="0"/>
                        <a:buChar char="•"/>
                      </a:pPr>
                      <a:r>
                        <a:rPr lang="en-US" sz="1400" dirty="0" smtClean="0"/>
                        <a:t>Structured vs. Unstructured Interviews</a:t>
                      </a:r>
                    </a:p>
                    <a:p>
                      <a:pPr marL="285750" indent="-285750">
                        <a:buFont typeface="Arial" panose="020B0604020202020204" pitchFamily="34" charset="0"/>
                        <a:buChar char="•"/>
                      </a:pPr>
                      <a:r>
                        <a:rPr lang="en-US" sz="1400" dirty="0" smtClean="0"/>
                        <a:t>Individual</a:t>
                      </a:r>
                      <a:r>
                        <a:rPr lang="en-US" sz="1400" baseline="0" dirty="0" smtClean="0"/>
                        <a:t> vs. Panel / Group Interviews</a:t>
                      </a:r>
                      <a:endParaRPr lang="en-US" sz="1400"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Selection Process</a:t>
            </a:r>
            <a:endParaRPr lang="en-US" dirty="0"/>
          </a:p>
        </p:txBody>
      </p:sp>
      <p:sp>
        <p:nvSpPr>
          <p:cNvPr id="13315" name="Content Placeholder 2"/>
          <p:cNvSpPr>
            <a:spLocks noGrp="1"/>
          </p:cNvSpPr>
          <p:nvPr>
            <p:ph idx="1"/>
          </p:nvPr>
        </p:nvSpPr>
        <p:spPr/>
        <p:txBody>
          <a:bodyPr/>
          <a:lstStyle/>
          <a:p>
            <a:pPr eaLnBrk="1" hangingPunct="1"/>
            <a:endParaRPr lang="en-US" dirty="0" smtClean="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
        <p:nvSpPr>
          <p:cNvPr id="6" name="Text Box 5"/>
          <p:cNvSpPr txBox="1">
            <a:spLocks noChangeArrowheads="1"/>
          </p:cNvSpPr>
          <p:nvPr/>
        </p:nvSpPr>
        <p:spPr bwMode="blackWhite">
          <a:xfrm>
            <a:off x="685800" y="5102602"/>
            <a:ext cx="4254335"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mj-lt"/>
              </a:rPr>
              <a:t>E X H I B I T 17-1</a:t>
            </a:r>
          </a:p>
        </p:txBody>
      </p:sp>
    </p:spTree>
    <p:extLst>
      <p:ext uri="{BB962C8B-B14F-4D97-AF65-F5344CB8AC3E}">
        <p14:creationId xmlns:p14="http://schemas.microsoft.com/office/powerpoint/2010/main" val="2707337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Reliability and  Validity</a:t>
            </a:r>
          </a:p>
        </p:txBody>
      </p:sp>
      <p:sp>
        <p:nvSpPr>
          <p:cNvPr id="56323" name="Rectangle 3"/>
          <p:cNvSpPr>
            <a:spLocks noGrp="1" noChangeArrowheads="1"/>
          </p:cNvSpPr>
          <p:nvPr>
            <p:ph type="body" idx="1"/>
          </p:nvPr>
        </p:nvSpPr>
        <p:spPr>
          <a:xfrm>
            <a:off x="365125" y="1387475"/>
            <a:ext cx="7634288" cy="4314825"/>
          </a:xfrm>
        </p:spPr>
        <p:txBody>
          <a:bodyPr/>
          <a:lstStyle/>
          <a:p>
            <a:pPr>
              <a:buFont typeface="Wingdings" pitchFamily="2" charset="2"/>
              <a:buNone/>
            </a:pPr>
            <a:r>
              <a:rPr lang="en-US"/>
              <a:t>Selection tools must be reliable and valid.</a:t>
            </a:r>
          </a:p>
          <a:p>
            <a:pPr lvl="1"/>
            <a:r>
              <a:rPr lang="en-US" sz="2600" b="1" i="1" u="sng"/>
              <a:t>Reliability</a:t>
            </a:r>
            <a:r>
              <a:rPr lang="en-US" sz="2600"/>
              <a:t> is the degree to which the tool measures the same thing each time it is used.</a:t>
            </a:r>
          </a:p>
          <a:p>
            <a:pPr lvl="2"/>
            <a:r>
              <a:rPr lang="en-US"/>
              <a:t>Example: scores should be similar for the same person taking the same test over time.</a:t>
            </a:r>
          </a:p>
          <a:p>
            <a:pPr lvl="1"/>
            <a:r>
              <a:rPr lang="en-US" sz="2600" b="1" i="1" u="sng"/>
              <a:t>Validity</a:t>
            </a:r>
            <a:r>
              <a:rPr lang="en-US" sz="2600"/>
              <a:t> is the degree to which the test measures what it is supposed to measure</a:t>
            </a:r>
          </a:p>
          <a:p>
            <a:pPr lvl="2"/>
            <a:r>
              <a:rPr lang="en-US"/>
              <a:t>Example: how well a physical ability test predicts the job performance of a firefighter.</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Training and Development</a:t>
            </a:r>
          </a:p>
        </p:txBody>
      </p:sp>
      <p:sp>
        <p:nvSpPr>
          <p:cNvPr id="58371" name="Rectangle 3"/>
          <p:cNvSpPr>
            <a:spLocks noGrp="1" noChangeArrowheads="1"/>
          </p:cNvSpPr>
          <p:nvPr>
            <p:ph type="body" idx="1"/>
          </p:nvPr>
        </p:nvSpPr>
        <p:spPr/>
        <p:txBody>
          <a:bodyPr/>
          <a:lstStyle/>
          <a:p>
            <a:pPr>
              <a:lnSpc>
                <a:spcPct val="90000"/>
              </a:lnSpc>
            </a:pPr>
            <a:r>
              <a:rPr lang="en-US" dirty="0"/>
              <a:t>Training</a:t>
            </a:r>
          </a:p>
          <a:p>
            <a:pPr lvl="1">
              <a:lnSpc>
                <a:spcPct val="90000"/>
              </a:lnSpc>
            </a:pPr>
            <a:r>
              <a:rPr lang="en-US" dirty="0"/>
              <a:t>Teaching organizational members how to perform current jobs and helping them to acquire the knowledge and skills they need to be effective performers.</a:t>
            </a:r>
          </a:p>
          <a:p>
            <a:pPr>
              <a:lnSpc>
                <a:spcPct val="90000"/>
              </a:lnSpc>
            </a:pPr>
            <a:r>
              <a:rPr lang="en-US" dirty="0"/>
              <a:t>Development</a:t>
            </a:r>
          </a:p>
          <a:p>
            <a:pPr lvl="1">
              <a:lnSpc>
                <a:spcPct val="90000"/>
              </a:lnSpc>
            </a:pPr>
            <a:r>
              <a:rPr lang="en-US" dirty="0"/>
              <a:t>Building the knowledge and skills of organizational members to enable them to take on new duties and challenges.</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400"/>
              <a:t>Training and Development</a:t>
            </a:r>
          </a:p>
        </p:txBody>
      </p:sp>
      <p:sp>
        <p:nvSpPr>
          <p:cNvPr id="60419" name="Rectangle 3"/>
          <p:cNvSpPr>
            <a:spLocks noGrp="1" noChangeArrowheads="1"/>
          </p:cNvSpPr>
          <p:nvPr>
            <p:ph type="body" idx="1"/>
          </p:nvPr>
        </p:nvSpPr>
        <p:spPr/>
        <p:txBody>
          <a:bodyPr/>
          <a:lstStyle/>
          <a:p>
            <a:pPr>
              <a:buFont typeface="Wingdings" pitchFamily="2" charset="2"/>
              <a:buNone/>
            </a:pPr>
            <a:r>
              <a:rPr lang="en-US" sz="2800" dirty="0"/>
              <a:t>Needs Assessment</a:t>
            </a:r>
          </a:p>
          <a:p>
            <a:pPr lvl="1"/>
            <a:r>
              <a:rPr lang="en-US" dirty="0"/>
              <a:t>An assessment of which employees need training or development </a:t>
            </a:r>
            <a:br>
              <a:rPr lang="en-US" dirty="0"/>
            </a:br>
            <a:r>
              <a:rPr lang="en-US" dirty="0"/>
              <a:t>and what type of skills </a:t>
            </a:r>
            <a:br>
              <a:rPr lang="en-US" dirty="0"/>
            </a:br>
            <a:r>
              <a:rPr lang="en-US" dirty="0"/>
              <a:t>or knowledge they need </a:t>
            </a:r>
            <a:br>
              <a:rPr lang="en-US" dirty="0"/>
            </a:br>
            <a:r>
              <a:rPr lang="en-US" dirty="0"/>
              <a:t>to acquire. </a:t>
            </a:r>
          </a:p>
        </p:txBody>
      </p:sp>
      <p:sp>
        <p:nvSpPr>
          <p:cNvPr id="2" name="TextBox 1"/>
          <p:cNvSpPr txBox="1"/>
          <p:nvPr/>
        </p:nvSpPr>
        <p:spPr>
          <a:xfrm>
            <a:off x="617220" y="4191000"/>
            <a:ext cx="7315200" cy="338554"/>
          </a:xfrm>
          <a:prstGeom prst="rect">
            <a:avLst/>
          </a:prstGeom>
          <a:no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p:txBody>
          <a:bodyPr/>
          <a:lstStyle/>
          <a:p>
            <a:r>
              <a:rPr lang="en-US"/>
              <a:t>Training and Development</a:t>
            </a:r>
          </a:p>
        </p:txBody>
      </p:sp>
      <p:graphicFrame>
        <p:nvGraphicFramePr>
          <p:cNvPr id="2" name="Table 1"/>
          <p:cNvGraphicFramePr>
            <a:graphicFrameLocks noGrp="1"/>
          </p:cNvGraphicFramePr>
          <p:nvPr>
            <p:extLst>
              <p:ext uri="{D42A27DB-BD31-4B8C-83A1-F6EECF244321}">
                <p14:modId xmlns:p14="http://schemas.microsoft.com/office/powerpoint/2010/main" val="3642989859"/>
              </p:ext>
            </p:extLst>
          </p:nvPr>
        </p:nvGraphicFramePr>
        <p:xfrm>
          <a:off x="449580" y="1859280"/>
          <a:ext cx="7688579" cy="3332480"/>
        </p:xfrm>
        <a:graphic>
          <a:graphicData uri="http://schemas.openxmlformats.org/drawingml/2006/table">
            <a:tbl>
              <a:tblPr firstRow="1" bandRow="1">
                <a:tableStyleId>{5C22544A-7EE6-4342-B048-85BDC9FD1C3A}</a:tableStyleId>
              </a:tblPr>
              <a:tblGrid>
                <a:gridCol w="969016"/>
                <a:gridCol w="1227722"/>
                <a:gridCol w="1098368"/>
                <a:gridCol w="208280"/>
                <a:gridCol w="1030514"/>
                <a:gridCol w="858192"/>
                <a:gridCol w="1168728"/>
                <a:gridCol w="1127759"/>
              </a:tblGrid>
              <a:tr h="370840">
                <a:tc gridSpan="8">
                  <a:txBody>
                    <a:bodyPr/>
                    <a:lstStyle/>
                    <a:p>
                      <a:pPr algn="ctr"/>
                      <a:r>
                        <a:rPr lang="en-US" dirty="0" smtClean="0"/>
                        <a:t>Training Methods: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gridSpan="3">
                  <a:txBody>
                    <a:bodyPr/>
                    <a:lstStyle/>
                    <a:p>
                      <a:r>
                        <a:rPr lang="en-US" dirty="0" smtClean="0"/>
                        <a:t>Training </a:t>
                      </a:r>
                    </a:p>
                    <a:p>
                      <a:r>
                        <a:rPr lang="en-US" sz="1400" dirty="0" smtClean="0"/>
                        <a:t>(to improve performance in current job) </a:t>
                      </a:r>
                      <a:endParaRPr lang="en-US" sz="1400" dirty="0"/>
                    </a:p>
                  </a:txBody>
                  <a:tcPr>
                    <a:solidFill>
                      <a:schemeClr val="accent6">
                        <a:lumMod val="60000"/>
                        <a:lumOff val="40000"/>
                      </a:schemeClr>
                    </a:solidFill>
                  </a:tcPr>
                </a:tc>
                <a:tc hMerge="1">
                  <a:txBody>
                    <a:bodyPr/>
                    <a:lstStyle/>
                    <a:p>
                      <a:endParaRPr lang="en-US" dirty="0"/>
                    </a:p>
                  </a:txBody>
                  <a:tcPr/>
                </a:tc>
                <a:tc hMerge="1">
                  <a:txBody>
                    <a:bodyPr/>
                    <a:lstStyle/>
                    <a:p>
                      <a:endParaRPr lang="en-US" dirty="0"/>
                    </a:p>
                  </a:txBody>
                  <a:tcPr/>
                </a:tc>
                <a:tc>
                  <a:txBody>
                    <a:bodyPr/>
                    <a:lstStyle/>
                    <a:p>
                      <a:endParaRPr lang="en-US" sz="800" dirty="0"/>
                    </a:p>
                  </a:txBody>
                  <a:tcPr>
                    <a:solidFill>
                      <a:srgbClr val="0B3F49"/>
                    </a:solidFill>
                  </a:tcPr>
                </a:tc>
                <a:tc gridSpan="4">
                  <a:txBody>
                    <a:bodyPr/>
                    <a:lstStyle/>
                    <a:p>
                      <a:r>
                        <a:rPr lang="en-US" dirty="0" smtClean="0"/>
                        <a:t>Development</a:t>
                      </a:r>
                    </a:p>
                    <a:p>
                      <a:r>
                        <a:rPr lang="en-US" sz="1400" dirty="0" smtClean="0"/>
                        <a:t>(to prepare for future</a:t>
                      </a:r>
                      <a:r>
                        <a:rPr lang="en-US" sz="1400" baseline="0" dirty="0" smtClean="0"/>
                        <a:t> jobs or careers)</a:t>
                      </a:r>
                      <a:endParaRPr lang="en-US" sz="1400"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gridSpan="3">
                  <a:txBody>
                    <a:bodyPr/>
                    <a:lstStyle/>
                    <a:p>
                      <a:pPr algn="ctr"/>
                      <a:r>
                        <a:rPr lang="en-US" dirty="0" smtClean="0"/>
                        <a:t>Typical methods</a:t>
                      </a:r>
                      <a:endParaRPr lang="en-US" dirty="0"/>
                    </a:p>
                  </a:txBody>
                  <a:tcPr>
                    <a:solidFill>
                      <a:schemeClr val="accent6">
                        <a:lumMod val="20000"/>
                        <a:lumOff val="80000"/>
                      </a:schemeClr>
                    </a:solidFill>
                  </a:tcPr>
                </a:tc>
                <a:tc hMerge="1">
                  <a:txBody>
                    <a:bodyPr/>
                    <a:lstStyle/>
                    <a:p>
                      <a:endParaRPr lang="en-US" dirty="0"/>
                    </a:p>
                  </a:txBody>
                  <a:tcPr/>
                </a:tc>
                <a:tc hMerge="1">
                  <a:txBody>
                    <a:bodyPr/>
                    <a:lstStyle/>
                    <a:p>
                      <a:endParaRPr lang="en-US" dirty="0"/>
                    </a:p>
                  </a:txBody>
                  <a:tcPr/>
                </a:tc>
                <a:tc>
                  <a:txBody>
                    <a:bodyPr/>
                    <a:lstStyle/>
                    <a:p>
                      <a:endParaRPr lang="en-US" dirty="0"/>
                    </a:p>
                  </a:txBody>
                  <a:tcPr>
                    <a:solidFill>
                      <a:srgbClr val="0B3F49"/>
                    </a:solidFill>
                  </a:tcPr>
                </a:tc>
                <a:tc gridSpan="4">
                  <a:txBody>
                    <a:bodyPr/>
                    <a:lstStyle/>
                    <a:p>
                      <a:pPr algn="ctr"/>
                      <a:r>
                        <a:rPr lang="en-US" dirty="0" smtClean="0"/>
                        <a:t>Typical methods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400" dirty="0" smtClean="0">
                          <a:solidFill>
                            <a:schemeClr val="bg1"/>
                          </a:solidFill>
                        </a:rPr>
                        <a:t>On-the</a:t>
                      </a:r>
                      <a:r>
                        <a:rPr lang="en-US" sz="1400" baseline="0" dirty="0" smtClean="0">
                          <a:solidFill>
                            <a:schemeClr val="bg1"/>
                          </a:solidFill>
                        </a:rPr>
                        <a:t>-job training and coaching</a:t>
                      </a:r>
                      <a:endParaRPr lang="en-US" sz="1400" dirty="0">
                        <a:solidFill>
                          <a:schemeClr val="bg1"/>
                        </a:solidFill>
                      </a:endParaRPr>
                    </a:p>
                  </a:txBody>
                  <a:tcPr>
                    <a:solidFill>
                      <a:schemeClr val="accent6">
                        <a:lumMod val="50000"/>
                      </a:schemeClr>
                    </a:solidFill>
                  </a:tcPr>
                </a:tc>
                <a:tc>
                  <a:txBody>
                    <a:bodyPr/>
                    <a:lstStyle/>
                    <a:p>
                      <a:r>
                        <a:rPr lang="en-US" sz="1400" dirty="0" smtClean="0">
                          <a:solidFill>
                            <a:schemeClr val="bg1"/>
                          </a:solidFill>
                        </a:rPr>
                        <a:t>Hybrid</a:t>
                      </a:r>
                      <a:r>
                        <a:rPr lang="en-US" sz="1400" baseline="0" dirty="0" smtClean="0">
                          <a:solidFill>
                            <a:schemeClr val="bg1"/>
                          </a:solidFill>
                        </a:rPr>
                        <a:t> approaches</a:t>
                      </a:r>
                    </a:p>
                    <a:p>
                      <a:r>
                        <a:rPr lang="en-US" sz="1400" baseline="0" dirty="0" smtClean="0">
                          <a:solidFill>
                            <a:schemeClr val="bg1"/>
                          </a:solidFill>
                        </a:rPr>
                        <a:t>(includes both OTJ &amp; classroom instruction)</a:t>
                      </a:r>
                    </a:p>
                    <a:p>
                      <a:r>
                        <a:rPr lang="en-US" sz="1400" baseline="0" dirty="0" smtClean="0">
                          <a:solidFill>
                            <a:schemeClr val="bg1"/>
                          </a:solidFill>
                        </a:rPr>
                        <a:t>*Internship</a:t>
                      </a:r>
                    </a:p>
                    <a:p>
                      <a:r>
                        <a:rPr lang="en-US" sz="1400" baseline="0" dirty="0" smtClean="0">
                          <a:solidFill>
                            <a:schemeClr val="bg1"/>
                          </a:solidFill>
                        </a:rPr>
                        <a:t>*Apprentice</a:t>
                      </a:r>
                      <a:endParaRPr lang="en-US" sz="1400" dirty="0">
                        <a:solidFill>
                          <a:schemeClr val="bg1"/>
                        </a:solidFill>
                      </a:endParaRPr>
                    </a:p>
                  </a:txBody>
                  <a:tcPr>
                    <a:solidFill>
                      <a:schemeClr val="accent6">
                        <a:lumMod val="50000"/>
                      </a:schemeClr>
                    </a:solidFill>
                  </a:tcPr>
                </a:tc>
                <a:tc>
                  <a:txBody>
                    <a:bodyPr/>
                    <a:lstStyle/>
                    <a:p>
                      <a:r>
                        <a:rPr lang="en-US" sz="1400" dirty="0" smtClean="0">
                          <a:solidFill>
                            <a:schemeClr val="bg1"/>
                          </a:solidFill>
                        </a:rPr>
                        <a:t>Classroom instruction,</a:t>
                      </a:r>
                      <a:r>
                        <a:rPr lang="en-US" sz="1400" baseline="0" dirty="0" smtClean="0">
                          <a:solidFill>
                            <a:schemeClr val="bg1"/>
                          </a:solidFill>
                        </a:rPr>
                        <a:t> Internet-based training, &amp; computer-based training.</a:t>
                      </a:r>
                      <a:endParaRPr lang="en-US" sz="1400" dirty="0">
                        <a:solidFill>
                          <a:schemeClr val="bg1"/>
                        </a:solidFill>
                      </a:endParaRPr>
                    </a:p>
                  </a:txBody>
                  <a:tcPr>
                    <a:solidFill>
                      <a:schemeClr val="accent6">
                        <a:lumMod val="50000"/>
                      </a:schemeClr>
                    </a:solidFill>
                  </a:tcPr>
                </a:tc>
                <a:tc>
                  <a:txBody>
                    <a:bodyPr/>
                    <a:lstStyle/>
                    <a:p>
                      <a:endParaRPr lang="en-US" sz="800" dirty="0"/>
                    </a:p>
                  </a:txBody>
                  <a:tcPr>
                    <a:solidFill>
                      <a:srgbClr val="0B3F49"/>
                    </a:solidFill>
                  </a:tcPr>
                </a:tc>
                <a:tc>
                  <a:txBody>
                    <a:bodyPr/>
                    <a:lstStyle/>
                    <a:p>
                      <a:r>
                        <a:rPr lang="en-US" sz="1400" dirty="0" smtClean="0"/>
                        <a:t>Formal Education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On-the</a:t>
                      </a:r>
                      <a:r>
                        <a:rPr lang="en-US" sz="1400" baseline="0" dirty="0" smtClean="0"/>
                        <a:t>-job training and </a:t>
                      </a:r>
                      <a:r>
                        <a:rPr lang="en-US" sz="1300" baseline="0" dirty="0" smtClean="0"/>
                        <a:t>coaching</a:t>
                      </a:r>
                      <a:endParaRPr lang="en-US" sz="1300" dirty="0" smtClean="0"/>
                    </a:p>
                    <a:p>
                      <a:endParaRPr lang="en-US" sz="1400" dirty="0"/>
                    </a:p>
                  </a:txBody>
                  <a:tcPr/>
                </a:tc>
                <a:tc>
                  <a:txBody>
                    <a:bodyPr/>
                    <a:lstStyle/>
                    <a:p>
                      <a:r>
                        <a:rPr lang="en-US" sz="1400" dirty="0" smtClean="0"/>
                        <a:t>Hybrid</a:t>
                      </a:r>
                      <a:r>
                        <a:rPr lang="en-US" sz="1400" baseline="0" dirty="0" smtClean="0"/>
                        <a:t> approaches</a:t>
                      </a:r>
                    </a:p>
                    <a:p>
                      <a:r>
                        <a:rPr lang="en-US" sz="1400" baseline="0" dirty="0" smtClean="0"/>
                        <a:t>(includes both OTJ &amp; classroom instruction)</a:t>
                      </a:r>
                    </a:p>
                    <a:p>
                      <a:r>
                        <a:rPr lang="en-US" sz="1400" baseline="0" dirty="0" smtClean="0"/>
                        <a:t>*Internship</a:t>
                      </a:r>
                    </a:p>
                    <a:p>
                      <a:r>
                        <a:rPr lang="en-US" sz="1400" baseline="0" dirty="0" smtClean="0"/>
                        <a:t>*Apprentice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Classroom </a:t>
                      </a:r>
                      <a:r>
                        <a:rPr lang="en-US" sz="1400" dirty="0" smtClean="0"/>
                        <a:t>instruction, </a:t>
                      </a:r>
                      <a:r>
                        <a:rPr lang="en-US" sz="1400" baseline="0" dirty="0" smtClean="0">
                          <a:solidFill>
                            <a:schemeClr val="tx1"/>
                          </a:solidFill>
                        </a:rPr>
                        <a:t>Internet-based training, &amp; computer-based training.</a:t>
                      </a:r>
                      <a:endParaRPr lang="en-US" sz="1400" dirty="0" smtClean="0">
                        <a:solidFill>
                          <a:schemeClr val="tx1"/>
                        </a:solidFill>
                      </a:endParaRPr>
                    </a:p>
                    <a:p>
                      <a:endParaRPr lang="en-US" sz="1400"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Types of Training &amp; </a:t>
            </a:r>
            <a:br>
              <a:rPr lang="en-US" sz="3600" dirty="0" smtClean="0"/>
            </a:br>
            <a:r>
              <a:rPr lang="en-US" sz="3600" dirty="0" smtClean="0"/>
              <a:t>Development </a:t>
            </a:r>
            <a:r>
              <a:rPr lang="en-US" sz="3600" dirty="0" smtClean="0"/>
              <a:t>Programs </a:t>
            </a:r>
            <a:r>
              <a:rPr lang="en-US" sz="1400" dirty="0" smtClean="0"/>
              <a:t>(text, pp. 591-593)</a:t>
            </a:r>
            <a:endParaRPr lang="en-US" sz="1400" dirty="0"/>
          </a:p>
        </p:txBody>
      </p:sp>
      <p:sp>
        <p:nvSpPr>
          <p:cNvPr id="18435" name="Content Placeholder 2"/>
          <p:cNvSpPr>
            <a:spLocks noGrp="1"/>
          </p:cNvSpPr>
          <p:nvPr>
            <p:ph idx="1"/>
          </p:nvPr>
        </p:nvSpPr>
        <p:spPr>
          <a:xfrm>
            <a:off x="151369" y="1387475"/>
            <a:ext cx="4773056" cy="4013200"/>
          </a:xfrm>
        </p:spPr>
        <p:txBody>
          <a:bodyPr/>
          <a:lstStyle/>
          <a:p>
            <a:pPr lvl="1" eaLnBrk="1" hangingPunct="1"/>
            <a:r>
              <a:rPr lang="en-US" dirty="0" smtClean="0"/>
              <a:t>Basic _________ Skills</a:t>
            </a:r>
          </a:p>
          <a:p>
            <a:pPr lvl="1" eaLnBrk="1" hangingPunct="1"/>
            <a:r>
              <a:rPr lang="en-US" dirty="0" smtClean="0"/>
              <a:t>T_____________ Skills</a:t>
            </a:r>
          </a:p>
          <a:p>
            <a:pPr lvl="1" eaLnBrk="1" hangingPunct="1"/>
            <a:r>
              <a:rPr lang="en-US" dirty="0" smtClean="0"/>
              <a:t>I______________ Skills</a:t>
            </a:r>
          </a:p>
          <a:p>
            <a:pPr lvl="1" eaLnBrk="1" hangingPunct="1"/>
            <a:r>
              <a:rPr lang="en-US" dirty="0" smtClean="0"/>
              <a:t>P_____________ Skills</a:t>
            </a:r>
          </a:p>
          <a:p>
            <a:pPr lvl="1"/>
            <a:r>
              <a:rPr lang="en-US" dirty="0" smtClean="0"/>
              <a:t>Health &amp; </a:t>
            </a:r>
            <a:r>
              <a:rPr lang="en-US" dirty="0" smtClean="0"/>
              <a:t>Wellness</a:t>
            </a:r>
          </a:p>
          <a:p>
            <a:pPr lvl="1"/>
            <a:r>
              <a:rPr lang="en-US" dirty="0" smtClean="0"/>
              <a:t>Civility Training</a:t>
            </a:r>
            <a:endParaRPr lang="en-US" dirty="0" smtClean="0"/>
          </a:p>
          <a:p>
            <a:pPr lvl="1"/>
            <a:r>
              <a:rPr lang="en-US" dirty="0" smtClean="0"/>
              <a:t>Business Ethics</a:t>
            </a:r>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Tree>
    <p:extLst>
      <p:ext uri="{BB962C8B-B14F-4D97-AF65-F5344CB8AC3E}">
        <p14:creationId xmlns:p14="http://schemas.microsoft.com/office/powerpoint/2010/main" val="19181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Rectangle 5"/>
          <p:cNvSpPr>
            <a:spLocks noGrp="1" noChangeArrowheads="1"/>
          </p:cNvSpPr>
          <p:nvPr>
            <p:ph type="title"/>
          </p:nvPr>
        </p:nvSpPr>
        <p:spPr/>
        <p:txBody>
          <a:bodyPr/>
          <a:lstStyle/>
          <a:p>
            <a:r>
              <a:rPr lang="en-US"/>
              <a:t>Performance Appraisal &amp; Feedback</a:t>
            </a:r>
          </a:p>
        </p:txBody>
      </p:sp>
      <p:graphicFrame>
        <p:nvGraphicFramePr>
          <p:cNvPr id="110596" name="Object 4"/>
          <p:cNvGraphicFramePr>
            <a:graphicFrameLocks noGrp="1" noChangeAspect="1"/>
          </p:cNvGraphicFramePr>
          <p:nvPr>
            <p:ph idx="1"/>
          </p:nvPr>
        </p:nvGraphicFramePr>
        <p:xfrm>
          <a:off x="2266950" y="1387475"/>
          <a:ext cx="4311650" cy="4318000"/>
        </p:xfrm>
        <a:graphic>
          <a:graphicData uri="http://schemas.openxmlformats.org/presentationml/2006/ole">
            <mc:AlternateContent xmlns:mc="http://schemas.openxmlformats.org/markup-compatibility/2006">
              <mc:Choice xmlns:v="urn:schemas-microsoft-com:vml" Requires="v">
                <p:oleObj spid="_x0000_s110626" name="Photo Editor Photo" r:id="rId3" imgW="6849431" imgH="7857143" progId="MSPhotoEd.3">
                  <p:embed/>
                </p:oleObj>
              </mc:Choice>
              <mc:Fallback>
                <p:oleObj name="Photo Editor Photo" r:id="rId3" imgW="6849431" imgH="7857143" progId="MSPhotoEd.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950" y="1387475"/>
                        <a:ext cx="431165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442355" y="5399759"/>
            <a:ext cx="1660765" cy="492443"/>
          </a:xfrm>
          <a:prstGeom prst="rect">
            <a:avLst/>
          </a:prstGeom>
        </p:spPr>
        <p:txBody>
          <a:bodyPr wrap="square">
            <a:spAutoFit/>
          </a:bodyPr>
          <a:lstStyle/>
          <a:p>
            <a:r>
              <a:rPr lang="en-US" sz="800" dirty="0"/>
              <a:t>Note: Figure is not in Robbins  and Judge textbook. </a:t>
            </a:r>
            <a:r>
              <a:rPr lang="en-US" sz="800" dirty="0" smtClean="0"/>
              <a:t>Created by      F. </a:t>
            </a:r>
            <a:r>
              <a:rPr lang="en-US" sz="800" dirty="0" err="1" smtClean="0"/>
              <a:t>Ghouse</a:t>
            </a:r>
            <a:r>
              <a:rPr lang="en-US" sz="800" dirty="0"/>
              <a:t> </a:t>
            </a:r>
            <a:r>
              <a:rPr lang="en-US" sz="800" dirty="0" smtClean="0"/>
              <a:t>for Prof. Ross</a:t>
            </a:r>
            <a:r>
              <a:rPr lang="en-US" sz="1000" dirty="0" smtClean="0"/>
              <a:t>.</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Learning Objectives</a:t>
            </a:r>
          </a:p>
        </p:txBody>
      </p:sp>
      <p:sp>
        <p:nvSpPr>
          <p:cNvPr id="12291" name="Rectangle 3"/>
          <p:cNvSpPr>
            <a:spLocks noGrp="1" noChangeArrowheads="1"/>
          </p:cNvSpPr>
          <p:nvPr>
            <p:ph type="body" idx="1"/>
          </p:nvPr>
        </p:nvSpPr>
        <p:spPr>
          <a:xfrm>
            <a:off x="365125" y="1387475"/>
            <a:ext cx="7864475" cy="4013200"/>
          </a:xfrm>
        </p:spPr>
        <p:txBody>
          <a:bodyPr/>
          <a:lstStyle/>
          <a:p>
            <a:pPr>
              <a:buFont typeface="Wingdings" pitchFamily="2" charset="2"/>
              <a:buNone/>
            </a:pPr>
            <a:r>
              <a:rPr lang="en-US"/>
              <a:t>After studying the chapter, you should be able to:</a:t>
            </a:r>
          </a:p>
          <a:p>
            <a:pPr lvl="1"/>
            <a:r>
              <a:rPr lang="en-US" sz="2900"/>
              <a:t>List the major laws affecting Human Resource (HR) Management</a:t>
            </a:r>
          </a:p>
          <a:p>
            <a:pPr lvl="1"/>
            <a:r>
              <a:rPr lang="en-US" sz="2900"/>
              <a:t>Understand the functions of HR Management. </a:t>
            </a:r>
          </a:p>
          <a:p>
            <a:pPr lvl="1"/>
            <a:r>
              <a:rPr lang="en-US" sz="2900"/>
              <a:t>Explain why HR management gives an organization a competitive advantage.</a:t>
            </a:r>
          </a:p>
          <a:p>
            <a:pPr lvl="1"/>
            <a:endParaRPr lang="en-US" sz="290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3400"/>
              <a:t>Types of Criteria Used for </a:t>
            </a:r>
            <a:br>
              <a:rPr lang="en-US" sz="3400"/>
            </a:br>
            <a:r>
              <a:rPr lang="en-US" sz="3400"/>
              <a:t>Performance Appraisal </a:t>
            </a:r>
          </a:p>
        </p:txBody>
      </p:sp>
      <p:sp>
        <p:nvSpPr>
          <p:cNvPr id="112643"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i="1">
                <a:effectLst>
                  <a:outerShdw blurRad="38100" dist="38100" dir="2700000" algn="tl">
                    <a:srgbClr val="C0C0C0"/>
                  </a:outerShdw>
                </a:effectLst>
              </a:rPr>
              <a:t>Global:</a:t>
            </a:r>
            <a:r>
              <a:rPr lang="en-US"/>
              <a:t>  There is one overall dimension of job performance.</a:t>
            </a:r>
          </a:p>
          <a:p>
            <a:pPr marL="609600" indent="-609600">
              <a:lnSpc>
                <a:spcPct val="90000"/>
              </a:lnSpc>
              <a:buFont typeface="Wingdings" pitchFamily="2" charset="2"/>
              <a:buAutoNum type="arabicPeriod"/>
            </a:pPr>
            <a:r>
              <a:rPr lang="en-US" i="1">
                <a:effectLst>
                  <a:outerShdw blurRad="38100" dist="38100" dir="2700000" algn="tl">
                    <a:srgbClr val="C0C0C0"/>
                  </a:outerShdw>
                </a:effectLst>
              </a:rPr>
              <a:t>Composite:</a:t>
            </a:r>
            <a:r>
              <a:rPr lang="en-US"/>
              <a:t> Several dimensions of job performance are given weights and combined into an overall score.</a:t>
            </a:r>
          </a:p>
          <a:p>
            <a:pPr marL="609600" indent="-609600">
              <a:lnSpc>
                <a:spcPct val="90000"/>
              </a:lnSpc>
              <a:buFont typeface="Wingdings" pitchFamily="2" charset="2"/>
              <a:buAutoNum type="arabicPeriod"/>
            </a:pPr>
            <a:r>
              <a:rPr lang="en-US" i="1">
                <a:effectLst>
                  <a:outerShdw blurRad="38100" dist="38100" dir="2700000" algn="tl">
                    <a:srgbClr val="C0C0C0"/>
                  </a:outerShdw>
                </a:effectLst>
              </a:rPr>
              <a:t>Multiple:</a:t>
            </a:r>
            <a:r>
              <a:rPr lang="en-US"/>
              <a:t>  Criteria are independent and of interest in their own right; therefore, they are kept separate.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Performance Appraisal and Feedback</a:t>
            </a:r>
          </a:p>
        </p:txBody>
      </p:sp>
      <p:sp>
        <p:nvSpPr>
          <p:cNvPr id="67587" name="Rectangle 3"/>
          <p:cNvSpPr>
            <a:spLocks noGrp="1" noChangeArrowheads="1"/>
          </p:cNvSpPr>
          <p:nvPr>
            <p:ph type="body" idx="1"/>
          </p:nvPr>
        </p:nvSpPr>
        <p:spPr/>
        <p:txBody>
          <a:bodyPr/>
          <a:lstStyle/>
          <a:p>
            <a:r>
              <a:rPr lang="en-US" sz="2800" dirty="0"/>
              <a:t>Performance Appraisal</a:t>
            </a:r>
          </a:p>
          <a:p>
            <a:pPr lvl="1"/>
            <a:r>
              <a:rPr lang="en-US" sz="2400" dirty="0"/>
              <a:t>The evaluation of employees’ job performance and contributions to their organization.</a:t>
            </a:r>
          </a:p>
          <a:p>
            <a:r>
              <a:rPr lang="en-US" sz="2800" dirty="0"/>
              <a:t>Performance Feedback</a:t>
            </a:r>
          </a:p>
          <a:p>
            <a:pPr lvl="1"/>
            <a:r>
              <a:rPr lang="en-US" sz="2400" dirty="0"/>
              <a:t>The process through which managers share performance appraisal information, give subordinates and opportunity to reflect on their own performance, and develop, with subordinates, plans for the future.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Performance Appraisal and </a:t>
            </a:r>
            <a:r>
              <a:rPr lang="en-US" dirty="0" smtClean="0"/>
              <a:t>Feedback </a:t>
            </a:r>
            <a:r>
              <a:rPr lang="en-US" sz="1800" dirty="0" smtClean="0"/>
              <a:t>(text, pp. 595-597)</a:t>
            </a:r>
            <a:endParaRPr lang="en-US" dirty="0"/>
          </a:p>
        </p:txBody>
      </p:sp>
      <p:sp>
        <p:nvSpPr>
          <p:cNvPr id="71683" name="Rectangle 3"/>
          <p:cNvSpPr>
            <a:spLocks noGrp="1" noChangeArrowheads="1"/>
          </p:cNvSpPr>
          <p:nvPr>
            <p:ph type="body" idx="1"/>
          </p:nvPr>
        </p:nvSpPr>
        <p:spPr>
          <a:xfrm>
            <a:off x="365124" y="1387475"/>
            <a:ext cx="7864475" cy="4013200"/>
          </a:xfrm>
        </p:spPr>
        <p:txBody>
          <a:bodyPr/>
          <a:lstStyle/>
          <a:p>
            <a:pPr>
              <a:lnSpc>
                <a:spcPct val="90000"/>
              </a:lnSpc>
            </a:pPr>
            <a:r>
              <a:rPr lang="en-US" sz="2800" dirty="0" smtClean="0"/>
              <a:t>What is the difference in the following? </a:t>
            </a:r>
          </a:p>
          <a:p>
            <a:pPr>
              <a:lnSpc>
                <a:spcPct val="90000"/>
              </a:lnSpc>
            </a:pPr>
            <a:r>
              <a:rPr lang="en-US" sz="2800" dirty="0" smtClean="0"/>
              <a:t>Advantages / Disadvantages of each?</a:t>
            </a:r>
            <a:endParaRPr lang="en-US" sz="2800" dirty="0" smtClean="0"/>
          </a:p>
          <a:p>
            <a:pPr lvl="1">
              <a:lnSpc>
                <a:spcPct val="90000"/>
              </a:lnSpc>
            </a:pPr>
            <a:r>
              <a:rPr lang="en-US" sz="2400" dirty="0" smtClean="0"/>
              <a:t>Trait Appraisals</a:t>
            </a:r>
          </a:p>
          <a:p>
            <a:pPr lvl="1">
              <a:lnSpc>
                <a:spcPct val="90000"/>
              </a:lnSpc>
            </a:pPr>
            <a:r>
              <a:rPr lang="en-US" sz="2400" dirty="0" smtClean="0"/>
              <a:t>Behavior </a:t>
            </a:r>
            <a:r>
              <a:rPr lang="en-US" sz="2400" dirty="0"/>
              <a:t>Appraisals</a:t>
            </a:r>
          </a:p>
          <a:p>
            <a:pPr lvl="1">
              <a:lnSpc>
                <a:spcPct val="90000"/>
              </a:lnSpc>
            </a:pPr>
            <a:r>
              <a:rPr lang="en-US" sz="2400" dirty="0" smtClean="0"/>
              <a:t>Results/Outcomes appraisals</a:t>
            </a:r>
            <a:endParaRPr lang="en-US" sz="2400"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Performance Appraisal and Feedback</a:t>
            </a:r>
          </a:p>
        </p:txBody>
      </p:sp>
      <p:sp>
        <p:nvSpPr>
          <p:cNvPr id="73731" name="Rectangle 3"/>
          <p:cNvSpPr>
            <a:spLocks noGrp="1" noChangeArrowheads="1"/>
          </p:cNvSpPr>
          <p:nvPr>
            <p:ph type="body" sz="half" idx="1"/>
          </p:nvPr>
        </p:nvSpPr>
        <p:spPr>
          <a:xfrm>
            <a:off x="365124" y="1387475"/>
            <a:ext cx="4911725" cy="4013200"/>
          </a:xfrm>
        </p:spPr>
        <p:txBody>
          <a:bodyPr/>
          <a:lstStyle/>
          <a:p>
            <a:r>
              <a:rPr lang="en-US" sz="2800" dirty="0"/>
              <a:t>Objective appraisals</a:t>
            </a:r>
          </a:p>
          <a:p>
            <a:pPr lvl="1"/>
            <a:r>
              <a:rPr lang="en-US" sz="2400" dirty="0"/>
              <a:t>Assesses performance based on facts (e.g., sales)</a:t>
            </a:r>
          </a:p>
          <a:p>
            <a:r>
              <a:rPr lang="en-US" sz="2800" dirty="0"/>
              <a:t>Subjective appraisals</a:t>
            </a:r>
          </a:p>
          <a:p>
            <a:pPr lvl="1"/>
            <a:r>
              <a:rPr lang="en-US" sz="2400" dirty="0"/>
              <a:t>Assessments based on a manager’s perceptions of traits, behavior, or results.</a:t>
            </a:r>
          </a:p>
          <a:p>
            <a:pPr lvl="1"/>
            <a:r>
              <a:rPr lang="en-US" sz="2400" i="1" dirty="0" smtClean="0">
                <a:effectLst>
                  <a:outerShdw blurRad="38100" dist="38100" dir="2700000" algn="tl">
                    <a:srgbClr val="C0C0C0"/>
                  </a:outerShdw>
                </a:effectLst>
              </a:rPr>
              <a:t>G_________ </a:t>
            </a:r>
            <a:r>
              <a:rPr lang="en-US" sz="2400" i="1" dirty="0">
                <a:effectLst>
                  <a:outerShdw blurRad="38100" dist="38100" dir="2700000" algn="tl">
                    <a:srgbClr val="C0C0C0"/>
                  </a:outerShdw>
                </a:effectLst>
              </a:rPr>
              <a:t>rating scales</a:t>
            </a:r>
            <a:r>
              <a:rPr lang="en-US" sz="2400" dirty="0"/>
              <a:t> are the most common method</a:t>
            </a:r>
          </a:p>
        </p:txBody>
      </p:sp>
      <p:sp>
        <p:nvSpPr>
          <p:cNvPr id="2" name="Content Placeholder 1"/>
          <p:cNvSpPr>
            <a:spLocks noGrp="1"/>
          </p:cNvSpPr>
          <p:nvPr>
            <p:ph sz="half" idx="2"/>
          </p:nvPr>
        </p:nvSpPr>
        <p:spPr>
          <a:xfrm>
            <a:off x="5996939" y="1387475"/>
            <a:ext cx="2002473" cy="4013200"/>
          </a:xfrm>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79425" y="330200"/>
            <a:ext cx="7270750" cy="858838"/>
          </a:xfrm>
        </p:spPr>
        <p:txBody>
          <a:bodyPr/>
          <a:lstStyle/>
          <a:p>
            <a:r>
              <a:rPr lang="en-US" sz="3100" dirty="0" smtClean="0"/>
              <a:t>Subjective </a:t>
            </a:r>
            <a:r>
              <a:rPr lang="en-US" sz="3100" dirty="0"/>
              <a:t>Measures of Performance:</a:t>
            </a:r>
            <a:br>
              <a:rPr lang="en-US" sz="3100" dirty="0"/>
            </a:br>
            <a:r>
              <a:rPr lang="en-US" sz="3100" dirty="0"/>
              <a:t> Graphic Rating </a:t>
            </a:r>
            <a:r>
              <a:rPr lang="en-US" sz="3100" dirty="0" smtClean="0"/>
              <a:t>Scale </a:t>
            </a:r>
            <a:r>
              <a:rPr lang="en-US" sz="1600" dirty="0"/>
              <a:t>(text, pp. 598-599)</a:t>
            </a:r>
            <a:endParaRPr lang="en-US" sz="1600" dirty="0"/>
          </a:p>
        </p:txBody>
      </p:sp>
      <p:sp>
        <p:nvSpPr>
          <p:cNvPr id="2" name="TextBox 1"/>
          <p:cNvSpPr txBox="1"/>
          <p:nvPr/>
        </p:nvSpPr>
        <p:spPr>
          <a:xfrm>
            <a:off x="487680" y="1531620"/>
            <a:ext cx="7650480" cy="830997"/>
          </a:xfrm>
          <a:prstGeom prst="rect">
            <a:avLst/>
          </a:prstGeom>
          <a:blipFill dpi="0" rotWithShape="1">
            <a:blip r:embed="rId2">
              <a:alphaModFix amt="99000"/>
            </a:blip>
            <a:srcRect/>
            <a:tile tx="0" ty="0" sx="100000" sy="100000" flip="none" algn="tl"/>
          </a:blipFill>
        </p:spPr>
        <p:txBody>
          <a:bodyPr wrap="square" rtlCol="0">
            <a:spAutoFit/>
          </a:bodyPr>
          <a:lstStyle/>
          <a:p>
            <a:r>
              <a:rPr lang="en-US" b="1" dirty="0" smtClean="0">
                <a:solidFill>
                  <a:schemeClr val="bg1"/>
                </a:solidFill>
              </a:rPr>
              <a:t>What is a “Graphic Rating Scale?”  What are its strengths and weaknesses?</a:t>
            </a:r>
          </a:p>
          <a:p>
            <a:endParaRPr lang="en-US" dirty="0"/>
          </a:p>
          <a:p>
            <a:endParaRPr lang="en-US"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3400" dirty="0"/>
              <a:t>Graphic Rating Scales are </a:t>
            </a:r>
            <a:br>
              <a:rPr lang="en-US" sz="3400" dirty="0"/>
            </a:br>
            <a:r>
              <a:rPr lang="en-US" sz="3400" dirty="0"/>
              <a:t>Prone to Rater </a:t>
            </a:r>
            <a:r>
              <a:rPr lang="en-US" sz="3400" dirty="0" smtClean="0"/>
              <a:t>Errors</a:t>
            </a:r>
            <a:endParaRPr lang="en-US" sz="1600" dirty="0"/>
          </a:p>
        </p:txBody>
      </p:sp>
      <p:sp>
        <p:nvSpPr>
          <p:cNvPr id="113667" name="Rectangle 3"/>
          <p:cNvSpPr>
            <a:spLocks noGrp="1" noChangeArrowheads="1"/>
          </p:cNvSpPr>
          <p:nvPr>
            <p:ph type="body" idx="1"/>
          </p:nvPr>
        </p:nvSpPr>
        <p:spPr/>
        <p:txBody>
          <a:bodyPr/>
          <a:lstStyle/>
          <a:p>
            <a:pPr>
              <a:lnSpc>
                <a:spcPct val="90000"/>
              </a:lnSpc>
            </a:pPr>
            <a:r>
              <a:rPr lang="en-US" sz="2800" dirty="0"/>
              <a:t>Between-Person Rater Errors:</a:t>
            </a:r>
          </a:p>
          <a:p>
            <a:pPr lvl="1">
              <a:lnSpc>
                <a:spcPct val="90000"/>
              </a:lnSpc>
            </a:pPr>
            <a:r>
              <a:rPr lang="en-US" sz="2400" dirty="0"/>
              <a:t>Leniency &amp; Harshness Errors</a:t>
            </a:r>
          </a:p>
          <a:p>
            <a:pPr lvl="1">
              <a:lnSpc>
                <a:spcPct val="90000"/>
              </a:lnSpc>
            </a:pPr>
            <a:r>
              <a:rPr lang="en-US" sz="2400" dirty="0"/>
              <a:t>Central Tendency</a:t>
            </a:r>
          </a:p>
          <a:p>
            <a:pPr lvl="1">
              <a:lnSpc>
                <a:spcPct val="90000"/>
              </a:lnSpc>
            </a:pPr>
            <a:r>
              <a:rPr lang="en-US" sz="2400" dirty="0"/>
              <a:t>Contrast Effects</a:t>
            </a:r>
          </a:p>
          <a:p>
            <a:pPr>
              <a:lnSpc>
                <a:spcPct val="90000"/>
              </a:lnSpc>
            </a:pPr>
            <a:r>
              <a:rPr lang="en-US" sz="2800" dirty="0"/>
              <a:t>Within-Person Rater Errors:</a:t>
            </a:r>
          </a:p>
          <a:p>
            <a:pPr lvl="1">
              <a:lnSpc>
                <a:spcPct val="90000"/>
              </a:lnSpc>
            </a:pPr>
            <a:r>
              <a:rPr lang="en-US" sz="2400" dirty="0"/>
              <a:t>First </a:t>
            </a:r>
            <a:r>
              <a:rPr lang="en-US" sz="2400" dirty="0" smtClean="0"/>
              <a:t>Impression (Primacy) </a:t>
            </a:r>
            <a:r>
              <a:rPr lang="en-US" sz="2400" dirty="0"/>
              <a:t>&amp; </a:t>
            </a:r>
            <a:r>
              <a:rPr lang="en-US" sz="2400" dirty="0" err="1"/>
              <a:t>Recency</a:t>
            </a:r>
            <a:r>
              <a:rPr lang="en-US" sz="2400" dirty="0"/>
              <a:t> Effects</a:t>
            </a:r>
          </a:p>
          <a:p>
            <a:pPr lvl="1">
              <a:lnSpc>
                <a:spcPct val="90000"/>
              </a:lnSpc>
            </a:pPr>
            <a:r>
              <a:rPr lang="en-US" sz="2400" dirty="0" smtClean="0"/>
              <a:t>Halo (vs. Horns)</a:t>
            </a:r>
            <a:endParaRPr lang="en-US" sz="2400" dirty="0"/>
          </a:p>
          <a:p>
            <a:pPr lvl="1">
              <a:lnSpc>
                <a:spcPct val="90000"/>
              </a:lnSpc>
            </a:pPr>
            <a:r>
              <a:rPr lang="en-US" sz="2400" dirty="0"/>
              <a:t>Similar-to-me</a:t>
            </a:r>
          </a:p>
          <a:p>
            <a:pPr lvl="1">
              <a:lnSpc>
                <a:spcPct val="90000"/>
              </a:lnSpc>
            </a:pPr>
            <a:r>
              <a:rPr lang="en-US" sz="2400" dirty="0"/>
              <a:t>Logical Category</a:t>
            </a:r>
          </a:p>
          <a:p>
            <a:pPr lvl="1">
              <a:lnSpc>
                <a:spcPct val="90000"/>
              </a:lnSpc>
              <a:buFont typeface="Wingdings" pitchFamily="2" charset="2"/>
              <a:buNone/>
            </a:pPr>
            <a:endParaRPr lang="en-US" sz="2400" dirty="0"/>
          </a:p>
          <a:p>
            <a:pPr lvl="1">
              <a:lnSpc>
                <a:spcPct val="90000"/>
              </a:lnSpc>
            </a:pPr>
            <a:endParaRPr lang="en-US" sz="2400" dirty="0"/>
          </a:p>
        </p:txBody>
      </p:sp>
      <p:sp>
        <p:nvSpPr>
          <p:cNvPr id="2" name="TextBox 1"/>
          <p:cNvSpPr txBox="1"/>
          <p:nvPr/>
        </p:nvSpPr>
        <p:spPr>
          <a:xfrm>
            <a:off x="472440" y="5181600"/>
            <a:ext cx="6819900" cy="584775"/>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p:spPr>
        <p:txBody>
          <a:bodyPr wrap="square" rtlCol="0">
            <a:spAutoFit/>
          </a:bodyPr>
          <a:lstStyle/>
          <a:p>
            <a:r>
              <a:rPr lang="en-US" dirty="0" smtClean="0"/>
              <a:t>For an animated optional video about some of these errors, </a:t>
            </a:r>
            <a:r>
              <a:rPr lang="en-US" dirty="0"/>
              <a:t>see: </a:t>
            </a:r>
            <a:r>
              <a:rPr lang="en-US" dirty="0">
                <a:hlinkClick r:id="rId2"/>
              </a:rPr>
              <a:t>https://</a:t>
            </a:r>
            <a:r>
              <a:rPr lang="en-US" dirty="0" smtClean="0">
                <a:hlinkClick r:id="rId2"/>
              </a:rPr>
              <a:t>www.youtube.com/watch?v=jCPaQuY-ejg</a:t>
            </a:r>
            <a:r>
              <a:rPr lang="en-US" dirty="0" smtClean="0"/>
              <a:t> (10 min.)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Methods to Combat Rater Error:</a:t>
            </a:r>
          </a:p>
        </p:txBody>
      </p:sp>
      <p:sp>
        <p:nvSpPr>
          <p:cNvPr id="114691" name="Rectangle 3"/>
          <p:cNvSpPr>
            <a:spLocks noGrp="1" noChangeArrowheads="1"/>
          </p:cNvSpPr>
          <p:nvPr>
            <p:ph type="body" idx="1"/>
          </p:nvPr>
        </p:nvSpPr>
        <p:spPr>
          <a:xfrm>
            <a:off x="365124" y="1387475"/>
            <a:ext cx="7864475" cy="4013200"/>
          </a:xfrm>
        </p:spPr>
        <p:txBody>
          <a:bodyPr/>
          <a:lstStyle/>
          <a:p>
            <a:pPr>
              <a:lnSpc>
                <a:spcPct val="80000"/>
              </a:lnSpc>
            </a:pPr>
            <a:r>
              <a:rPr lang="en-US" sz="2800" dirty="0"/>
              <a:t>Between-Person (Between-Subject):</a:t>
            </a:r>
          </a:p>
          <a:p>
            <a:pPr lvl="1">
              <a:lnSpc>
                <a:spcPct val="80000"/>
              </a:lnSpc>
            </a:pPr>
            <a:r>
              <a:rPr lang="en-US" sz="2400" dirty="0"/>
              <a:t>Rank Workers</a:t>
            </a:r>
          </a:p>
          <a:p>
            <a:pPr lvl="1">
              <a:lnSpc>
                <a:spcPct val="80000"/>
              </a:lnSpc>
            </a:pPr>
            <a:r>
              <a:rPr lang="en-US" sz="2400" dirty="0"/>
              <a:t>Forced Distribution</a:t>
            </a:r>
          </a:p>
          <a:p>
            <a:pPr lvl="1">
              <a:lnSpc>
                <a:spcPct val="80000"/>
              </a:lnSpc>
            </a:pPr>
            <a:r>
              <a:rPr lang="en-US" sz="2400" dirty="0"/>
              <a:t>Pair Comparison</a:t>
            </a:r>
          </a:p>
          <a:p>
            <a:pPr>
              <a:lnSpc>
                <a:spcPct val="80000"/>
              </a:lnSpc>
            </a:pPr>
            <a:r>
              <a:rPr lang="en-US" sz="2800" dirty="0"/>
              <a:t>Within-Person (Within-Subject):</a:t>
            </a:r>
          </a:p>
          <a:p>
            <a:pPr lvl="1">
              <a:lnSpc>
                <a:spcPct val="80000"/>
              </a:lnSpc>
            </a:pPr>
            <a:r>
              <a:rPr lang="en-US" sz="2400" dirty="0"/>
              <a:t>Forced Choice Scale: Rater picks between two “good” statements; only one reflects good work.</a:t>
            </a:r>
          </a:p>
          <a:p>
            <a:pPr lvl="1">
              <a:lnSpc>
                <a:spcPct val="80000"/>
              </a:lnSpc>
            </a:pPr>
            <a:r>
              <a:rPr lang="en-US" sz="2400" dirty="0"/>
              <a:t>Management by Objectives (MBO)</a:t>
            </a:r>
          </a:p>
          <a:p>
            <a:pPr lvl="1">
              <a:lnSpc>
                <a:spcPct val="80000"/>
              </a:lnSpc>
            </a:pPr>
            <a:r>
              <a:rPr lang="en-US" sz="2400" dirty="0" smtClean="0"/>
              <a:t>B___________ A_________ R_______ S________ </a:t>
            </a:r>
            <a:r>
              <a:rPr lang="en-US" sz="2400" dirty="0"/>
              <a:t>(BARS)</a:t>
            </a:r>
          </a:p>
          <a:p>
            <a:pPr lvl="1">
              <a:lnSpc>
                <a:spcPct val="80000"/>
              </a:lnSpc>
            </a:pPr>
            <a:r>
              <a:rPr lang="en-US" sz="2400" dirty="0"/>
              <a:t>Behavioral Observation Scale (BOS)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79425" y="330200"/>
            <a:ext cx="7270750" cy="858838"/>
          </a:xfrm>
        </p:spPr>
        <p:txBody>
          <a:bodyPr/>
          <a:lstStyle/>
          <a:p>
            <a:r>
              <a:rPr lang="en-US" sz="3400" dirty="0"/>
              <a:t>Subject Measures of Performance:</a:t>
            </a:r>
            <a:br>
              <a:rPr lang="en-US" sz="3400" dirty="0"/>
            </a:br>
            <a:r>
              <a:rPr lang="en-US" sz="3400" dirty="0"/>
              <a:t> Behaviorally Anchored Rating Scale</a:t>
            </a:r>
          </a:p>
        </p:txBody>
      </p:sp>
      <p:sp>
        <p:nvSpPr>
          <p:cNvPr id="6" name="TextBox 5"/>
          <p:cNvSpPr txBox="1"/>
          <p:nvPr/>
        </p:nvSpPr>
        <p:spPr>
          <a:xfrm>
            <a:off x="487680" y="1531620"/>
            <a:ext cx="7650480" cy="1569660"/>
          </a:xfrm>
          <a:prstGeom prst="rect">
            <a:avLst/>
          </a:prstGeom>
          <a:blipFill dpi="0" rotWithShape="1">
            <a:blip r:embed="rId2">
              <a:alphaModFix amt="99000"/>
            </a:blip>
            <a:srcRect/>
            <a:tile tx="0" ty="0" sx="100000" sy="100000" flip="none" algn="tl"/>
          </a:blipFill>
        </p:spPr>
        <p:txBody>
          <a:bodyPr wrap="square" rtlCol="0">
            <a:spAutoFit/>
          </a:bodyPr>
          <a:lstStyle/>
          <a:p>
            <a:r>
              <a:rPr lang="en-US" b="1" dirty="0" smtClean="0">
                <a:solidFill>
                  <a:schemeClr val="bg1"/>
                </a:solidFill>
              </a:rPr>
              <a:t>What </a:t>
            </a:r>
            <a:r>
              <a:rPr lang="en-US" b="1" dirty="0">
                <a:solidFill>
                  <a:schemeClr val="bg1"/>
                </a:solidFill>
              </a:rPr>
              <a:t>are Behaviorally Anchored Rating Scale </a:t>
            </a:r>
            <a:r>
              <a:rPr lang="en-US" b="1" dirty="0" smtClean="0">
                <a:solidFill>
                  <a:schemeClr val="bg1"/>
                </a:solidFill>
              </a:rPr>
              <a:t>(“BARS)?”  </a:t>
            </a:r>
          </a:p>
          <a:p>
            <a:r>
              <a:rPr lang="en-US" b="1" dirty="0" smtClean="0">
                <a:solidFill>
                  <a:schemeClr val="bg1"/>
                </a:solidFill>
              </a:rPr>
              <a:t>What are the strengths and weaknesses of this approach?</a:t>
            </a:r>
          </a:p>
          <a:p>
            <a:endParaRPr lang="en-US" b="1" dirty="0">
              <a:solidFill>
                <a:schemeClr val="bg1"/>
              </a:solidFill>
            </a:endParaRPr>
          </a:p>
          <a:p>
            <a:r>
              <a:rPr lang="en-US" b="1" dirty="0" smtClean="0">
                <a:solidFill>
                  <a:schemeClr val="bg1"/>
                </a:solidFill>
              </a:rPr>
              <a:t>What are Behavioral Observation Scales (“BOS”)? </a:t>
            </a:r>
          </a:p>
          <a:p>
            <a:r>
              <a:rPr lang="en-US" b="1" dirty="0">
                <a:solidFill>
                  <a:schemeClr val="bg1"/>
                </a:solidFill>
              </a:rPr>
              <a:t>What are the strengths and weaknesses of this approach</a:t>
            </a:r>
            <a:r>
              <a:rPr lang="en-US" b="1" dirty="0" smtClean="0">
                <a:solidFill>
                  <a:schemeClr val="bg1"/>
                </a:solidFill>
              </a:rPr>
              <a:t>?</a:t>
            </a:r>
            <a:endParaRPr lang="en-US" dirty="0"/>
          </a:p>
          <a:p>
            <a:endParaRPr lang="en-US" dirty="0"/>
          </a:p>
        </p:txBody>
      </p:sp>
      <p:sp>
        <p:nvSpPr>
          <p:cNvPr id="3" name="TextBox 2"/>
          <p:cNvSpPr txBox="1"/>
          <p:nvPr/>
        </p:nvSpPr>
        <p:spPr>
          <a:xfrm>
            <a:off x="487680" y="4015740"/>
            <a:ext cx="7650480" cy="1815882"/>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r="100000" b="100000"/>
            </a:path>
            <a:tileRect l="-100000" t="-100000"/>
          </a:gradFill>
        </p:spPr>
        <p:txBody>
          <a:bodyPr wrap="square" rtlCol="0">
            <a:spAutoFit/>
          </a:bodyPr>
          <a:lstStyle/>
          <a:p>
            <a:r>
              <a:rPr lang="en-US" b="1" dirty="0">
                <a:solidFill>
                  <a:schemeClr val="bg1"/>
                </a:solidFill>
              </a:rPr>
              <a:t>For information about Graphic Rating Scales and BARS, see:</a:t>
            </a:r>
          </a:p>
          <a:p>
            <a:r>
              <a:rPr lang="en-US" b="1" dirty="0">
                <a:solidFill>
                  <a:schemeClr val="bg1"/>
                </a:solidFill>
                <a:hlinkClick r:id="rId3"/>
              </a:rPr>
              <a:t>http://open.lib.umn.edu/humanresourcemanagement/chapter/11-2-appraisal-methods/</a:t>
            </a:r>
            <a:r>
              <a:rPr lang="en-US" b="1" dirty="0">
                <a:solidFill>
                  <a:schemeClr val="bg1"/>
                </a:solidFill>
              </a:rPr>
              <a:t> </a:t>
            </a:r>
          </a:p>
          <a:p>
            <a:r>
              <a:rPr lang="en-US" b="1" dirty="0">
                <a:solidFill>
                  <a:schemeClr val="bg1"/>
                </a:solidFill>
              </a:rPr>
              <a:t>For </a:t>
            </a:r>
            <a:r>
              <a:rPr lang="en-US" b="1" dirty="0" smtClean="0">
                <a:solidFill>
                  <a:schemeClr val="bg1"/>
                </a:solidFill>
              </a:rPr>
              <a:t>a brief definition </a:t>
            </a:r>
            <a:r>
              <a:rPr lang="en-US" b="1" dirty="0">
                <a:solidFill>
                  <a:schemeClr val="bg1"/>
                </a:solidFill>
              </a:rPr>
              <a:t>of Behavioral Observation Scales, see: </a:t>
            </a:r>
          </a:p>
          <a:p>
            <a:r>
              <a:rPr lang="en-US" b="1" dirty="0">
                <a:solidFill>
                  <a:schemeClr val="bg1"/>
                </a:solidFill>
                <a:hlinkClick r:id="rId4"/>
              </a:rPr>
              <a:t>http://www.oxfordreference.com/view/10.1093/oi/authority.20110803095456852</a:t>
            </a:r>
            <a:r>
              <a:rPr lang="en-US" b="1" dirty="0">
                <a:solidFill>
                  <a:schemeClr val="bg1"/>
                </a:solidFill>
              </a:rPr>
              <a:t> </a:t>
            </a:r>
          </a:p>
          <a:p>
            <a:endParaRPr lang="en-US"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400"/>
              <a:t>Who Appraises Performance?</a:t>
            </a:r>
          </a:p>
        </p:txBody>
      </p:sp>
      <p:sp>
        <p:nvSpPr>
          <p:cNvPr id="78851" name="Text Box 3"/>
          <p:cNvSpPr txBox="1">
            <a:spLocks noChangeArrowheads="1"/>
          </p:cNvSpPr>
          <p:nvPr/>
        </p:nvSpPr>
        <p:spPr bwMode="auto">
          <a:xfrm>
            <a:off x="461962" y="1400822"/>
            <a:ext cx="7386638" cy="2682491"/>
          </a:xfrm>
          <a:prstGeom prst="rect">
            <a:avLst/>
          </a:prstGeom>
          <a:blipFill dpi="0" rotWithShape="1">
            <a:blip r:embed="rId2">
              <a:alphaModFix amt="67000"/>
            </a:blip>
            <a:srcRect/>
            <a:tile tx="0" ty="0" sx="100000" sy="100000" flip="none" algn="tl"/>
          </a:blipFill>
          <a:ln>
            <a:noFill/>
          </a:ln>
          <a:effectLst/>
          <a:scene3d>
            <a:camera prst="orthographicFront"/>
            <a:lightRig rig="threePt" dir="t"/>
          </a:scene3d>
          <a:sp3d>
            <a:bevelT/>
          </a:sp3d>
          <a:extLst/>
        </p:spPr>
        <p:txBody>
          <a:bodyPr wrap="square" lIns="80988" tIns="40494" rIns="80988" bIns="40494">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spcBef>
                <a:spcPct val="50000"/>
              </a:spcBef>
            </a:pPr>
            <a:endParaRPr lang="en-US" sz="900" b="1" dirty="0" smtClean="0"/>
          </a:p>
          <a:p>
            <a:pPr>
              <a:spcBef>
                <a:spcPts val="0"/>
              </a:spcBef>
            </a:pPr>
            <a:r>
              <a:rPr lang="en-US" b="1" dirty="0" smtClean="0"/>
              <a:t>What are the advantages and disadvantages of self-appraisals?</a:t>
            </a:r>
          </a:p>
          <a:p>
            <a:pPr>
              <a:spcBef>
                <a:spcPts val="0"/>
              </a:spcBef>
            </a:pPr>
            <a:endParaRPr lang="en-US" b="1" dirty="0" smtClean="0"/>
          </a:p>
          <a:p>
            <a:pPr>
              <a:spcBef>
                <a:spcPts val="0"/>
              </a:spcBef>
            </a:pPr>
            <a:endParaRPr lang="en-US" b="1" dirty="0"/>
          </a:p>
          <a:p>
            <a:pPr>
              <a:spcBef>
                <a:spcPts val="0"/>
              </a:spcBef>
            </a:pPr>
            <a:r>
              <a:rPr lang="en-US" b="1" dirty="0" smtClean="0"/>
              <a:t>What is the “360-degree evaluation &amp; feedback” procedure?</a:t>
            </a:r>
          </a:p>
          <a:p>
            <a:pPr>
              <a:spcBef>
                <a:spcPct val="50000"/>
              </a:spcBef>
            </a:pPr>
            <a:r>
              <a:rPr lang="en-US" b="1" dirty="0" smtClean="0"/>
              <a:t>Have you ever worked for a company that used 360-degree evaluations?</a:t>
            </a:r>
            <a:endParaRPr lang="en-US" b="1" dirty="0" smtClean="0"/>
          </a:p>
          <a:p>
            <a:pPr>
              <a:spcBef>
                <a:spcPct val="50000"/>
              </a:spcBef>
            </a:pPr>
            <a:r>
              <a:rPr lang="en-US" b="1" dirty="0" smtClean="0"/>
              <a:t>What are the strengths and weaknesses of this procedure?</a:t>
            </a:r>
          </a:p>
          <a:p>
            <a:pPr>
              <a:spcBef>
                <a:spcPct val="50000"/>
              </a:spcBef>
            </a:pPr>
            <a:r>
              <a:rPr lang="en-US" b="1" dirty="0" smtClean="0"/>
              <a:t>  </a:t>
            </a:r>
          </a:p>
          <a:p>
            <a:pPr>
              <a:spcBef>
                <a:spcPct val="50000"/>
              </a:spcBef>
            </a:pPr>
            <a:r>
              <a:rPr lang="en-US" b="1" dirty="0" smtClean="0"/>
              <a:t>See </a:t>
            </a:r>
            <a:r>
              <a:rPr lang="en-US" b="1" dirty="0" smtClean="0"/>
              <a:t>Exhibit </a:t>
            </a:r>
            <a:r>
              <a:rPr lang="en-US" b="1" dirty="0" smtClean="0"/>
              <a:t>17-2 and accompanying text, pg. 597-598.</a:t>
            </a:r>
            <a:endParaRPr lang="en-US" b="1"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Effective Performance Feedback</a:t>
            </a:r>
          </a:p>
        </p:txBody>
      </p:sp>
      <p:sp>
        <p:nvSpPr>
          <p:cNvPr id="81923" name="Rectangle 3"/>
          <p:cNvSpPr>
            <a:spLocks noGrp="1" noChangeArrowheads="1"/>
          </p:cNvSpPr>
          <p:nvPr>
            <p:ph type="body" idx="1"/>
          </p:nvPr>
        </p:nvSpPr>
        <p:spPr/>
        <p:txBody>
          <a:bodyPr/>
          <a:lstStyle/>
          <a:p>
            <a:r>
              <a:rPr lang="en-US" dirty="0"/>
              <a:t>Formal appraisals</a:t>
            </a:r>
          </a:p>
          <a:p>
            <a:pPr lvl="1"/>
            <a:r>
              <a:rPr lang="en-US" sz="1800" dirty="0"/>
              <a:t>An appraisal conducted at a set time during the year and based on performance dimensions that were specified in advance</a:t>
            </a:r>
          </a:p>
          <a:p>
            <a:r>
              <a:rPr lang="en-US" dirty="0" smtClean="0"/>
              <a:t>Informal </a:t>
            </a:r>
            <a:r>
              <a:rPr lang="en-US" dirty="0"/>
              <a:t>appraisals</a:t>
            </a:r>
          </a:p>
          <a:p>
            <a:pPr lvl="1"/>
            <a:r>
              <a:rPr lang="en-US" sz="1800" dirty="0"/>
              <a:t>An unscheduled appraisal of ongoing progress and areas for improvement</a:t>
            </a:r>
          </a:p>
          <a:p>
            <a:r>
              <a:rPr lang="en-US" dirty="0" smtClean="0"/>
              <a:t>What are other methods identified by your textbook for improving performance evaluations? </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400"/>
              <a:t>The Legal Environment of HRM:  Laws Impacting HR Managers </a:t>
            </a:r>
          </a:p>
        </p:txBody>
      </p:sp>
      <p:sp>
        <p:nvSpPr>
          <p:cNvPr id="26627" name="Rectangle 3"/>
          <p:cNvSpPr>
            <a:spLocks noGrp="1" noChangeArrowheads="1"/>
          </p:cNvSpPr>
          <p:nvPr>
            <p:ph type="body" idx="1"/>
          </p:nvPr>
        </p:nvSpPr>
        <p:spPr/>
        <p:txBody>
          <a:bodyPr/>
          <a:lstStyle/>
          <a:p>
            <a:pPr>
              <a:buFont typeface="Wingdings" pitchFamily="2" charset="2"/>
              <a:buNone/>
            </a:pPr>
            <a:r>
              <a:rPr lang="en-US"/>
              <a:t>National Labor Relations Act &amp; related “Labor &amp; Employment Relations” laws</a:t>
            </a:r>
          </a:p>
          <a:p>
            <a:pPr>
              <a:buFont typeface="Wingdings" pitchFamily="2" charset="2"/>
              <a:buNone/>
            </a:pPr>
            <a:r>
              <a:rPr lang="en-US"/>
              <a:t>Occupational Safety &amp; Health Act</a:t>
            </a:r>
          </a:p>
          <a:p>
            <a:pPr>
              <a:buFont typeface="Wingdings" pitchFamily="2" charset="2"/>
              <a:buNone/>
            </a:pPr>
            <a:r>
              <a:rPr lang="en-US"/>
              <a:t>Family &amp; Medical Leave Act</a:t>
            </a:r>
          </a:p>
          <a:p>
            <a:pPr>
              <a:buFont typeface="Wingdings" pitchFamily="2" charset="2"/>
              <a:buNone/>
            </a:pPr>
            <a:r>
              <a:rPr lang="en-US"/>
              <a:t>Wage &amp; Overtime Laws</a:t>
            </a:r>
          </a:p>
          <a:p>
            <a:pPr>
              <a:buFont typeface="Wingdings" pitchFamily="2" charset="2"/>
              <a:buNone/>
            </a:pPr>
            <a:r>
              <a:rPr lang="en-US"/>
              <a:t>Equal Employment Opportunity laws</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Effective Feedback Tips</a:t>
            </a:r>
          </a:p>
        </p:txBody>
      </p:sp>
      <p:sp>
        <p:nvSpPr>
          <p:cNvPr id="83971" name="Rectangle 3"/>
          <p:cNvSpPr>
            <a:spLocks noGrp="1" noChangeArrowheads="1"/>
          </p:cNvSpPr>
          <p:nvPr>
            <p:ph type="body" idx="1"/>
          </p:nvPr>
        </p:nvSpPr>
        <p:spPr/>
        <p:txBody>
          <a:bodyPr/>
          <a:lstStyle/>
          <a:p>
            <a:pPr>
              <a:lnSpc>
                <a:spcPct val="90000"/>
              </a:lnSpc>
            </a:pPr>
            <a:r>
              <a:rPr lang="en-US" sz="2000" dirty="0"/>
              <a:t>Be specific and focus on correctable </a:t>
            </a:r>
            <a:r>
              <a:rPr lang="en-US" sz="2000" dirty="0" smtClean="0"/>
              <a:t>_______. </a:t>
            </a:r>
            <a:r>
              <a:rPr lang="en-US" sz="2000" dirty="0"/>
              <a:t>Provide a suggested improvement.</a:t>
            </a:r>
          </a:p>
          <a:p>
            <a:pPr>
              <a:lnSpc>
                <a:spcPct val="90000"/>
              </a:lnSpc>
            </a:pPr>
            <a:r>
              <a:rPr lang="en-US" sz="2000" dirty="0"/>
              <a:t>Focus on problem-solving and improvement, not criticism.</a:t>
            </a:r>
          </a:p>
          <a:p>
            <a:pPr>
              <a:lnSpc>
                <a:spcPct val="90000"/>
              </a:lnSpc>
            </a:pPr>
            <a:r>
              <a:rPr lang="en-US" sz="2000" dirty="0"/>
              <a:t>Express confidence in worker’s ability to improve.</a:t>
            </a:r>
          </a:p>
          <a:p>
            <a:pPr>
              <a:lnSpc>
                <a:spcPct val="90000"/>
              </a:lnSpc>
            </a:pPr>
            <a:r>
              <a:rPr lang="en-US" sz="2000" dirty="0"/>
              <a:t>Use both formal and informal feedback.</a:t>
            </a:r>
          </a:p>
          <a:p>
            <a:pPr>
              <a:lnSpc>
                <a:spcPct val="90000"/>
              </a:lnSpc>
            </a:pPr>
            <a:r>
              <a:rPr lang="en-US" sz="2000" dirty="0"/>
              <a:t>Treat subordinates with respect and praise achievements…</a:t>
            </a:r>
          </a:p>
          <a:p>
            <a:pPr>
              <a:lnSpc>
                <a:spcPct val="90000"/>
              </a:lnSpc>
            </a:pPr>
            <a:r>
              <a:rPr lang="en-US" sz="2000" dirty="0"/>
              <a:t>Set a timetable for agreed changes.</a:t>
            </a:r>
          </a:p>
        </p:txBody>
      </p:sp>
      <p:sp>
        <p:nvSpPr>
          <p:cNvPr id="3" name="TextBox 2"/>
          <p:cNvSpPr txBox="1"/>
          <p:nvPr/>
        </p:nvSpPr>
        <p:spPr>
          <a:xfrm>
            <a:off x="502920" y="5044440"/>
            <a:ext cx="7566660" cy="83099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dirty="0" smtClean="0"/>
              <a:t>For a review ppt. lecture about performance appraisal </a:t>
            </a:r>
            <a:r>
              <a:rPr lang="en-US" sz="1400" dirty="0" smtClean="0"/>
              <a:t>(with far more detail than you need for MGT 308)</a:t>
            </a:r>
            <a:r>
              <a:rPr lang="en-US" dirty="0" smtClean="0"/>
              <a:t>, watch </a:t>
            </a:r>
            <a:r>
              <a:rPr lang="en-US" dirty="0"/>
              <a:t>this optional </a:t>
            </a:r>
            <a:r>
              <a:rPr lang="en-US" dirty="0" smtClean="0"/>
              <a:t>video: </a:t>
            </a:r>
            <a:r>
              <a:rPr lang="en-US" dirty="0">
                <a:hlinkClick r:id="rId3"/>
              </a:rPr>
              <a:t>https://www.youtube.com/watch?v=iNvsTU__</a:t>
            </a:r>
            <a:r>
              <a:rPr lang="en-US" dirty="0" smtClean="0">
                <a:hlinkClick r:id="rId3"/>
              </a:rPr>
              <a:t>ANo</a:t>
            </a:r>
            <a:r>
              <a:rPr lang="en-US" dirty="0" smtClean="0"/>
              <a:t> (35 min.)</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3" end="3"/>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4" end="4"/>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397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Pay and Benefits</a:t>
            </a:r>
          </a:p>
        </p:txBody>
      </p:sp>
      <p:sp>
        <p:nvSpPr>
          <p:cNvPr id="86019" name="Rectangle 3"/>
          <p:cNvSpPr>
            <a:spLocks noGrp="1" noChangeArrowheads="1"/>
          </p:cNvSpPr>
          <p:nvPr>
            <p:ph type="body" idx="1"/>
          </p:nvPr>
        </p:nvSpPr>
        <p:spPr/>
        <p:txBody>
          <a:bodyPr/>
          <a:lstStyle/>
          <a:p>
            <a:pPr>
              <a:lnSpc>
                <a:spcPct val="90000"/>
              </a:lnSpc>
              <a:buFont typeface="Wingdings" pitchFamily="2" charset="2"/>
              <a:buNone/>
            </a:pPr>
            <a:r>
              <a:rPr lang="en-US"/>
              <a:t>Pay level</a:t>
            </a:r>
          </a:p>
          <a:p>
            <a:pPr lvl="1">
              <a:lnSpc>
                <a:spcPct val="90000"/>
              </a:lnSpc>
            </a:pPr>
            <a:r>
              <a:rPr lang="en-US"/>
              <a:t>The relative position of an organization’s incentives in comparison with those of other firms in the same industry employing similar kinds of workers</a:t>
            </a:r>
          </a:p>
          <a:p>
            <a:pPr lvl="2">
              <a:lnSpc>
                <a:spcPct val="90000"/>
              </a:lnSpc>
            </a:pPr>
            <a:r>
              <a:rPr lang="en-US"/>
              <a:t>Managers can decide to offer low, average or high relative wages.</a:t>
            </a:r>
          </a:p>
          <a:p>
            <a:pPr lvl="2">
              <a:lnSpc>
                <a:spcPct val="90000"/>
              </a:lnSpc>
            </a:pPr>
            <a:r>
              <a:rPr lang="en-US"/>
              <a:t>High wages attract and retain high performers but raise costs; low wages can cause turnover and lack of motivation but provide lower costs.</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Pay and Benefits</a:t>
            </a:r>
          </a:p>
        </p:txBody>
      </p:sp>
      <p:sp>
        <p:nvSpPr>
          <p:cNvPr id="88067" name="Rectangle 3"/>
          <p:cNvSpPr>
            <a:spLocks noGrp="1" noChangeArrowheads="1"/>
          </p:cNvSpPr>
          <p:nvPr>
            <p:ph type="body" idx="1"/>
          </p:nvPr>
        </p:nvSpPr>
        <p:spPr/>
        <p:txBody>
          <a:bodyPr/>
          <a:lstStyle/>
          <a:p>
            <a:pPr>
              <a:lnSpc>
                <a:spcPct val="90000"/>
              </a:lnSpc>
              <a:buFont typeface="Wingdings" pitchFamily="2" charset="2"/>
              <a:buNone/>
            </a:pPr>
            <a:r>
              <a:rPr lang="en-US" sz="2800" dirty="0"/>
              <a:t>Pay Structure</a:t>
            </a:r>
          </a:p>
          <a:p>
            <a:pPr lvl="1">
              <a:lnSpc>
                <a:spcPct val="90000"/>
              </a:lnSpc>
            </a:pPr>
            <a:r>
              <a:rPr lang="en-US" sz="2400" dirty="0"/>
              <a:t>The arrangement of jobs </a:t>
            </a:r>
            <a:br>
              <a:rPr lang="en-US" sz="2400" dirty="0"/>
            </a:br>
            <a:r>
              <a:rPr lang="en-US" sz="2400" dirty="0"/>
              <a:t>into categories based on </a:t>
            </a:r>
            <a:br>
              <a:rPr lang="en-US" sz="2400" dirty="0"/>
            </a:br>
            <a:r>
              <a:rPr lang="en-US" sz="2400" dirty="0"/>
              <a:t>their relative importance </a:t>
            </a:r>
            <a:br>
              <a:rPr lang="en-US" sz="2400" dirty="0"/>
            </a:br>
            <a:r>
              <a:rPr lang="en-US" sz="2400" dirty="0"/>
              <a:t>to the organization </a:t>
            </a:r>
            <a:br>
              <a:rPr lang="en-US" sz="2400" dirty="0"/>
            </a:br>
            <a:r>
              <a:rPr lang="en-US" sz="2400" dirty="0"/>
              <a:t>and its goals, </a:t>
            </a:r>
            <a:br>
              <a:rPr lang="en-US" sz="2400" dirty="0"/>
            </a:br>
            <a:r>
              <a:rPr lang="en-US" sz="2400" dirty="0"/>
              <a:t>level of skills, and </a:t>
            </a:r>
            <a:br>
              <a:rPr lang="en-US" sz="2400" dirty="0"/>
            </a:br>
            <a:r>
              <a:rPr lang="en-US" sz="2400" dirty="0"/>
              <a:t>other characteristics.</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Pay and Benefits</a:t>
            </a:r>
          </a:p>
        </p:txBody>
      </p:sp>
      <p:sp>
        <p:nvSpPr>
          <p:cNvPr id="102403" name="Rectangle 3"/>
          <p:cNvSpPr>
            <a:spLocks noGrp="1" noChangeArrowheads="1"/>
          </p:cNvSpPr>
          <p:nvPr>
            <p:ph type="body" idx="1"/>
          </p:nvPr>
        </p:nvSpPr>
        <p:spPr/>
        <p:txBody>
          <a:bodyPr/>
          <a:lstStyle/>
          <a:p>
            <a:pPr>
              <a:lnSpc>
                <a:spcPct val="90000"/>
              </a:lnSpc>
              <a:buFont typeface="Wingdings" pitchFamily="2" charset="2"/>
              <a:buNone/>
            </a:pPr>
            <a:r>
              <a:rPr lang="en-US" sz="2800" dirty="0"/>
              <a:t>Benefits</a:t>
            </a:r>
          </a:p>
          <a:p>
            <a:pPr lvl="1">
              <a:lnSpc>
                <a:spcPct val="90000"/>
              </a:lnSpc>
            </a:pPr>
            <a:r>
              <a:rPr lang="en-US" sz="2400" i="1" dirty="0">
                <a:effectLst>
                  <a:outerShdw blurRad="38100" dist="38100" dir="2700000" algn="tl">
                    <a:srgbClr val="000000">
                      <a:alpha val="43137"/>
                    </a:srgbClr>
                  </a:outerShdw>
                </a:effectLst>
              </a:rPr>
              <a:t>Legally required</a:t>
            </a:r>
            <a:r>
              <a:rPr lang="en-US" sz="2400" dirty="0"/>
              <a:t>: social security, workers’ compensation</a:t>
            </a:r>
          </a:p>
          <a:p>
            <a:pPr lvl="1">
              <a:lnSpc>
                <a:spcPct val="90000"/>
              </a:lnSpc>
            </a:pPr>
            <a:r>
              <a:rPr lang="en-US" sz="2400" i="1" dirty="0">
                <a:effectLst>
                  <a:outerShdw blurRad="38100" dist="38100" dir="2700000" algn="tl">
                    <a:srgbClr val="000000">
                      <a:alpha val="43137"/>
                    </a:srgbClr>
                  </a:outerShdw>
                </a:effectLst>
              </a:rPr>
              <a:t>Voluntary</a:t>
            </a:r>
            <a:r>
              <a:rPr lang="en-US" sz="2400" dirty="0"/>
              <a:t>: health insurance, retirement, day care</a:t>
            </a:r>
          </a:p>
          <a:p>
            <a:pPr lvl="1">
              <a:lnSpc>
                <a:spcPct val="90000"/>
              </a:lnSpc>
            </a:pPr>
            <a:r>
              <a:rPr lang="en-US" sz="2400" dirty="0"/>
              <a:t>Cafeteria-style benefits plans allow employees to choose the best mix of benefits for them; can be hard to manage</a:t>
            </a:r>
            <a:r>
              <a:rPr lang="en-US" sz="2400" dirty="0" smtClean="0"/>
              <a:t>.</a:t>
            </a:r>
            <a:endParaRPr lang="en-US" sz="2400" dirty="0"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Work-Life Balance </a:t>
            </a:r>
            <a:r>
              <a:rPr lang="en-US" sz="2000" dirty="0" smtClean="0"/>
              <a:t>(text, Exhibit 17-4)</a:t>
            </a:r>
            <a:endParaRPr lang="en-US" sz="2000" dirty="0"/>
          </a:p>
        </p:txBody>
      </p:sp>
      <p:sp>
        <p:nvSpPr>
          <p:cNvPr id="3" name="Content Placeholder 2"/>
          <p:cNvSpPr>
            <a:spLocks noGrp="1"/>
          </p:cNvSpPr>
          <p:nvPr>
            <p:ph idx="1"/>
          </p:nvPr>
        </p:nvSpPr>
        <p:spPr/>
        <p:txBody>
          <a:bodyPr/>
          <a:lstStyle/>
          <a:p>
            <a:r>
              <a:rPr lang="en-US" dirty="0" smtClean="0"/>
              <a:t>What are FIVE broad strategies for enhancing work-life balance for employees?  </a:t>
            </a:r>
          </a:p>
          <a:p>
            <a:r>
              <a:rPr lang="en-US" dirty="0" smtClean="0"/>
              <a:t>What are three specific approaches within each strategy? </a:t>
            </a:r>
            <a:endParaRPr lang="en-US" dirty="0"/>
          </a:p>
        </p:txBody>
      </p:sp>
    </p:spTree>
    <p:extLst>
      <p:ext uri="{BB962C8B-B14F-4D97-AF65-F5344CB8AC3E}">
        <p14:creationId xmlns:p14="http://schemas.microsoft.com/office/powerpoint/2010/main" val="3641091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Labor Relations</a:t>
            </a:r>
          </a:p>
        </p:txBody>
      </p:sp>
      <p:sp>
        <p:nvSpPr>
          <p:cNvPr id="90115" name="Rectangle 3"/>
          <p:cNvSpPr>
            <a:spLocks noGrp="1" noChangeArrowheads="1"/>
          </p:cNvSpPr>
          <p:nvPr>
            <p:ph type="body" idx="1"/>
          </p:nvPr>
        </p:nvSpPr>
        <p:spPr/>
        <p:txBody>
          <a:bodyPr/>
          <a:lstStyle/>
          <a:p>
            <a:pPr>
              <a:lnSpc>
                <a:spcPct val="90000"/>
              </a:lnSpc>
              <a:buFont typeface="Wingdings" pitchFamily="2" charset="2"/>
              <a:buNone/>
            </a:pPr>
            <a:r>
              <a:rPr lang="en-US" sz="2800"/>
              <a:t>Labor Relations</a:t>
            </a:r>
          </a:p>
          <a:p>
            <a:pPr lvl="1">
              <a:lnSpc>
                <a:spcPct val="90000"/>
              </a:lnSpc>
            </a:pPr>
            <a:r>
              <a:rPr lang="en-US" sz="2400"/>
              <a:t>The activities managers engage in to ensure they have effective working relationships with the labor unions that represent their employees interests.</a:t>
            </a:r>
          </a:p>
          <a:p>
            <a:pPr lvl="1">
              <a:lnSpc>
                <a:spcPct val="90000"/>
              </a:lnSpc>
            </a:pPr>
            <a:r>
              <a:rPr lang="en-US" sz="2400"/>
              <a:t>Laws regulating areas of employment.</a:t>
            </a:r>
          </a:p>
          <a:p>
            <a:pPr lvl="2">
              <a:lnSpc>
                <a:spcPct val="90000"/>
              </a:lnSpc>
            </a:pPr>
            <a:r>
              <a:rPr lang="en-US" sz="2000"/>
              <a:t>Fair Labor Standards Act (1938) prohibits child labor, sets a minimum wage and maximum working hours.</a:t>
            </a:r>
          </a:p>
          <a:p>
            <a:pPr lvl="2">
              <a:lnSpc>
                <a:spcPct val="90000"/>
              </a:lnSpc>
            </a:pPr>
            <a:r>
              <a:rPr lang="en-US" sz="2000"/>
              <a:t>Equal Pay Act (1963) men and women doing equal work will get equal pay.</a:t>
            </a:r>
          </a:p>
          <a:p>
            <a:pPr lvl="2">
              <a:lnSpc>
                <a:spcPct val="90000"/>
              </a:lnSpc>
            </a:pPr>
            <a:r>
              <a:rPr lang="en-US" sz="2000"/>
              <a:t>Work Place Safety (1970) OSHA mandates procedures for safe working conditions.</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Unions</a:t>
            </a:r>
          </a:p>
        </p:txBody>
      </p:sp>
      <p:sp>
        <p:nvSpPr>
          <p:cNvPr id="92163" name="Rectangle 3"/>
          <p:cNvSpPr>
            <a:spLocks noGrp="1" noChangeArrowheads="1"/>
          </p:cNvSpPr>
          <p:nvPr>
            <p:ph type="body" idx="1"/>
          </p:nvPr>
        </p:nvSpPr>
        <p:spPr/>
        <p:txBody>
          <a:bodyPr/>
          <a:lstStyle/>
          <a:p>
            <a:pPr>
              <a:lnSpc>
                <a:spcPct val="90000"/>
              </a:lnSpc>
              <a:buFont typeface="Wingdings" pitchFamily="2" charset="2"/>
              <a:buNone/>
            </a:pPr>
            <a:r>
              <a:rPr lang="en-US" sz="2800"/>
              <a:t>Represent worker’s interests to management in organizations.</a:t>
            </a:r>
          </a:p>
          <a:p>
            <a:pPr lvl="1">
              <a:lnSpc>
                <a:spcPct val="90000"/>
              </a:lnSpc>
            </a:pPr>
            <a:r>
              <a:rPr lang="en-US" sz="2400"/>
              <a:t>The power that a manager has over an individual worker causes workers to join together in unions to try to prevent this.</a:t>
            </a:r>
          </a:p>
          <a:p>
            <a:pPr lvl="2">
              <a:lnSpc>
                <a:spcPct val="90000"/>
              </a:lnSpc>
            </a:pPr>
            <a:r>
              <a:rPr lang="en-US" sz="2000"/>
              <a:t>Unions are permitted by the National Labor Relations Act (1935) which also created the NLRB to oversee the relationship between employers and unions.</a:t>
            </a:r>
          </a:p>
          <a:p>
            <a:pPr lvl="2">
              <a:lnSpc>
                <a:spcPct val="90000"/>
              </a:lnSpc>
            </a:pPr>
            <a:r>
              <a:rPr lang="en-US" sz="2000"/>
              <a:t>Not all workers want unions. Union membership costs money in dues and workers might not want to strike.</a:t>
            </a:r>
          </a:p>
          <a:p>
            <a:pPr lvl="2">
              <a:lnSpc>
                <a:spcPct val="90000"/>
              </a:lnSpc>
            </a:pPr>
            <a:r>
              <a:rPr lang="en-US" sz="2000"/>
              <a:t>Union membership is lower today than 40 years ago.</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Unions</a:t>
            </a:r>
          </a:p>
        </p:txBody>
      </p:sp>
      <p:sp>
        <p:nvSpPr>
          <p:cNvPr id="94211" name="Rectangle 3"/>
          <p:cNvSpPr>
            <a:spLocks noGrp="1" noChangeArrowheads="1"/>
          </p:cNvSpPr>
          <p:nvPr>
            <p:ph type="body" idx="1"/>
          </p:nvPr>
        </p:nvSpPr>
        <p:spPr/>
        <p:txBody>
          <a:bodyPr/>
          <a:lstStyle/>
          <a:p>
            <a:pPr>
              <a:lnSpc>
                <a:spcPct val="90000"/>
              </a:lnSpc>
              <a:buFont typeface="Wingdings" pitchFamily="2" charset="2"/>
              <a:buNone/>
            </a:pPr>
            <a:r>
              <a:rPr lang="en-US" sz="2800"/>
              <a:t>Collective bargaining</a:t>
            </a:r>
          </a:p>
          <a:p>
            <a:pPr lvl="1">
              <a:lnSpc>
                <a:spcPct val="90000"/>
              </a:lnSpc>
            </a:pPr>
            <a:r>
              <a:rPr lang="en-US" sz="2400"/>
              <a:t>Negotiation between labor and management to resolve conflicts and disputes about issues such as working hours, wages, benefits, working conditions, and job security.</a:t>
            </a:r>
          </a:p>
          <a:p>
            <a:pPr lvl="1">
              <a:lnSpc>
                <a:spcPct val="90000"/>
              </a:lnSpc>
            </a:pPr>
            <a:r>
              <a:rPr lang="en-US" sz="2400"/>
              <a:t>The process that unions and management go through to negotiate work agreements that are included in a contract which spells out agreed-upon terms such as the grievance procedure for resolving differences between the union and management over management’s administration of the contract.</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Leadership Role of HR</a:t>
            </a:r>
            <a:br>
              <a:rPr lang="en-US" dirty="0" smtClean="0"/>
            </a:br>
            <a:r>
              <a:rPr lang="en-US" sz="1600" dirty="0" smtClean="0"/>
              <a:t>(text, pp. 603-610)</a:t>
            </a:r>
            <a:endParaRPr lang="en-US" dirty="0"/>
          </a:p>
        </p:txBody>
      </p:sp>
      <p:sp>
        <p:nvSpPr>
          <p:cNvPr id="3" name="Content Placeholder 2"/>
          <p:cNvSpPr>
            <a:spLocks noGrp="1"/>
          </p:cNvSpPr>
          <p:nvPr>
            <p:ph idx="1"/>
          </p:nvPr>
        </p:nvSpPr>
        <p:spPr>
          <a:xfrm>
            <a:off x="365125" y="1387475"/>
            <a:ext cx="7634288" cy="1645285"/>
          </a:xfrm>
        </p:spPr>
        <p:txBody>
          <a:bodyPr/>
          <a:lstStyle/>
          <a:p>
            <a:r>
              <a:rPr lang="en-US" dirty="0" smtClean="0"/>
              <a:t>How do/should Human Resource Managers show a leadership role in business organizations?</a:t>
            </a:r>
          </a:p>
          <a:p>
            <a:endParaRPr lang="en-US" dirty="0"/>
          </a:p>
        </p:txBody>
      </p:sp>
    </p:spTree>
    <p:extLst>
      <p:ext uri="{BB962C8B-B14F-4D97-AF65-F5344CB8AC3E}">
        <p14:creationId xmlns:p14="http://schemas.microsoft.com/office/powerpoint/2010/main" val="1292185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Summary</a:t>
            </a:r>
          </a:p>
        </p:txBody>
      </p:sp>
      <p:sp>
        <p:nvSpPr>
          <p:cNvPr id="107523" name="Rectangle 3"/>
          <p:cNvSpPr>
            <a:spLocks noGrp="1" noChangeArrowheads="1"/>
          </p:cNvSpPr>
          <p:nvPr>
            <p:ph type="body" idx="1"/>
          </p:nvPr>
        </p:nvSpPr>
        <p:spPr>
          <a:xfrm>
            <a:off x="365125" y="1387475"/>
            <a:ext cx="7864475" cy="3207385"/>
          </a:xfrm>
        </p:spPr>
        <p:txBody>
          <a:bodyPr/>
          <a:lstStyle/>
          <a:p>
            <a:pPr>
              <a:lnSpc>
                <a:spcPct val="90000"/>
              </a:lnSpc>
            </a:pPr>
            <a:r>
              <a:rPr lang="en-US" sz="3000" dirty="0"/>
              <a:t>Managers must understand HR functions:</a:t>
            </a:r>
            <a:r>
              <a:rPr lang="en-US" dirty="0"/>
              <a:t> </a:t>
            </a:r>
          </a:p>
          <a:p>
            <a:pPr lvl="3">
              <a:lnSpc>
                <a:spcPct val="90000"/>
              </a:lnSpc>
            </a:pPr>
            <a:r>
              <a:rPr lang="en-US" sz="1600" dirty="0"/>
              <a:t>HR Planning &amp; Job Analysis</a:t>
            </a:r>
          </a:p>
          <a:p>
            <a:pPr lvl="3">
              <a:lnSpc>
                <a:spcPct val="90000"/>
              </a:lnSpc>
            </a:pPr>
            <a:r>
              <a:rPr lang="en-US" sz="1600" dirty="0"/>
              <a:t>Recruiting &amp; Selection</a:t>
            </a:r>
          </a:p>
          <a:p>
            <a:pPr lvl="3">
              <a:lnSpc>
                <a:spcPct val="90000"/>
              </a:lnSpc>
            </a:pPr>
            <a:r>
              <a:rPr lang="en-US" sz="1600" dirty="0" smtClean="0"/>
              <a:t>Human Resource Development &amp; Training</a:t>
            </a:r>
            <a:r>
              <a:rPr lang="en-US" sz="1600" dirty="0" smtClean="0"/>
              <a:t> </a:t>
            </a:r>
            <a:endParaRPr lang="en-US" sz="1600" dirty="0"/>
          </a:p>
          <a:p>
            <a:pPr lvl="3">
              <a:lnSpc>
                <a:spcPct val="90000"/>
              </a:lnSpc>
            </a:pPr>
            <a:r>
              <a:rPr lang="en-US" sz="1600" dirty="0"/>
              <a:t>Performance Appraisal</a:t>
            </a:r>
          </a:p>
          <a:p>
            <a:pPr lvl="3">
              <a:lnSpc>
                <a:spcPct val="90000"/>
              </a:lnSpc>
            </a:pPr>
            <a:r>
              <a:rPr lang="en-US" sz="1600" dirty="0"/>
              <a:t>Compensation &amp; Benefits</a:t>
            </a:r>
          </a:p>
          <a:p>
            <a:pPr lvl="3">
              <a:lnSpc>
                <a:spcPct val="90000"/>
              </a:lnSpc>
            </a:pPr>
            <a:r>
              <a:rPr lang="en-US" sz="1600" dirty="0"/>
              <a:t>Labor &amp; Employment Relations</a:t>
            </a:r>
          </a:p>
          <a:p>
            <a:pPr>
              <a:lnSpc>
                <a:spcPct val="90000"/>
              </a:lnSpc>
            </a:pPr>
            <a:r>
              <a:rPr lang="en-US" sz="3000" dirty="0"/>
              <a:t>These functions should work together to</a:t>
            </a:r>
          </a:p>
          <a:p>
            <a:pPr lvl="3">
              <a:lnSpc>
                <a:spcPct val="90000"/>
              </a:lnSpc>
            </a:pPr>
            <a:r>
              <a:rPr lang="en-US" sz="1600" dirty="0"/>
              <a:t>Minimize legal liability</a:t>
            </a:r>
          </a:p>
          <a:p>
            <a:pPr lvl="3">
              <a:lnSpc>
                <a:spcPct val="90000"/>
              </a:lnSpc>
            </a:pPr>
            <a:r>
              <a:rPr lang="en-US" sz="1600" dirty="0"/>
              <a:t>Maximize a businesses’ effectiveness.</a:t>
            </a:r>
          </a:p>
        </p:txBody>
      </p:sp>
      <p:sp>
        <p:nvSpPr>
          <p:cNvPr id="2" name="TextBox 1"/>
          <p:cNvSpPr txBox="1"/>
          <p:nvPr/>
        </p:nvSpPr>
        <p:spPr>
          <a:xfrm>
            <a:off x="586740" y="4869180"/>
            <a:ext cx="7414260" cy="95410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sz="1400" dirty="0" smtClean="0"/>
              <a:t>For an optional video (with case studies of Shell Oil and Intrepid Travel), reviewing the various functions of HR, see the following Murphy Library “Films on Demand” database film entitled, “Human Resources Function” (31 min.): </a:t>
            </a:r>
          </a:p>
          <a:p>
            <a:r>
              <a:rPr lang="en-US" sz="1400" dirty="0">
                <a:hlinkClick r:id="rId2"/>
              </a:rPr>
              <a:t>http://</a:t>
            </a:r>
            <a:r>
              <a:rPr lang="en-US" sz="1400" dirty="0" smtClean="0">
                <a:hlinkClick r:id="rId2"/>
              </a:rPr>
              <a:t>fod.infobase.com.libweb.uwlax.edu/p_ViewVideo.aspx?xtid=40230&amp;tScript=0</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5"/>
          <p:cNvSpPr txBox="1">
            <a:spLocks noChangeArrowheads="1"/>
          </p:cNvSpPr>
          <p:nvPr/>
        </p:nvSpPr>
        <p:spPr bwMode="auto">
          <a:xfrm>
            <a:off x="558800" y="291782"/>
            <a:ext cx="750316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000" dirty="0">
                <a:solidFill>
                  <a:schemeClr val="tx2"/>
                </a:solidFill>
              </a:rPr>
              <a:t>Components of a Human Resource Management System</a:t>
            </a:r>
          </a:p>
        </p:txBody>
      </p:sp>
      <p:graphicFrame>
        <p:nvGraphicFramePr>
          <p:cNvPr id="2" name="Table 1"/>
          <p:cNvGraphicFramePr>
            <a:graphicFrameLocks noGrp="1"/>
          </p:cNvGraphicFramePr>
          <p:nvPr>
            <p:extLst>
              <p:ext uri="{D42A27DB-BD31-4B8C-83A1-F6EECF244321}">
                <p14:modId xmlns:p14="http://schemas.microsoft.com/office/powerpoint/2010/main" val="516848629"/>
              </p:ext>
            </p:extLst>
          </p:nvPr>
        </p:nvGraphicFramePr>
        <p:xfrm>
          <a:off x="1242291" y="1844040"/>
          <a:ext cx="5486400" cy="2225040"/>
        </p:xfrm>
        <a:graphic>
          <a:graphicData uri="http://schemas.openxmlformats.org/drawingml/2006/table">
            <a:tbl>
              <a:tblPr firstRow="1" bandRow="1">
                <a:tableStyleId>{5C22544A-7EE6-4342-B048-85BDC9FD1C3A}</a:tableStyleId>
              </a:tblPr>
              <a:tblGrid>
                <a:gridCol w="5486400"/>
              </a:tblGrid>
              <a:tr h="370840">
                <a:tc>
                  <a:txBody>
                    <a:bodyPr/>
                    <a:lstStyle/>
                    <a:p>
                      <a:r>
                        <a:rPr lang="en-US" dirty="0" smtClean="0"/>
                        <a:t>Interrelated Components:</a:t>
                      </a:r>
                      <a:endParaRPr lang="en-US" dirty="0"/>
                    </a:p>
                  </a:txBody>
                  <a:tcPr>
                    <a:solidFill>
                      <a:srgbClr val="002060"/>
                    </a:solidFill>
                  </a:tcPr>
                </a:tc>
              </a:tr>
              <a:tr h="370840">
                <a:tc>
                  <a:txBody>
                    <a:bodyPr/>
                    <a:lstStyle/>
                    <a:p>
                      <a:r>
                        <a:rPr lang="en-US" dirty="0" smtClean="0"/>
                        <a:t>Recruitment &amp; Selection</a:t>
                      </a:r>
                      <a:endParaRPr lang="en-US" dirty="0"/>
                    </a:p>
                  </a:txBody>
                  <a:tcPr>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tcPr>
                </a:tc>
              </a:tr>
              <a:tr h="370840">
                <a:tc>
                  <a:txBody>
                    <a:bodyPr/>
                    <a:lstStyle/>
                    <a:p>
                      <a:r>
                        <a:rPr lang="en-US" dirty="0" smtClean="0"/>
                        <a:t>Human</a:t>
                      </a:r>
                      <a:r>
                        <a:rPr lang="en-US" baseline="0" dirty="0" smtClean="0"/>
                        <a:t> Resource Development &amp; Training</a:t>
                      </a:r>
                      <a:endParaRPr lang="en-US" dirty="0"/>
                    </a:p>
                  </a:txBody>
                  <a:tcPr>
                    <a:solidFill>
                      <a:srgbClr val="93E3FF"/>
                    </a:solidFill>
                  </a:tcPr>
                </a:tc>
              </a:tr>
              <a:tr h="370840">
                <a:tc>
                  <a:txBody>
                    <a:bodyPr/>
                    <a:lstStyle/>
                    <a:p>
                      <a:r>
                        <a:rPr lang="en-US" dirty="0" smtClean="0"/>
                        <a:t>Performance Appraisal</a:t>
                      </a:r>
                      <a:endParaRPr lang="en-US" dirty="0"/>
                    </a:p>
                  </a:txBody>
                  <a:tcPr>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tcPr>
                </a:tc>
              </a:tr>
              <a:tr h="370840">
                <a:tc>
                  <a:txBody>
                    <a:bodyPr/>
                    <a:lstStyle/>
                    <a:p>
                      <a:r>
                        <a:rPr lang="en-US" dirty="0" smtClean="0"/>
                        <a:t>Compensation</a:t>
                      </a:r>
                      <a:r>
                        <a:rPr lang="en-US" baseline="0" dirty="0" smtClean="0"/>
                        <a:t> &amp; Benefits</a:t>
                      </a:r>
                      <a:endParaRPr lang="en-US" dirty="0"/>
                    </a:p>
                  </a:txBody>
                  <a:tcPr>
                    <a:solidFill>
                      <a:srgbClr val="93E3FF"/>
                    </a:solidFill>
                  </a:tcPr>
                </a:tc>
              </a:tr>
              <a:tr h="370840">
                <a:tc>
                  <a:txBody>
                    <a:bodyPr/>
                    <a:lstStyle/>
                    <a:p>
                      <a:r>
                        <a:rPr lang="en-US" dirty="0" smtClean="0"/>
                        <a:t>Labor &amp; Employment</a:t>
                      </a:r>
                      <a:r>
                        <a:rPr lang="en-US" baseline="0" dirty="0" smtClean="0"/>
                        <a:t> Relations</a:t>
                      </a:r>
                      <a:endParaRPr lang="en-US" dirty="0"/>
                    </a:p>
                  </a:txBody>
                  <a:tcPr>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tcPr>
                </a:tc>
              </a:tr>
            </a:tbl>
          </a:graphicData>
        </a:graphic>
      </p:graphicFrame>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Human Resource </a:t>
            </a:r>
            <a:r>
              <a:rPr lang="en-US" dirty="0" smtClean="0"/>
              <a:t>Planning + </a:t>
            </a:r>
            <a:br>
              <a:rPr lang="en-US" dirty="0" smtClean="0"/>
            </a:br>
            <a:r>
              <a:rPr lang="en-US" dirty="0" smtClean="0"/>
              <a:t>Job Analysis = Staffing Needs</a:t>
            </a:r>
            <a:endParaRPr lang="en-US" dirty="0"/>
          </a:p>
        </p:txBody>
      </p:sp>
      <p:sp>
        <p:nvSpPr>
          <p:cNvPr id="29699" name="Rectangle 3"/>
          <p:cNvSpPr>
            <a:spLocks noGrp="1" noChangeArrowheads="1"/>
          </p:cNvSpPr>
          <p:nvPr>
            <p:ph type="body" idx="1"/>
          </p:nvPr>
        </p:nvSpPr>
        <p:spPr>
          <a:xfrm>
            <a:off x="175120" y="1415228"/>
            <a:ext cx="7673480" cy="4013200"/>
          </a:xfrm>
        </p:spPr>
        <p:txBody>
          <a:bodyPr/>
          <a:lstStyle/>
          <a:p>
            <a:pPr>
              <a:lnSpc>
                <a:spcPct val="90000"/>
              </a:lnSpc>
              <a:buFont typeface="Wingdings" pitchFamily="2" charset="2"/>
              <a:buNone/>
            </a:pPr>
            <a:r>
              <a:rPr lang="en-US" sz="2800" dirty="0" smtClean="0"/>
              <a:t>  Human </a:t>
            </a:r>
            <a:r>
              <a:rPr lang="en-US" sz="2800" dirty="0"/>
              <a:t>Resource Planning (HRP)</a:t>
            </a:r>
          </a:p>
          <a:p>
            <a:pPr lvl="1">
              <a:lnSpc>
                <a:spcPct val="90000"/>
              </a:lnSpc>
            </a:pPr>
            <a:r>
              <a:rPr lang="en-US" sz="2400" dirty="0"/>
              <a:t>M</a:t>
            </a:r>
            <a:r>
              <a:rPr lang="en-US" sz="2400" dirty="0" smtClean="0"/>
              <a:t>anagers predict their </a:t>
            </a:r>
            <a:r>
              <a:rPr lang="en-US" sz="2400" dirty="0"/>
              <a:t>current and future needs for human resources.</a:t>
            </a:r>
          </a:p>
          <a:p>
            <a:pPr lvl="1">
              <a:lnSpc>
                <a:spcPct val="90000"/>
              </a:lnSpc>
            </a:pPr>
            <a:r>
              <a:rPr lang="en-US" sz="2400" dirty="0"/>
              <a:t>HRP must be done prior to recruitment.  It may lead to a decision to “Outsource” rather than hire</a:t>
            </a:r>
            <a:r>
              <a:rPr lang="en-US" sz="2400" dirty="0" smtClean="0"/>
              <a:t>.</a:t>
            </a:r>
            <a:endParaRPr lang="en-US" sz="2400"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7183437" cy="1006475"/>
          </a:xfrm>
        </p:spPr>
        <p:txBody>
          <a:bodyPr/>
          <a:lstStyle/>
          <a:p>
            <a:r>
              <a:rPr lang="en-US" sz="4000" dirty="0" smtClean="0"/>
              <a:t>Human Resource Planning</a:t>
            </a:r>
            <a:endParaRPr lang="en-US" sz="4000" dirty="0"/>
          </a:p>
        </p:txBody>
      </p:sp>
      <p:sp>
        <p:nvSpPr>
          <p:cNvPr id="4" name="Text Placeholder 3"/>
          <p:cNvSpPr>
            <a:spLocks noGrp="1"/>
          </p:cNvSpPr>
          <p:nvPr>
            <p:ph type="body" sz="half" idx="2"/>
          </p:nvPr>
        </p:nvSpPr>
        <p:spPr>
          <a:xfrm>
            <a:off x="144780" y="1561518"/>
            <a:ext cx="5943600" cy="4065587"/>
          </a:xfrm>
        </p:spPr>
        <p:txBody>
          <a:bodyPr/>
          <a:lstStyle/>
          <a:p>
            <a:pPr lvl="1">
              <a:lnSpc>
                <a:spcPct val="90000"/>
              </a:lnSpc>
            </a:pPr>
            <a:r>
              <a:rPr lang="en-US" sz="2400" b="1" i="1" dirty="0" smtClean="0">
                <a:effectLst>
                  <a:outerShdw blurRad="38100" dist="38100" dir="2700000" algn="tl">
                    <a:srgbClr val="C0C0C0"/>
                  </a:outerShdw>
                </a:effectLst>
              </a:rPr>
              <a:t>Demand forecasts</a:t>
            </a:r>
          </a:p>
          <a:p>
            <a:pPr lvl="2">
              <a:lnSpc>
                <a:spcPct val="90000"/>
              </a:lnSpc>
            </a:pPr>
            <a:r>
              <a:rPr lang="en-US" sz="2000" dirty="0" smtClean="0"/>
              <a:t>Estimates of the number and qualifications of employees the firm will need.</a:t>
            </a:r>
          </a:p>
          <a:p>
            <a:pPr lvl="1">
              <a:lnSpc>
                <a:spcPct val="90000"/>
              </a:lnSpc>
            </a:pPr>
            <a:r>
              <a:rPr lang="en-US" sz="2400" b="1" i="1" dirty="0" smtClean="0">
                <a:effectLst>
                  <a:outerShdw blurRad="38100" dist="38100" dir="2700000" algn="tl">
                    <a:srgbClr val="C0C0C0"/>
                  </a:outerShdw>
                </a:effectLst>
              </a:rPr>
              <a:t>Supply forecasts</a:t>
            </a:r>
          </a:p>
          <a:p>
            <a:pPr lvl="2">
              <a:lnSpc>
                <a:spcPct val="90000"/>
              </a:lnSpc>
            </a:pPr>
            <a:r>
              <a:rPr lang="en-US" sz="2000" dirty="0" smtClean="0"/>
              <a:t>Estimates of the availability and qualifications of current workers and those in the labor market.</a:t>
            </a:r>
          </a:p>
          <a:p>
            <a:endParaRPr lang="en-US" dirty="0"/>
          </a:p>
        </p:txBody>
      </p:sp>
      <p:sp>
        <p:nvSpPr>
          <p:cNvPr id="3" name="Content Placeholder 2"/>
          <p:cNvSpPr>
            <a:spLocks noGrp="1"/>
          </p:cNvSpPr>
          <p:nvPr>
            <p:ph idx="1"/>
          </p:nvPr>
        </p:nvSpPr>
        <p:spPr>
          <a:xfrm>
            <a:off x="609600" y="4495800"/>
            <a:ext cx="7360920" cy="101346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marL="0" indent="0">
              <a:buNone/>
            </a:pPr>
            <a:r>
              <a:rPr lang="en-US" sz="1500" dirty="0" smtClean="0"/>
              <a:t>Want  more information on Human Resource Planning? Then watch this </a:t>
            </a:r>
            <a:r>
              <a:rPr lang="en-US" sz="1500" dirty="0"/>
              <a:t>optional slide-based video:  </a:t>
            </a:r>
            <a:r>
              <a:rPr lang="en-US" sz="1500" dirty="0">
                <a:hlinkClick r:id="rId2"/>
              </a:rPr>
              <a:t>https://</a:t>
            </a:r>
            <a:r>
              <a:rPr lang="en-US" sz="1500" dirty="0" smtClean="0">
                <a:hlinkClick r:id="rId2"/>
              </a:rPr>
              <a:t>www.youtube.com/watch?v=i1vekH53t2E</a:t>
            </a:r>
            <a:r>
              <a:rPr lang="en-US" sz="1500" dirty="0" smtClean="0"/>
              <a:t> (5 min.) [It has more </a:t>
            </a:r>
            <a:r>
              <a:rPr lang="en-US" sz="1500" dirty="0"/>
              <a:t>detail than you need for MGT 308, but if you are eager to learn more, this is a good </a:t>
            </a:r>
            <a:r>
              <a:rPr lang="en-US" sz="1500" dirty="0" smtClean="0"/>
              <a:t>start…]</a:t>
            </a:r>
            <a:endParaRPr lang="en-US" sz="1500" dirty="0"/>
          </a:p>
        </p:txBody>
      </p:sp>
    </p:spTree>
    <p:extLst>
      <p:ext uri="{BB962C8B-B14F-4D97-AF65-F5344CB8AC3E}">
        <p14:creationId xmlns:p14="http://schemas.microsoft.com/office/powerpoint/2010/main" val="3660025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Job Analysis</a:t>
            </a:r>
          </a:p>
        </p:txBody>
      </p:sp>
      <p:sp>
        <p:nvSpPr>
          <p:cNvPr id="34819" name="Rectangle 3"/>
          <p:cNvSpPr>
            <a:spLocks noGrp="1" noChangeArrowheads="1"/>
          </p:cNvSpPr>
          <p:nvPr>
            <p:ph type="body" idx="1"/>
          </p:nvPr>
        </p:nvSpPr>
        <p:spPr>
          <a:xfrm>
            <a:off x="365125" y="1387475"/>
            <a:ext cx="7634288" cy="4381500"/>
          </a:xfrm>
        </p:spPr>
        <p:txBody>
          <a:bodyPr/>
          <a:lstStyle/>
          <a:p>
            <a:pPr lvl="1">
              <a:buFont typeface="Wingdings" pitchFamily="2" charset="2"/>
              <a:buNone/>
            </a:pPr>
            <a:r>
              <a:rPr lang="en-US" i="1" dirty="0">
                <a:effectLst>
                  <a:outerShdw blurRad="38100" dist="38100" dir="2700000" algn="tl">
                    <a:srgbClr val="C0C0C0"/>
                  </a:outerShdw>
                </a:effectLst>
              </a:rPr>
              <a:t>Job Analysis:  </a:t>
            </a:r>
            <a:r>
              <a:rPr lang="en-US" dirty="0"/>
              <a:t>Identifying the tasks, &amp; duties that make up a job and the knowledge, skills, and abilities needed to do the job.</a:t>
            </a:r>
          </a:p>
          <a:p>
            <a:pPr marL="347662" lvl="1" indent="0">
              <a:buNone/>
            </a:pPr>
            <a:r>
              <a:rPr lang="en-US" dirty="0" smtClean="0"/>
              <a:t>What are some typical job </a:t>
            </a:r>
            <a:r>
              <a:rPr lang="en-US" dirty="0"/>
              <a:t>analysis </a:t>
            </a:r>
            <a:r>
              <a:rPr lang="en-US" dirty="0" smtClean="0"/>
              <a:t>methods?</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4819">
                                            <p:txEl>
                                              <p:pRg st="0" end="0"/>
                                            </p:txEl>
                                          </p:spTgt>
                                        </p:tgtEl>
                                        <p:attrNameLst>
                                          <p:attrName>ppt_c</p:attrName>
                                        </p:attrNameLst>
                                      </p:cBhvr>
                                      <p:to>
                                        <a:srgbClr val="608834"/>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4819">
                                            <p:txEl>
                                              <p:pRg st="1" end="1"/>
                                            </p:txEl>
                                          </p:spTgt>
                                        </p:tgtEl>
                                        <p:attrNameLst>
                                          <p:attrName>ppt_c</p:attrName>
                                        </p:attrNameLst>
                                      </p:cBhvr>
                                      <p:to>
                                        <a:srgbClr val="60883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p:txBody>
          <a:bodyPr/>
          <a:lstStyle/>
          <a:p>
            <a:r>
              <a:rPr lang="en-US" sz="3400"/>
              <a:t>Job Descriptions &amp; Job Specifications</a:t>
            </a:r>
          </a:p>
        </p:txBody>
      </p:sp>
      <p:sp>
        <p:nvSpPr>
          <p:cNvPr id="2" name="Content Placeholder 1"/>
          <p:cNvSpPr>
            <a:spLocks noGrp="1"/>
          </p:cNvSpPr>
          <p:nvPr>
            <p:ph idx="1"/>
          </p:nvPr>
        </p:nvSpPr>
        <p:spPr>
          <a:xfrm>
            <a:off x="365124" y="1387475"/>
            <a:ext cx="7864475" cy="4013200"/>
          </a:xfrm>
        </p:spPr>
        <p:txBody>
          <a:bodyPr/>
          <a:lstStyle/>
          <a:p>
            <a:r>
              <a:rPr lang="en-US" sz="2600" dirty="0" smtClean="0"/>
              <a:t>Job Analysis typically leads to both a written </a:t>
            </a:r>
          </a:p>
          <a:p>
            <a:pPr lvl="1"/>
            <a:r>
              <a:rPr lang="en-US" sz="2400" dirty="0" smtClean="0"/>
              <a:t>Job description</a:t>
            </a:r>
          </a:p>
          <a:p>
            <a:pPr lvl="1"/>
            <a:r>
              <a:rPr lang="en-US" sz="2400" dirty="0" smtClean="0"/>
              <a:t>Job specification</a:t>
            </a:r>
          </a:p>
          <a:p>
            <a:r>
              <a:rPr lang="en-US" sz="2600" dirty="0" smtClean="0"/>
              <a:t>What is the difference in these two documents?</a:t>
            </a:r>
          </a:p>
        </p:txBody>
      </p:sp>
      <p:sp>
        <p:nvSpPr>
          <p:cNvPr id="3" name="TextBox 2"/>
          <p:cNvSpPr txBox="1"/>
          <p:nvPr/>
        </p:nvSpPr>
        <p:spPr>
          <a:xfrm>
            <a:off x="411480" y="3505200"/>
            <a:ext cx="7734300" cy="230832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dirty="0" smtClean="0"/>
              <a:t>For more about Job Analysis, Job Descriptions, and/or Job Specifications, see one of the following optional videos: </a:t>
            </a:r>
          </a:p>
          <a:p>
            <a:pPr marL="285750" indent="-285750">
              <a:buFont typeface="Arial" panose="020B0604020202020204" pitchFamily="34" charset="0"/>
              <a:buChar char="•"/>
            </a:pPr>
            <a:r>
              <a:rPr lang="en-US" dirty="0">
                <a:hlinkClick r:id="rId2"/>
              </a:rPr>
              <a:t>https://</a:t>
            </a:r>
            <a:r>
              <a:rPr lang="en-US" dirty="0" smtClean="0">
                <a:hlinkClick r:id="rId2"/>
              </a:rPr>
              <a:t>www.youtube.com/watch?v=51xgYK9PTKY</a:t>
            </a:r>
            <a:r>
              <a:rPr lang="en-US" dirty="0" smtClean="0"/>
              <a:t>  </a:t>
            </a:r>
            <a:r>
              <a:rPr lang="en-US" dirty="0"/>
              <a:t>(</a:t>
            </a:r>
            <a:r>
              <a:rPr lang="en-US" dirty="0" smtClean="0"/>
              <a:t>6 min.)</a:t>
            </a:r>
            <a:endParaRPr lang="en-US" dirty="0" smtClean="0">
              <a:hlinkClick r:id="rId3"/>
            </a:endParaRPr>
          </a:p>
          <a:p>
            <a:pPr marL="285750" indent="-285750">
              <a:buFont typeface="Arial" panose="020B0604020202020204" pitchFamily="34" charset="0"/>
              <a:buChar char="•"/>
            </a:pPr>
            <a:r>
              <a:rPr lang="en-US" dirty="0" smtClean="0">
                <a:hlinkClick r:id="rId3"/>
              </a:rPr>
              <a:t>https</a:t>
            </a:r>
            <a:r>
              <a:rPr lang="en-US" dirty="0">
                <a:hlinkClick r:id="rId3"/>
              </a:rPr>
              <a:t>://</a:t>
            </a:r>
            <a:r>
              <a:rPr lang="en-US" dirty="0" smtClean="0">
                <a:hlinkClick r:id="rId3"/>
              </a:rPr>
              <a:t>www.youtube.com/watch?v=G1-FJpPnSFY</a:t>
            </a:r>
            <a:r>
              <a:rPr lang="en-US" dirty="0" smtClean="0"/>
              <a:t> (5 min.)</a:t>
            </a:r>
          </a:p>
          <a:p>
            <a:pPr marL="285750" indent="-285750">
              <a:buFont typeface="Arial" panose="020B0604020202020204" pitchFamily="34" charset="0"/>
              <a:buChar char="•"/>
            </a:pPr>
            <a:r>
              <a:rPr lang="en-US" dirty="0">
                <a:hlinkClick r:id="rId4"/>
              </a:rPr>
              <a:t>https://</a:t>
            </a:r>
            <a:r>
              <a:rPr lang="en-US" dirty="0" smtClean="0">
                <a:hlinkClick r:id="rId4"/>
              </a:rPr>
              <a:t>www.youtube.com/watch?v=jsHC15xh43A</a:t>
            </a:r>
            <a:r>
              <a:rPr lang="en-US" dirty="0" smtClean="0"/>
              <a:t>  (5 min.)</a:t>
            </a:r>
          </a:p>
          <a:p>
            <a:pPr marL="285750" indent="-285750">
              <a:buFont typeface="Arial" panose="020B0604020202020204" pitchFamily="34" charset="0"/>
              <a:buChar char="•"/>
            </a:pPr>
            <a:r>
              <a:rPr lang="en-US" dirty="0">
                <a:hlinkClick r:id="rId5"/>
              </a:rPr>
              <a:t>https://</a:t>
            </a:r>
            <a:r>
              <a:rPr lang="en-US" dirty="0" smtClean="0">
                <a:hlinkClick r:id="rId5"/>
              </a:rPr>
              <a:t>www.youtube.com/watch?v=Zr6cnQfDtjk</a:t>
            </a:r>
            <a:r>
              <a:rPr lang="en-US" dirty="0" smtClean="0"/>
              <a:t> (6 min.)</a:t>
            </a:r>
          </a:p>
          <a:p>
            <a:pPr marL="285750" indent="-285750">
              <a:buFont typeface="Arial" panose="020B0604020202020204" pitchFamily="34" charset="0"/>
              <a:buChar char="•"/>
            </a:pPr>
            <a:r>
              <a:rPr lang="en-US" dirty="0">
                <a:hlinkClick r:id="rId6"/>
              </a:rPr>
              <a:t>https://</a:t>
            </a:r>
            <a:r>
              <a:rPr lang="en-US" dirty="0" smtClean="0">
                <a:hlinkClick r:id="rId6"/>
              </a:rPr>
              <a:t>www.youtube.com/watch?v=D2_U_vsfr6I</a:t>
            </a:r>
            <a:r>
              <a:rPr lang="en-US" dirty="0" smtClean="0"/>
              <a:t> (8 min.) </a:t>
            </a:r>
            <a:r>
              <a:rPr lang="en-US" sz="1100" dirty="0" smtClean="0"/>
              <a:t>(also relates these to job design, which we covered in previous chapters)</a:t>
            </a:r>
            <a:r>
              <a:rPr lang="en-US" dirty="0" smtClean="0"/>
              <a:t> </a:t>
            </a:r>
          </a:p>
          <a:p>
            <a:pPr marL="285750" indent="-285750">
              <a:buFont typeface="Arial" panose="020B0604020202020204" pitchFamily="34"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Job Analysis forms a foundation…</a:t>
            </a:r>
          </a:p>
        </p:txBody>
      </p:sp>
      <p:sp>
        <p:nvSpPr>
          <p:cNvPr id="105475" name="Rectangle 3"/>
          <p:cNvSpPr>
            <a:spLocks noGrp="1" noChangeArrowheads="1"/>
          </p:cNvSpPr>
          <p:nvPr>
            <p:ph type="body" idx="1"/>
          </p:nvPr>
        </p:nvSpPr>
        <p:spPr/>
        <p:txBody>
          <a:bodyPr/>
          <a:lstStyle/>
          <a:p>
            <a:pPr>
              <a:buFont typeface="Wingdings" pitchFamily="2" charset="2"/>
              <a:buNone/>
            </a:pPr>
            <a:endParaRPr lang="en-US"/>
          </a:p>
        </p:txBody>
      </p:sp>
      <p:sp>
        <p:nvSpPr>
          <p:cNvPr id="105476" name="Text Box 4"/>
          <p:cNvSpPr txBox="1">
            <a:spLocks noChangeArrowheads="1"/>
          </p:cNvSpPr>
          <p:nvPr/>
        </p:nvSpPr>
        <p:spPr bwMode="auto">
          <a:xfrm>
            <a:off x="596900" y="2006600"/>
            <a:ext cx="165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Job Analysis</a:t>
            </a:r>
          </a:p>
        </p:txBody>
      </p:sp>
      <p:sp>
        <p:nvSpPr>
          <p:cNvPr id="105477" name="Line 5"/>
          <p:cNvSpPr>
            <a:spLocks noChangeShapeType="1"/>
          </p:cNvSpPr>
          <p:nvPr/>
        </p:nvSpPr>
        <p:spPr bwMode="auto">
          <a:xfrm>
            <a:off x="2247900" y="2159000"/>
            <a:ext cx="78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78" name="Text Box 6"/>
          <p:cNvSpPr txBox="1">
            <a:spLocks noChangeArrowheads="1"/>
          </p:cNvSpPr>
          <p:nvPr/>
        </p:nvSpPr>
        <p:spPr bwMode="auto">
          <a:xfrm>
            <a:off x="3111500" y="1905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Job Specification  </a:t>
            </a:r>
            <a:r>
              <a:rPr lang="en-US" sz="2400">
                <a:sym typeface="Wingdings" pitchFamily="2" charset="2"/>
              </a:rPr>
              <a:t> </a:t>
            </a:r>
            <a:r>
              <a:rPr lang="en-US" sz="2400"/>
              <a:t>Selection</a:t>
            </a:r>
          </a:p>
        </p:txBody>
      </p:sp>
      <p:sp>
        <p:nvSpPr>
          <p:cNvPr id="105479" name="Line 7"/>
          <p:cNvSpPr>
            <a:spLocks noChangeShapeType="1"/>
          </p:cNvSpPr>
          <p:nvPr/>
        </p:nvSpPr>
        <p:spPr bwMode="auto">
          <a:xfrm>
            <a:off x="2311400" y="2400300"/>
            <a:ext cx="7874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0" name="Text Box 8"/>
          <p:cNvSpPr txBox="1">
            <a:spLocks noChangeArrowheads="1"/>
          </p:cNvSpPr>
          <p:nvPr/>
        </p:nvSpPr>
        <p:spPr bwMode="auto">
          <a:xfrm>
            <a:off x="3048000" y="2552700"/>
            <a:ext cx="165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Training</a:t>
            </a:r>
          </a:p>
        </p:txBody>
      </p:sp>
      <p:sp>
        <p:nvSpPr>
          <p:cNvPr id="105481" name="Line 9"/>
          <p:cNvSpPr>
            <a:spLocks noChangeShapeType="1"/>
          </p:cNvSpPr>
          <p:nvPr/>
        </p:nvSpPr>
        <p:spPr bwMode="auto">
          <a:xfrm>
            <a:off x="2197100" y="2616200"/>
            <a:ext cx="838200" cy="1054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2" name="Text Box 10"/>
          <p:cNvSpPr txBox="1">
            <a:spLocks noChangeArrowheads="1"/>
          </p:cNvSpPr>
          <p:nvPr/>
        </p:nvSpPr>
        <p:spPr bwMode="auto">
          <a:xfrm>
            <a:off x="3060700" y="3289300"/>
            <a:ext cx="200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Criterion Development</a:t>
            </a:r>
          </a:p>
        </p:txBody>
      </p:sp>
      <p:sp>
        <p:nvSpPr>
          <p:cNvPr id="105483" name="Line 11"/>
          <p:cNvSpPr>
            <a:spLocks noChangeShapeType="1"/>
          </p:cNvSpPr>
          <p:nvPr/>
        </p:nvSpPr>
        <p:spPr bwMode="auto">
          <a:xfrm>
            <a:off x="2019300" y="2743200"/>
            <a:ext cx="1054100" cy="180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4" name="Text Box 12"/>
          <p:cNvSpPr txBox="1">
            <a:spLocks noChangeArrowheads="1"/>
          </p:cNvSpPr>
          <p:nvPr/>
        </p:nvSpPr>
        <p:spPr bwMode="auto">
          <a:xfrm>
            <a:off x="3098800" y="4343400"/>
            <a:ext cx="4737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Job Evaluation </a:t>
            </a:r>
            <a:r>
              <a:rPr lang="en-US" sz="2400">
                <a:sym typeface="Wingdings" pitchFamily="2" charset="2"/>
              </a:rPr>
              <a:t></a:t>
            </a:r>
            <a:r>
              <a:rPr lang="en-US" sz="2400"/>
              <a:t>Compensation</a:t>
            </a:r>
          </a:p>
        </p:txBody>
      </p:sp>
      <p:sp>
        <p:nvSpPr>
          <p:cNvPr id="105486" name="Rectangle 14"/>
          <p:cNvSpPr>
            <a:spLocks noChangeArrowheads="1"/>
          </p:cNvSpPr>
          <p:nvPr/>
        </p:nvSpPr>
        <p:spPr bwMode="auto">
          <a:xfrm>
            <a:off x="5143500" y="3362325"/>
            <a:ext cx="585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809625"/>
            <a:r>
              <a:rPr lang="en-US" sz="2400">
                <a:sym typeface="Wingdings" pitchFamily="2" charset="2"/>
              </a:rPr>
              <a:t></a:t>
            </a:r>
          </a:p>
        </p:txBody>
      </p:sp>
      <p:sp>
        <p:nvSpPr>
          <p:cNvPr id="105487" name="Text Box 15"/>
          <p:cNvSpPr txBox="1">
            <a:spLocks noChangeArrowheads="1"/>
          </p:cNvSpPr>
          <p:nvPr/>
        </p:nvSpPr>
        <p:spPr bwMode="auto">
          <a:xfrm>
            <a:off x="5626100" y="3327400"/>
            <a:ext cx="231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pPr>
            <a:r>
              <a:rPr lang="en-US" sz="2400"/>
              <a:t>Performance Appraisal</a:t>
            </a:r>
          </a:p>
        </p:txBody>
      </p:sp>
      <p:sp>
        <p:nvSpPr>
          <p:cNvPr id="105488" name="Oval 16"/>
          <p:cNvSpPr>
            <a:spLocks noChangeArrowheads="1"/>
          </p:cNvSpPr>
          <p:nvPr/>
        </p:nvSpPr>
        <p:spPr bwMode="auto">
          <a:xfrm>
            <a:off x="393700" y="1803400"/>
            <a:ext cx="1905000" cy="1130300"/>
          </a:xfrm>
          <a:prstGeom prst="ellipse">
            <a:avLst/>
          </a:prstGeom>
          <a:solidFill>
            <a:schemeClr val="accent1">
              <a:alpha val="10001"/>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1210</TotalTime>
  <Words>2078</Words>
  <Application>Microsoft Office PowerPoint</Application>
  <PresentationFormat>Custom</PresentationFormat>
  <Paragraphs>282</Paragraphs>
  <Slides>39</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Jones2 T05</vt:lpstr>
      <vt:lpstr>Photo Editor Photo</vt:lpstr>
      <vt:lpstr>Human Resource  Management</vt:lpstr>
      <vt:lpstr>Learning Objectives</vt:lpstr>
      <vt:lpstr>The Legal Environment of HRM:  Laws Impacting HR Managers </vt:lpstr>
      <vt:lpstr>PowerPoint Presentation</vt:lpstr>
      <vt:lpstr>Human Resource Planning +  Job Analysis = Staffing Needs</vt:lpstr>
      <vt:lpstr>Human Resource Planning</vt:lpstr>
      <vt:lpstr>Job Analysis</vt:lpstr>
      <vt:lpstr>Job Descriptions &amp; Job Specifications</vt:lpstr>
      <vt:lpstr>Job Analysis forms a foundation…</vt:lpstr>
      <vt:lpstr>Recruitment &amp; Selection</vt:lpstr>
      <vt:lpstr>Traditional Recruiting &amp;  Realistic Job Previews (text, pg. 589)</vt:lpstr>
      <vt:lpstr>Selection Tools (text, pp. 586 – 591)</vt:lpstr>
      <vt:lpstr>The Selection Process</vt:lpstr>
      <vt:lpstr>Reliability and  Validity</vt:lpstr>
      <vt:lpstr>Training and Development</vt:lpstr>
      <vt:lpstr>Training and Development</vt:lpstr>
      <vt:lpstr>Training and Development</vt:lpstr>
      <vt:lpstr>Types of Training &amp;  Development Programs (text, pp. 591-593)</vt:lpstr>
      <vt:lpstr>Performance Appraisal &amp; Feedback</vt:lpstr>
      <vt:lpstr>Types of Criteria Used for  Performance Appraisal </vt:lpstr>
      <vt:lpstr>Performance Appraisal and Feedback</vt:lpstr>
      <vt:lpstr>Performance Appraisal and Feedback (text, pp. 595-597)</vt:lpstr>
      <vt:lpstr>Performance Appraisal and Feedback</vt:lpstr>
      <vt:lpstr>Subjective Measures of Performance:  Graphic Rating Scale (text, pp. 598-599)</vt:lpstr>
      <vt:lpstr>Graphic Rating Scales are  Prone to Rater Errors</vt:lpstr>
      <vt:lpstr>Methods to Combat Rater Error:</vt:lpstr>
      <vt:lpstr>Subject Measures of Performance:  Behaviorally Anchored Rating Scale</vt:lpstr>
      <vt:lpstr>Who Appraises Performance?</vt:lpstr>
      <vt:lpstr>Effective Performance Feedback</vt:lpstr>
      <vt:lpstr>Effective Feedback Tips</vt:lpstr>
      <vt:lpstr>Pay and Benefits</vt:lpstr>
      <vt:lpstr>Pay and Benefits</vt:lpstr>
      <vt:lpstr>Pay and Benefits</vt:lpstr>
      <vt:lpstr>Work-Life Balance (text, Exhibit 17-4)</vt:lpstr>
      <vt:lpstr>Labor Relations</vt:lpstr>
      <vt:lpstr>Unions</vt:lpstr>
      <vt:lpstr>Unions</vt:lpstr>
      <vt:lpstr>The Leadership Role of HR (text, pp. 603-610)</vt:lpstr>
      <vt:lpstr>Summary</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86</cp:revision>
  <dcterms:created xsi:type="dcterms:W3CDTF">2004-09-20T18:17:15Z</dcterms:created>
  <dcterms:modified xsi:type="dcterms:W3CDTF">2018-08-05T00:29:39Z</dcterms:modified>
  <cp:category>Presentation</cp:category>
</cp:coreProperties>
</file>