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3"/>
  </p:notesMasterIdLst>
  <p:sldIdLst>
    <p:sldId id="258" r:id="rId2"/>
    <p:sldId id="259" r:id="rId3"/>
    <p:sldId id="317" r:id="rId4"/>
    <p:sldId id="306" r:id="rId5"/>
    <p:sldId id="307" r:id="rId6"/>
    <p:sldId id="321" r:id="rId7"/>
    <p:sldId id="325" r:id="rId8"/>
    <p:sldId id="326" r:id="rId9"/>
    <p:sldId id="323" r:id="rId10"/>
    <p:sldId id="318" r:id="rId11"/>
    <p:sldId id="310" r:id="rId12"/>
    <p:sldId id="311" r:id="rId13"/>
    <p:sldId id="319" r:id="rId14"/>
    <p:sldId id="312" r:id="rId15"/>
    <p:sldId id="313" r:id="rId16"/>
    <p:sldId id="314" r:id="rId17"/>
    <p:sldId id="315" r:id="rId18"/>
    <p:sldId id="320" r:id="rId19"/>
    <p:sldId id="316" r:id="rId20"/>
    <p:sldId id="324" r:id="rId21"/>
    <p:sldId id="261" r:id="rId22"/>
    <p:sldId id="263" r:id="rId23"/>
    <p:sldId id="262" r:id="rId24"/>
    <p:sldId id="301" r:id="rId25"/>
    <p:sldId id="264" r:id="rId26"/>
    <p:sldId id="265" r:id="rId27"/>
    <p:sldId id="291" r:id="rId28"/>
    <p:sldId id="300" r:id="rId29"/>
    <p:sldId id="302" r:id="rId30"/>
    <p:sldId id="303" r:id="rId31"/>
    <p:sldId id="304" r:id="rId32"/>
    <p:sldId id="268" r:id="rId33"/>
    <p:sldId id="269" r:id="rId34"/>
    <p:sldId id="299" r:id="rId35"/>
    <p:sldId id="272" r:id="rId36"/>
    <p:sldId id="273" r:id="rId37"/>
    <p:sldId id="276" r:id="rId38"/>
    <p:sldId id="274" r:id="rId39"/>
    <p:sldId id="275" r:id="rId40"/>
    <p:sldId id="292" r:id="rId41"/>
    <p:sldId id="298" r:id="rId42"/>
  </p:sldIdLst>
  <p:sldSz cx="8229600" cy="594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EFFB"/>
    <a:srgbClr val="FFD347"/>
    <a:srgbClr val="FFE181"/>
    <a:srgbClr val="FFF3CD"/>
    <a:srgbClr val="B2F4BD"/>
    <a:srgbClr val="EED2EE"/>
    <a:srgbClr val="CCAED6"/>
    <a:srgbClr val="B68AC4"/>
    <a:srgbClr val="EADEEE"/>
    <a:srgbClr val="8B50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1" autoAdjust="0"/>
    <p:restoredTop sz="97833" autoAdjust="0"/>
  </p:normalViewPr>
  <p:slideViewPr>
    <p:cSldViewPr snapToGrid="0">
      <p:cViewPr>
        <p:scale>
          <a:sx n="100" d="100"/>
          <a:sy n="100" d="100"/>
        </p:scale>
        <p:origin x="187" y="504"/>
      </p:cViewPr>
      <p:guideLst>
        <p:guide orient="horz" pos="1872"/>
        <p:guide pos="25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464" y="-72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55688" y="685800"/>
            <a:ext cx="47466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056998-96EC-41F4-A117-07499DAE24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46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There are many things that force change in an organization such as the nature of the workforce, technology, competition, economic forces, social trends, and world politics.</a:t>
            </a:r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0" smtClean="0">
                <a:latin typeface="Times New Roman" pitchFamily="18" charset="0"/>
              </a:rPr>
              <a:t>(c) 2008 Prentice-Hall, All rights reserved.</a:t>
            </a: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92D2CC-44BF-4C34-93B7-1931F6453FDC}" type="slidenum">
              <a:rPr lang="en-US" sz="1200" b="0" smtClean="0">
                <a:latin typeface="Times New Roman" pitchFamily="18" charset="0"/>
              </a:rPr>
              <a:pPr eaLnBrk="1" hangingPunct="1"/>
              <a:t>3</a:t>
            </a:fld>
            <a:endParaRPr lang="en-US" sz="1200" b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54B028-0425-4E83-B594-D94E407F2426}" type="slidenum">
              <a:rPr lang="en-US"/>
              <a:pPr/>
              <a:t>27</a:t>
            </a:fld>
            <a:endParaRPr lang="en-US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4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65213" y="692150"/>
            <a:ext cx="4727575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6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734B5B-C903-440A-8C93-D96A30DC7F6C}" type="slidenum">
              <a:rPr lang="en-US"/>
              <a:pPr/>
              <a:t>32</a:t>
            </a:fld>
            <a:endParaRPr lang="en-US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7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5213" y="692150"/>
            <a:ext cx="4727575" cy="3416300"/>
          </a:xfrm>
          <a:ln w="12700" cap="flat"/>
        </p:spPr>
      </p:sp>
      <p:sp>
        <p:nvSpPr>
          <p:cNvPr id="286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3A4004-DBEC-4B8E-99A9-2AEAC91E2458}" type="slidenum">
              <a:rPr lang="en-US"/>
              <a:pPr/>
              <a:t>33</a:t>
            </a:fld>
            <a:endParaRPr 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7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5213" y="692150"/>
            <a:ext cx="4727575" cy="3416300"/>
          </a:xfrm>
          <a:ln w="12700" cap="flat"/>
        </p:spPr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DDC05B-A0EA-425E-8CC9-655842D44FBC}" type="slidenum">
              <a:rPr lang="en-US"/>
              <a:pPr/>
              <a:t>35</a:t>
            </a:fld>
            <a:endParaRPr lang="en-US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9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5213" y="692150"/>
            <a:ext cx="4727575" cy="3416300"/>
          </a:xfrm>
          <a:ln w="12700" cap="flat"/>
        </p:spPr>
      </p:sp>
      <p:sp>
        <p:nvSpPr>
          <p:cNvPr id="348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1E9862-E432-4E1D-B474-9234AF90F633}" type="slidenum">
              <a:rPr lang="en-US"/>
              <a:pPr/>
              <a:t>36</a:t>
            </a:fld>
            <a:endParaRPr lang="en-US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9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5213" y="692150"/>
            <a:ext cx="4727575" cy="3416300"/>
          </a:xfrm>
          <a:ln w="12700" cap="flat"/>
        </p:spPr>
      </p:sp>
      <p:sp>
        <p:nvSpPr>
          <p:cNvPr id="368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EA892B-61E9-4F51-B9D9-EB563CA2A9F3}" type="slidenum">
              <a:rPr lang="en-US"/>
              <a:pPr/>
              <a:t>37</a:t>
            </a:fld>
            <a:endParaRPr lang="en-US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9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5213" y="692150"/>
            <a:ext cx="4727575" cy="3416300"/>
          </a:xfrm>
          <a:ln w="12700" cap="flat"/>
        </p:spPr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741015-FD0B-45F5-8B5B-43ABC4D4E37A}" type="slidenum">
              <a:rPr lang="en-US"/>
              <a:pPr/>
              <a:t>38</a:t>
            </a:fld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10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5213" y="692150"/>
            <a:ext cx="4727575" cy="3416300"/>
          </a:xfrm>
          <a:ln w="12700" cap="flat"/>
        </p:spPr>
      </p:sp>
      <p:sp>
        <p:nvSpPr>
          <p:cNvPr id="389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2EDB81-093F-4034-A70C-670A7D126751}" type="slidenum">
              <a:rPr lang="en-US"/>
              <a:pPr/>
              <a:t>39</a:t>
            </a:fld>
            <a:endParaRPr lang="en-US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11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5213" y="692150"/>
            <a:ext cx="4727575" cy="3416300"/>
          </a:xfrm>
          <a:ln w="12700" cap="flat"/>
        </p:spPr>
      </p:sp>
      <p:sp>
        <p:nvSpPr>
          <p:cNvPr id="409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DA11A5-3EFB-4D13-A433-E30416534FA1}" type="slidenum">
              <a:rPr lang="en-US"/>
              <a:pPr/>
              <a:t>40</a:t>
            </a:fld>
            <a:endParaRPr lang="en-US"/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11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65213" y="692150"/>
            <a:ext cx="4727575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1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Kotter also offers a model to look at change that builds on the initial ideas of Lewin.  He sets forth the following eight steps:</a:t>
            </a:r>
          </a:p>
          <a:p>
            <a:pPr>
              <a:defRPr/>
            </a:pPr>
            <a:endParaRPr lang="en-US" dirty="0" smtClean="0"/>
          </a:p>
          <a:p>
            <a:pPr marL="228600" indent="-228600">
              <a:buFontTx/>
              <a:buAutoNum type="arabicPeriod"/>
              <a:defRPr/>
            </a:pPr>
            <a:r>
              <a:rPr lang="en-US" dirty="0" smtClean="0"/>
              <a:t>Establish a sense of urgency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dirty="0" smtClean="0"/>
              <a:t>Form a coalition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dirty="0" smtClean="0"/>
              <a:t>Create a new vision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dirty="0" smtClean="0"/>
              <a:t>Communicate the vision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dirty="0" smtClean="0"/>
              <a:t>Empower others by removing barriers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dirty="0" smtClean="0"/>
              <a:t>Create and reward short-term “wins”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dirty="0" smtClean="0"/>
              <a:t>Consolidate, reassess, and adjust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dirty="0" smtClean="0"/>
              <a:t>Reinforce the changes</a:t>
            </a:r>
          </a:p>
          <a:p>
            <a:pPr marL="228600" indent="-228600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9156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0" smtClean="0">
                <a:latin typeface="Times New Roman" pitchFamily="18" charset="0"/>
              </a:rPr>
              <a:t>(c) 2008 Prentice-Hall, All rights reserved.</a:t>
            </a:r>
          </a:p>
        </p:txBody>
      </p:sp>
      <p:sp>
        <p:nvSpPr>
          <p:cNvPr id="491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2FD217-3947-43E6-93B8-B1CDB0E109AC}" type="slidenum">
              <a:rPr lang="en-US" sz="1200" b="0" smtClean="0">
                <a:latin typeface="Times New Roman" pitchFamily="18" charset="0"/>
              </a:rPr>
              <a:pPr eaLnBrk="1" hangingPunct="1"/>
              <a:t>6</a:t>
            </a:fld>
            <a:endParaRPr lang="en-US" sz="1200" b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3BC13-54AA-4E81-B584-C0401F2A2AF4}" type="slidenum">
              <a:rPr lang="en-US"/>
              <a:pPr/>
              <a:t>8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65213" y="692150"/>
            <a:ext cx="472757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To create a learning organization, managers must overcome some traditional organizational problems such as fragmentation, competition, and reactiveness.</a:t>
            </a:r>
          </a:p>
          <a:p>
            <a:endParaRPr lang="en-US" dirty="0" smtClean="0"/>
          </a:p>
          <a:p>
            <a:r>
              <a:rPr lang="en-US" dirty="0" smtClean="0"/>
              <a:t>Fragmentation:  Specialization separates groups, preventing them from communicating and learning from each other.</a:t>
            </a:r>
          </a:p>
          <a:p>
            <a:endParaRPr lang="en-US" dirty="0"/>
          </a:p>
          <a:p>
            <a:r>
              <a:rPr lang="en-US" dirty="0" smtClean="0"/>
              <a:t>Competition:  Groups work for their own self-interest, not firm’s interest.</a:t>
            </a:r>
          </a:p>
          <a:p>
            <a:endParaRPr lang="en-US" dirty="0"/>
          </a:p>
          <a:p>
            <a:r>
              <a:rPr lang="en-US" dirty="0" smtClean="0"/>
              <a:t>Reactiveness:  People work to make problems go away, rather than work toward better-functioning organization and improvements.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Learning can be managed by establishing a strategy that everybody understands and can buy into.  </a:t>
            </a:r>
          </a:p>
          <a:p>
            <a:r>
              <a:rPr lang="en-US" dirty="0" smtClean="0"/>
              <a:t>Redesign the organization’s structure to increase communication and interactions.  </a:t>
            </a:r>
          </a:p>
          <a:p>
            <a:r>
              <a:rPr lang="en-US" dirty="0" smtClean="0"/>
              <a:t>Reshape the organization’s culture to reward risk-taking and good mistakes will help to increase the effectiveness of the learning initiatives.</a:t>
            </a:r>
          </a:p>
        </p:txBody>
      </p:sp>
      <p:sp>
        <p:nvSpPr>
          <p:cNvPr id="56324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0" smtClean="0">
                <a:latin typeface="Times New Roman" pitchFamily="18" charset="0"/>
              </a:rPr>
              <a:t>(c) 2008 Prentice-Hall, All rights reserved.</a:t>
            </a: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E6EED6-9E3D-4591-8B74-258ECE9E1087}" type="slidenum">
              <a:rPr lang="en-US" sz="1200" b="0" smtClean="0">
                <a:latin typeface="Times New Roman" pitchFamily="18" charset="0"/>
              </a:rPr>
              <a:pPr eaLnBrk="1" hangingPunct="1"/>
              <a:t>9</a:t>
            </a:fld>
            <a:endParaRPr lang="en-US" sz="1200" b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06D2F-19CB-499F-BC11-C20401FF69E8}" type="slidenum">
              <a:rPr lang="en-US"/>
              <a:pPr/>
              <a:t>21</a:t>
            </a:fld>
            <a:endParaRPr lang="en-US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2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5213" y="692150"/>
            <a:ext cx="4727575" cy="3416300"/>
          </a:xfrm>
          <a:ln w="12700" cap="flat"/>
        </p:spPr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A817BD-EEA1-4799-8ADF-5AAA79E55A48}" type="slidenum">
              <a:rPr lang="en-US"/>
              <a:pPr/>
              <a:t>22</a:t>
            </a:fld>
            <a:endParaRPr lang="en-U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5213" y="692150"/>
            <a:ext cx="4727575" cy="3416300"/>
          </a:xfrm>
          <a:ln w="12700" cap="flat"/>
        </p:spPr>
      </p:sp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C0C525-21D2-434E-AA2B-8D3FFBEA18D4}" type="slidenum">
              <a:rPr lang="en-US"/>
              <a:pPr/>
              <a:t>23</a:t>
            </a:fld>
            <a:endParaRPr lang="en-US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2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5213" y="692150"/>
            <a:ext cx="4727575" cy="3416300"/>
          </a:xfrm>
          <a:ln w="12700" cap="flat"/>
        </p:spPr>
      </p:sp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047901-5A56-4949-99C7-921CE394B63C}" type="slidenum">
              <a:rPr lang="en-US"/>
              <a:pPr/>
              <a:t>25</a:t>
            </a:fld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3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5213" y="692150"/>
            <a:ext cx="4727575" cy="3416300"/>
          </a:xfrm>
          <a:ln w="12700" cap="flat"/>
        </p:spPr>
      </p:sp>
      <p:sp>
        <p:nvSpPr>
          <p:cNvPr id="225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10A488-142F-4F72-B1B1-0731F5B7425B}" type="slidenum">
              <a:rPr lang="en-US"/>
              <a:pPr/>
              <a:t>26</a:t>
            </a:fld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4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5213" y="692150"/>
            <a:ext cx="4727575" cy="3416300"/>
          </a:xfrm>
          <a:ln w="12700" cap="flat"/>
        </p:spPr>
      </p:sp>
      <p:sp>
        <p:nvSpPr>
          <p:cNvPr id="2458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050"/>
          <p:cNvSpPr>
            <a:spLocks noChangeArrowheads="1"/>
          </p:cNvSpPr>
          <p:nvPr/>
        </p:nvSpPr>
        <p:spPr bwMode="auto">
          <a:xfrm>
            <a:off x="355600" y="1287463"/>
            <a:ext cx="7874000" cy="49212"/>
          </a:xfrm>
          <a:prstGeom prst="rect">
            <a:avLst/>
          </a:prstGeom>
          <a:gradFill rotWithShape="1">
            <a:gsLst>
              <a:gs pos="0">
                <a:srgbClr val="538438"/>
              </a:gs>
              <a:gs pos="100000">
                <a:srgbClr val="AF7EBE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2051"/>
          <p:cNvSpPr>
            <a:spLocks noChangeArrowheads="1"/>
          </p:cNvSpPr>
          <p:nvPr/>
        </p:nvSpPr>
        <p:spPr bwMode="auto">
          <a:xfrm>
            <a:off x="0" y="230188"/>
            <a:ext cx="8229600" cy="1036637"/>
          </a:xfrm>
          <a:prstGeom prst="rect">
            <a:avLst/>
          </a:prstGeom>
          <a:gradFill rotWithShape="1">
            <a:gsLst>
              <a:gs pos="0">
                <a:srgbClr val="0B3F49"/>
              </a:gs>
              <a:gs pos="100000">
                <a:srgbClr val="1A69A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2052"/>
          <p:cNvSpPr>
            <a:spLocks noChangeArrowheads="1"/>
          </p:cNvSpPr>
          <p:nvPr/>
        </p:nvSpPr>
        <p:spPr bwMode="auto">
          <a:xfrm>
            <a:off x="5983288" y="2122488"/>
            <a:ext cx="1771650" cy="757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2053"/>
          <p:cNvSpPr>
            <a:spLocks noChangeArrowheads="1"/>
          </p:cNvSpPr>
          <p:nvPr/>
        </p:nvSpPr>
        <p:spPr bwMode="auto">
          <a:xfrm>
            <a:off x="8477250" y="-390525"/>
            <a:ext cx="1771650" cy="779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2054"/>
          <p:cNvSpPr>
            <a:spLocks noChangeShapeType="1"/>
          </p:cNvSpPr>
          <p:nvPr/>
        </p:nvSpPr>
        <p:spPr bwMode="auto">
          <a:xfrm>
            <a:off x="355600" y="1270000"/>
            <a:ext cx="7874000" cy="0"/>
          </a:xfrm>
          <a:prstGeom prst="line">
            <a:avLst/>
          </a:prstGeom>
          <a:noFill/>
          <a:ln w="19050">
            <a:solidFill>
              <a:srgbClr val="BB2C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47" name="Group 2055"/>
          <p:cNvGrpSpPr>
            <a:grpSpLocks/>
          </p:cNvGrpSpPr>
          <p:nvPr/>
        </p:nvGrpSpPr>
        <p:grpSpPr bwMode="auto">
          <a:xfrm>
            <a:off x="0" y="0"/>
            <a:ext cx="376238" cy="5943600"/>
            <a:chOff x="0" y="0"/>
            <a:chExt cx="237" cy="3744"/>
          </a:xfrm>
        </p:grpSpPr>
        <p:sp>
          <p:nvSpPr>
            <p:cNvPr id="10248" name="Rectangle 2056"/>
            <p:cNvSpPr>
              <a:spLocks noChangeArrowheads="1"/>
            </p:cNvSpPr>
            <p:nvPr userDrawn="1"/>
          </p:nvSpPr>
          <p:spPr bwMode="auto">
            <a:xfrm>
              <a:off x="0" y="0"/>
              <a:ext cx="237" cy="3744"/>
            </a:xfrm>
            <a:prstGeom prst="rect">
              <a:avLst/>
            </a:prstGeom>
            <a:gradFill rotWithShape="1">
              <a:gsLst>
                <a:gs pos="0">
                  <a:srgbClr val="0B3F49"/>
                </a:gs>
                <a:gs pos="100000">
                  <a:srgbClr val="1A69A4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Line 2057"/>
            <p:cNvSpPr>
              <a:spLocks noChangeShapeType="1"/>
            </p:cNvSpPr>
            <p:nvPr userDrawn="1"/>
          </p:nvSpPr>
          <p:spPr bwMode="auto">
            <a:xfrm>
              <a:off x="102" y="455"/>
              <a:ext cx="0" cy="3289"/>
            </a:xfrm>
            <a:prstGeom prst="line">
              <a:avLst/>
            </a:prstGeom>
            <a:noFill/>
            <a:ln w="28575">
              <a:solidFill>
                <a:srgbClr val="BB2C2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Oval 2058"/>
            <p:cNvSpPr>
              <a:spLocks noChangeArrowheads="1"/>
            </p:cNvSpPr>
            <p:nvPr userDrawn="1"/>
          </p:nvSpPr>
          <p:spPr bwMode="auto">
            <a:xfrm>
              <a:off x="12" y="252"/>
              <a:ext cx="206" cy="206"/>
            </a:xfrm>
            <a:prstGeom prst="ellipse">
              <a:avLst/>
            </a:prstGeom>
            <a:gradFill rotWithShape="1">
              <a:gsLst>
                <a:gs pos="0">
                  <a:srgbClr val="0B3F49">
                    <a:gamma/>
                    <a:shade val="46275"/>
                    <a:invGamma/>
                  </a:srgbClr>
                </a:gs>
                <a:gs pos="50000">
                  <a:srgbClr val="0B3F49"/>
                </a:gs>
                <a:gs pos="100000">
                  <a:srgbClr val="0B3F49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9050">
              <a:solidFill>
                <a:srgbClr val="E8AD0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Oval 2059"/>
            <p:cNvSpPr>
              <a:spLocks noChangeArrowheads="1"/>
            </p:cNvSpPr>
            <p:nvPr userDrawn="1"/>
          </p:nvSpPr>
          <p:spPr bwMode="auto">
            <a:xfrm>
              <a:off x="12" y="11"/>
              <a:ext cx="206" cy="206"/>
            </a:xfrm>
            <a:prstGeom prst="ellipse">
              <a:avLst/>
            </a:prstGeom>
            <a:gradFill rotWithShape="1">
              <a:gsLst>
                <a:gs pos="0">
                  <a:srgbClr val="1A69A4">
                    <a:gamma/>
                    <a:shade val="46275"/>
                    <a:invGamma/>
                  </a:srgbClr>
                </a:gs>
                <a:gs pos="50000">
                  <a:srgbClr val="1A69A4"/>
                </a:gs>
                <a:gs pos="100000">
                  <a:srgbClr val="1A69A4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9050">
              <a:solidFill>
                <a:srgbClr val="E8AD0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Rectangle 2060"/>
            <p:cNvSpPr>
              <a:spLocks noChangeArrowheads="1"/>
            </p:cNvSpPr>
            <p:nvPr userDrawn="1"/>
          </p:nvSpPr>
          <p:spPr bwMode="auto">
            <a:xfrm>
              <a:off x="30" y="0"/>
              <a:ext cx="64" cy="3744"/>
            </a:xfrm>
            <a:prstGeom prst="rect">
              <a:avLst/>
            </a:prstGeom>
            <a:gradFill rotWithShape="1">
              <a:gsLst>
                <a:gs pos="0">
                  <a:srgbClr val="FFFFFF">
                    <a:alpha val="52000"/>
                  </a:srgbClr>
                </a:gs>
                <a:gs pos="100000">
                  <a:srgbClr val="FFFFFF">
                    <a:gamma/>
                    <a:tint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3" name="Rectangle 2061"/>
          <p:cNvSpPr>
            <a:spLocks noChangeArrowheads="1"/>
          </p:cNvSpPr>
          <p:nvPr/>
        </p:nvSpPr>
        <p:spPr bwMode="auto">
          <a:xfrm>
            <a:off x="9525" y="190500"/>
            <a:ext cx="8220075" cy="5753100"/>
          </a:xfrm>
          <a:prstGeom prst="rect">
            <a:avLst/>
          </a:prstGeom>
          <a:gradFill rotWithShape="1">
            <a:gsLst>
              <a:gs pos="0">
                <a:srgbClr val="0B3F49"/>
              </a:gs>
              <a:gs pos="100000">
                <a:srgbClr val="1A69A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2062"/>
          <p:cNvSpPr>
            <a:spLocks noChangeArrowheads="1"/>
          </p:cNvSpPr>
          <p:nvPr/>
        </p:nvSpPr>
        <p:spPr bwMode="auto">
          <a:xfrm>
            <a:off x="173038" y="3343275"/>
            <a:ext cx="8056562" cy="1897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2063"/>
          <p:cNvSpPr>
            <a:spLocks noChangeArrowheads="1"/>
          </p:cNvSpPr>
          <p:nvPr/>
        </p:nvSpPr>
        <p:spPr bwMode="auto">
          <a:xfrm>
            <a:off x="0" y="0"/>
            <a:ext cx="8229600" cy="242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2064"/>
          <p:cNvSpPr>
            <a:spLocks noGrp="1" noChangeArrowheads="1"/>
          </p:cNvSpPr>
          <p:nvPr>
            <p:ph type="ctrTitle"/>
          </p:nvPr>
        </p:nvSpPr>
        <p:spPr>
          <a:xfrm>
            <a:off x="274638" y="1846263"/>
            <a:ext cx="7954962" cy="1274762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257" name="Rectangle 2065"/>
          <p:cNvSpPr>
            <a:spLocks noGrp="1" noChangeArrowheads="1"/>
          </p:cNvSpPr>
          <p:nvPr>
            <p:ph type="subTitle" idx="1"/>
          </p:nvPr>
        </p:nvSpPr>
        <p:spPr>
          <a:xfrm>
            <a:off x="301625" y="3368675"/>
            <a:ext cx="7927975" cy="184308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258" name="Text Box 2066"/>
          <p:cNvSpPr txBox="1">
            <a:spLocks noChangeArrowheads="1"/>
          </p:cNvSpPr>
          <p:nvPr/>
        </p:nvSpPr>
        <p:spPr bwMode="auto">
          <a:xfrm rot="-5400000">
            <a:off x="7361237" y="703263"/>
            <a:ext cx="1336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>
            <a:spAutoFit/>
          </a:bodyPr>
          <a:lstStyle>
            <a:lvl1pPr defTabSz="809625">
              <a:defRPr>
                <a:solidFill>
                  <a:schemeClr val="tx1"/>
                </a:solidFill>
                <a:latin typeface="Arial" charset="0"/>
              </a:defRPr>
            </a:lvl1pPr>
            <a:lvl2pPr defTabSz="809625">
              <a:defRPr>
                <a:solidFill>
                  <a:schemeClr val="tx1"/>
                </a:solidFill>
                <a:latin typeface="Arial" charset="0"/>
              </a:defRPr>
            </a:lvl2pPr>
            <a:lvl3pPr defTabSz="809625">
              <a:defRPr>
                <a:solidFill>
                  <a:schemeClr val="tx1"/>
                </a:solidFill>
                <a:latin typeface="Arial" charset="0"/>
              </a:defRPr>
            </a:lvl3pPr>
            <a:lvl4pPr defTabSz="809625">
              <a:defRPr>
                <a:solidFill>
                  <a:schemeClr val="tx1"/>
                </a:solidFill>
                <a:latin typeface="Arial" charset="0"/>
              </a:defRPr>
            </a:lvl4pPr>
            <a:lvl5pPr defTabSz="809625">
              <a:defRPr>
                <a:solidFill>
                  <a:schemeClr val="tx1"/>
                </a:solidFill>
                <a:latin typeface="Arial" charset="0"/>
              </a:defRPr>
            </a:lvl5pPr>
            <a:lvl6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>
                <a:solidFill>
                  <a:schemeClr val="hlink"/>
                </a:solidFill>
              </a:rPr>
              <a:t>Chapter</a:t>
            </a:r>
          </a:p>
        </p:txBody>
      </p:sp>
      <p:sp>
        <p:nvSpPr>
          <p:cNvPr id="10259" name="Text Box 2067"/>
          <p:cNvSpPr txBox="1">
            <a:spLocks noChangeArrowheads="1"/>
          </p:cNvSpPr>
          <p:nvPr/>
        </p:nvSpPr>
        <p:spPr bwMode="auto">
          <a:xfrm>
            <a:off x="6907213" y="354013"/>
            <a:ext cx="692150" cy="11890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6" rIns="91432" bIns="45716">
            <a:spAutoFit/>
          </a:bodyPr>
          <a:lstStyle>
            <a:lvl1pPr defTabSz="809625">
              <a:defRPr>
                <a:solidFill>
                  <a:schemeClr val="tx1"/>
                </a:solidFill>
                <a:latin typeface="Arial" charset="0"/>
              </a:defRPr>
            </a:lvl1pPr>
            <a:lvl2pPr defTabSz="809625">
              <a:defRPr>
                <a:solidFill>
                  <a:schemeClr val="tx1"/>
                </a:solidFill>
                <a:latin typeface="Arial" charset="0"/>
              </a:defRPr>
            </a:lvl2pPr>
            <a:lvl3pPr defTabSz="809625">
              <a:defRPr>
                <a:solidFill>
                  <a:schemeClr val="tx1"/>
                </a:solidFill>
                <a:latin typeface="Arial" charset="0"/>
              </a:defRPr>
            </a:lvl3pPr>
            <a:lvl4pPr defTabSz="809625">
              <a:defRPr>
                <a:solidFill>
                  <a:schemeClr val="tx1"/>
                </a:solidFill>
                <a:latin typeface="Arial" charset="0"/>
              </a:defRPr>
            </a:lvl4pPr>
            <a:lvl5pPr defTabSz="809625">
              <a:defRPr>
                <a:solidFill>
                  <a:schemeClr val="tx1"/>
                </a:solidFill>
                <a:latin typeface="Arial" charset="0"/>
              </a:defRPr>
            </a:lvl5pPr>
            <a:lvl6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7200" b="1">
                <a:solidFill>
                  <a:srgbClr val="1A69A4"/>
                </a:solidFill>
              </a:rPr>
              <a:t>1</a:t>
            </a:r>
          </a:p>
        </p:txBody>
      </p:sp>
      <p:sp>
        <p:nvSpPr>
          <p:cNvPr id="10260" name="Rectangle 2068"/>
          <p:cNvSpPr>
            <a:spLocks noChangeArrowheads="1"/>
          </p:cNvSpPr>
          <p:nvPr/>
        </p:nvSpPr>
        <p:spPr bwMode="auto">
          <a:xfrm>
            <a:off x="193675" y="579438"/>
            <a:ext cx="101600" cy="2760662"/>
          </a:xfrm>
          <a:prstGeom prst="rect">
            <a:avLst/>
          </a:prstGeom>
          <a:gradFill rotWithShape="1">
            <a:gsLst>
              <a:gs pos="0">
                <a:srgbClr val="538438"/>
              </a:gs>
              <a:gs pos="100000">
                <a:srgbClr val="AF7EBE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Line 2069"/>
          <p:cNvSpPr>
            <a:spLocks noChangeShapeType="1"/>
          </p:cNvSpPr>
          <p:nvPr/>
        </p:nvSpPr>
        <p:spPr bwMode="auto">
          <a:xfrm>
            <a:off x="184150" y="590550"/>
            <a:ext cx="6532563" cy="0"/>
          </a:xfrm>
          <a:prstGeom prst="line">
            <a:avLst/>
          </a:prstGeom>
          <a:noFill/>
          <a:ln w="19050">
            <a:solidFill>
              <a:srgbClr val="BB2C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Rectangle 2070"/>
          <p:cNvSpPr>
            <a:spLocks noChangeArrowheads="1"/>
          </p:cNvSpPr>
          <p:nvPr/>
        </p:nvSpPr>
        <p:spPr bwMode="auto">
          <a:xfrm>
            <a:off x="0" y="193675"/>
            <a:ext cx="190500" cy="5749925"/>
          </a:xfrm>
          <a:prstGeom prst="rect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rgbClr val="FFFFFF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Line 2071"/>
          <p:cNvSpPr>
            <a:spLocks noChangeShapeType="1"/>
          </p:cNvSpPr>
          <p:nvPr/>
        </p:nvSpPr>
        <p:spPr bwMode="auto">
          <a:xfrm>
            <a:off x="192088" y="590550"/>
            <a:ext cx="0" cy="5353050"/>
          </a:xfrm>
          <a:prstGeom prst="line">
            <a:avLst/>
          </a:prstGeom>
          <a:noFill/>
          <a:ln w="28575">
            <a:solidFill>
              <a:srgbClr val="BB2C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Oval 2072"/>
          <p:cNvSpPr>
            <a:spLocks noChangeArrowheads="1"/>
          </p:cNvSpPr>
          <p:nvPr/>
        </p:nvSpPr>
        <p:spPr bwMode="auto">
          <a:xfrm>
            <a:off x="0" y="254000"/>
            <a:ext cx="327025" cy="327025"/>
          </a:xfrm>
          <a:prstGeom prst="ellipse">
            <a:avLst/>
          </a:prstGeom>
          <a:gradFill rotWithShape="1">
            <a:gsLst>
              <a:gs pos="0">
                <a:srgbClr val="0B3F49">
                  <a:gamma/>
                  <a:shade val="46275"/>
                  <a:invGamma/>
                </a:srgbClr>
              </a:gs>
              <a:gs pos="50000">
                <a:srgbClr val="0B3F49"/>
              </a:gs>
              <a:gs pos="100000">
                <a:srgbClr val="0B3F49">
                  <a:gamma/>
                  <a:shade val="46275"/>
                  <a:invGamma/>
                </a:srgbClr>
              </a:gs>
            </a:gsLst>
            <a:lin ang="2700000" scaled="1"/>
          </a:gradFill>
          <a:ln w="19050">
            <a:solidFill>
              <a:srgbClr val="E8AD0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Oval 2073"/>
          <p:cNvSpPr>
            <a:spLocks noChangeArrowheads="1"/>
          </p:cNvSpPr>
          <p:nvPr/>
        </p:nvSpPr>
        <p:spPr bwMode="auto">
          <a:xfrm>
            <a:off x="201613" y="444500"/>
            <a:ext cx="327025" cy="327025"/>
          </a:xfrm>
          <a:prstGeom prst="ellipse">
            <a:avLst/>
          </a:prstGeom>
          <a:gradFill rotWithShape="1">
            <a:gsLst>
              <a:gs pos="0">
                <a:srgbClr val="1A69A4">
                  <a:gamma/>
                  <a:shade val="46275"/>
                  <a:invGamma/>
                </a:srgbClr>
              </a:gs>
              <a:gs pos="50000">
                <a:srgbClr val="1A69A4"/>
              </a:gs>
              <a:gs pos="100000">
                <a:srgbClr val="1A69A4">
                  <a:gamma/>
                  <a:shade val="46275"/>
                  <a:invGamma/>
                </a:srgbClr>
              </a:gs>
            </a:gsLst>
            <a:lin ang="2700000" scaled="1"/>
          </a:gradFill>
          <a:ln w="19050">
            <a:solidFill>
              <a:srgbClr val="E8AD0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Oval 2074"/>
          <p:cNvSpPr>
            <a:spLocks noChangeArrowheads="1"/>
          </p:cNvSpPr>
          <p:nvPr/>
        </p:nvSpPr>
        <p:spPr bwMode="auto">
          <a:xfrm>
            <a:off x="6602413" y="303213"/>
            <a:ext cx="1301750" cy="1301750"/>
          </a:xfrm>
          <a:prstGeom prst="ellipse">
            <a:avLst/>
          </a:prstGeom>
          <a:noFill/>
          <a:ln w="38100">
            <a:solidFill>
              <a:srgbClr val="E8AD0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Rectangle 2075"/>
          <p:cNvSpPr>
            <a:spLocks noChangeArrowheads="1"/>
          </p:cNvSpPr>
          <p:nvPr userDrawn="1"/>
        </p:nvSpPr>
        <p:spPr bwMode="auto">
          <a:xfrm>
            <a:off x="355600" y="1287463"/>
            <a:ext cx="7874000" cy="49212"/>
          </a:xfrm>
          <a:prstGeom prst="rect">
            <a:avLst/>
          </a:prstGeom>
          <a:gradFill rotWithShape="1">
            <a:gsLst>
              <a:gs pos="0">
                <a:srgbClr val="538438"/>
              </a:gs>
              <a:gs pos="100000">
                <a:srgbClr val="AF7EBE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Rectangle 2076"/>
          <p:cNvSpPr>
            <a:spLocks noChangeArrowheads="1"/>
          </p:cNvSpPr>
          <p:nvPr userDrawn="1"/>
        </p:nvSpPr>
        <p:spPr bwMode="auto">
          <a:xfrm>
            <a:off x="0" y="230188"/>
            <a:ext cx="8229600" cy="1036637"/>
          </a:xfrm>
          <a:prstGeom prst="rect">
            <a:avLst/>
          </a:prstGeom>
          <a:gradFill rotWithShape="1">
            <a:gsLst>
              <a:gs pos="0">
                <a:srgbClr val="0B3F49"/>
              </a:gs>
              <a:gs pos="100000">
                <a:srgbClr val="1A69A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Rectangle 2077"/>
          <p:cNvSpPr>
            <a:spLocks noChangeArrowheads="1"/>
          </p:cNvSpPr>
          <p:nvPr userDrawn="1"/>
        </p:nvSpPr>
        <p:spPr bwMode="auto">
          <a:xfrm>
            <a:off x="5983288" y="2122488"/>
            <a:ext cx="1771650" cy="757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Rectangle 2078"/>
          <p:cNvSpPr>
            <a:spLocks noChangeArrowheads="1"/>
          </p:cNvSpPr>
          <p:nvPr userDrawn="1"/>
        </p:nvSpPr>
        <p:spPr bwMode="auto">
          <a:xfrm>
            <a:off x="8477250" y="-390525"/>
            <a:ext cx="1771650" cy="779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Line 2079"/>
          <p:cNvSpPr>
            <a:spLocks noChangeShapeType="1"/>
          </p:cNvSpPr>
          <p:nvPr userDrawn="1"/>
        </p:nvSpPr>
        <p:spPr bwMode="auto">
          <a:xfrm>
            <a:off x="355600" y="1270000"/>
            <a:ext cx="7874000" cy="0"/>
          </a:xfrm>
          <a:prstGeom prst="line">
            <a:avLst/>
          </a:prstGeom>
          <a:noFill/>
          <a:ln w="19050">
            <a:solidFill>
              <a:srgbClr val="BB2C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72" name="Group 2080"/>
          <p:cNvGrpSpPr>
            <a:grpSpLocks/>
          </p:cNvGrpSpPr>
          <p:nvPr userDrawn="1"/>
        </p:nvGrpSpPr>
        <p:grpSpPr bwMode="auto">
          <a:xfrm>
            <a:off x="0" y="0"/>
            <a:ext cx="376238" cy="5943600"/>
            <a:chOff x="0" y="0"/>
            <a:chExt cx="237" cy="3744"/>
          </a:xfrm>
        </p:grpSpPr>
        <p:sp>
          <p:nvSpPr>
            <p:cNvPr id="10273" name="Rectangle 2081"/>
            <p:cNvSpPr>
              <a:spLocks noChangeArrowheads="1"/>
            </p:cNvSpPr>
            <p:nvPr userDrawn="1"/>
          </p:nvSpPr>
          <p:spPr bwMode="auto">
            <a:xfrm>
              <a:off x="0" y="0"/>
              <a:ext cx="237" cy="3744"/>
            </a:xfrm>
            <a:prstGeom prst="rect">
              <a:avLst/>
            </a:prstGeom>
            <a:gradFill rotWithShape="1">
              <a:gsLst>
                <a:gs pos="0">
                  <a:srgbClr val="0B3F49"/>
                </a:gs>
                <a:gs pos="100000">
                  <a:srgbClr val="1A69A4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Line 2082"/>
            <p:cNvSpPr>
              <a:spLocks noChangeShapeType="1"/>
            </p:cNvSpPr>
            <p:nvPr userDrawn="1"/>
          </p:nvSpPr>
          <p:spPr bwMode="auto">
            <a:xfrm>
              <a:off x="102" y="455"/>
              <a:ext cx="0" cy="3289"/>
            </a:xfrm>
            <a:prstGeom prst="line">
              <a:avLst/>
            </a:prstGeom>
            <a:noFill/>
            <a:ln w="28575">
              <a:solidFill>
                <a:srgbClr val="BB2C2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Oval 2083"/>
            <p:cNvSpPr>
              <a:spLocks noChangeArrowheads="1"/>
            </p:cNvSpPr>
            <p:nvPr userDrawn="1"/>
          </p:nvSpPr>
          <p:spPr bwMode="auto">
            <a:xfrm>
              <a:off x="12" y="252"/>
              <a:ext cx="206" cy="206"/>
            </a:xfrm>
            <a:prstGeom prst="ellipse">
              <a:avLst/>
            </a:prstGeom>
            <a:gradFill rotWithShape="1">
              <a:gsLst>
                <a:gs pos="0">
                  <a:srgbClr val="0B3F49">
                    <a:gamma/>
                    <a:shade val="46275"/>
                    <a:invGamma/>
                  </a:srgbClr>
                </a:gs>
                <a:gs pos="50000">
                  <a:srgbClr val="0B3F49"/>
                </a:gs>
                <a:gs pos="100000">
                  <a:srgbClr val="0B3F49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9050">
              <a:solidFill>
                <a:srgbClr val="E8AD0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Oval 2084"/>
            <p:cNvSpPr>
              <a:spLocks noChangeArrowheads="1"/>
            </p:cNvSpPr>
            <p:nvPr userDrawn="1"/>
          </p:nvSpPr>
          <p:spPr bwMode="auto">
            <a:xfrm>
              <a:off x="12" y="11"/>
              <a:ext cx="206" cy="206"/>
            </a:xfrm>
            <a:prstGeom prst="ellipse">
              <a:avLst/>
            </a:prstGeom>
            <a:gradFill rotWithShape="1">
              <a:gsLst>
                <a:gs pos="0">
                  <a:srgbClr val="1A69A4">
                    <a:gamma/>
                    <a:shade val="46275"/>
                    <a:invGamma/>
                  </a:srgbClr>
                </a:gs>
                <a:gs pos="50000">
                  <a:srgbClr val="1A69A4"/>
                </a:gs>
                <a:gs pos="100000">
                  <a:srgbClr val="1A69A4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9050">
              <a:solidFill>
                <a:srgbClr val="E8AD0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7" name="Rectangle 2085"/>
            <p:cNvSpPr>
              <a:spLocks noChangeArrowheads="1"/>
            </p:cNvSpPr>
            <p:nvPr userDrawn="1"/>
          </p:nvSpPr>
          <p:spPr bwMode="auto">
            <a:xfrm>
              <a:off x="30" y="0"/>
              <a:ext cx="64" cy="3744"/>
            </a:xfrm>
            <a:prstGeom prst="rect">
              <a:avLst/>
            </a:prstGeom>
            <a:gradFill rotWithShape="1">
              <a:gsLst>
                <a:gs pos="0">
                  <a:srgbClr val="FFFFFF">
                    <a:alpha val="52000"/>
                  </a:srgbClr>
                </a:gs>
                <a:gs pos="100000">
                  <a:srgbClr val="FFFFFF">
                    <a:gamma/>
                    <a:tint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8" name="Rectangle 2086"/>
          <p:cNvSpPr>
            <a:spLocks noChangeArrowheads="1"/>
          </p:cNvSpPr>
          <p:nvPr userDrawn="1"/>
        </p:nvSpPr>
        <p:spPr bwMode="auto">
          <a:xfrm>
            <a:off x="9525" y="190500"/>
            <a:ext cx="8220075" cy="5753100"/>
          </a:xfrm>
          <a:prstGeom prst="rect">
            <a:avLst/>
          </a:prstGeom>
          <a:gradFill rotWithShape="1">
            <a:gsLst>
              <a:gs pos="0">
                <a:srgbClr val="0B3F49"/>
              </a:gs>
              <a:gs pos="100000">
                <a:srgbClr val="1A69A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Rectangle 2087"/>
          <p:cNvSpPr>
            <a:spLocks noChangeArrowheads="1"/>
          </p:cNvSpPr>
          <p:nvPr userDrawn="1"/>
        </p:nvSpPr>
        <p:spPr bwMode="auto">
          <a:xfrm>
            <a:off x="173038" y="3343275"/>
            <a:ext cx="8056562" cy="1897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Rectangle 2088"/>
          <p:cNvSpPr>
            <a:spLocks noChangeArrowheads="1"/>
          </p:cNvSpPr>
          <p:nvPr userDrawn="1"/>
        </p:nvSpPr>
        <p:spPr bwMode="auto">
          <a:xfrm>
            <a:off x="0" y="0"/>
            <a:ext cx="8229600" cy="242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Text Box 2089"/>
          <p:cNvSpPr txBox="1">
            <a:spLocks noChangeArrowheads="1"/>
          </p:cNvSpPr>
          <p:nvPr userDrawn="1"/>
        </p:nvSpPr>
        <p:spPr bwMode="auto">
          <a:xfrm rot="-5400000">
            <a:off x="7361237" y="703263"/>
            <a:ext cx="1336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 defTabSz="809625">
              <a:defRPr>
                <a:solidFill>
                  <a:schemeClr val="tx1"/>
                </a:solidFill>
                <a:latin typeface="Arial" charset="0"/>
              </a:defRPr>
            </a:lvl1pPr>
            <a:lvl2pPr defTabSz="809625">
              <a:defRPr>
                <a:solidFill>
                  <a:schemeClr val="tx1"/>
                </a:solidFill>
                <a:latin typeface="Arial" charset="0"/>
              </a:defRPr>
            </a:lvl2pPr>
            <a:lvl3pPr defTabSz="809625">
              <a:defRPr>
                <a:solidFill>
                  <a:schemeClr val="tx1"/>
                </a:solidFill>
                <a:latin typeface="Arial" charset="0"/>
              </a:defRPr>
            </a:lvl3pPr>
            <a:lvl4pPr defTabSz="809625">
              <a:defRPr>
                <a:solidFill>
                  <a:schemeClr val="tx1"/>
                </a:solidFill>
                <a:latin typeface="Arial" charset="0"/>
              </a:defRPr>
            </a:lvl4pPr>
            <a:lvl5pPr defTabSz="809625">
              <a:defRPr>
                <a:solidFill>
                  <a:schemeClr val="tx1"/>
                </a:solidFill>
                <a:latin typeface="Arial" charset="0"/>
              </a:defRPr>
            </a:lvl5pPr>
            <a:lvl6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>
                <a:solidFill>
                  <a:schemeClr val="hlink"/>
                </a:solidFill>
              </a:rPr>
              <a:t>Chapter</a:t>
            </a:r>
          </a:p>
        </p:txBody>
      </p:sp>
      <p:sp>
        <p:nvSpPr>
          <p:cNvPr id="10282" name="Text Box 2090"/>
          <p:cNvSpPr txBox="1">
            <a:spLocks noChangeArrowheads="1"/>
          </p:cNvSpPr>
          <p:nvPr userDrawn="1"/>
        </p:nvSpPr>
        <p:spPr bwMode="auto">
          <a:xfrm>
            <a:off x="6647997" y="354013"/>
            <a:ext cx="1210580" cy="23083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 defTabSz="809625">
              <a:defRPr>
                <a:solidFill>
                  <a:schemeClr val="tx1"/>
                </a:solidFill>
                <a:latin typeface="Arial" charset="0"/>
              </a:defRPr>
            </a:lvl1pPr>
            <a:lvl2pPr defTabSz="809625">
              <a:defRPr>
                <a:solidFill>
                  <a:schemeClr val="tx1"/>
                </a:solidFill>
                <a:latin typeface="Arial" charset="0"/>
              </a:defRPr>
            </a:lvl2pPr>
            <a:lvl3pPr defTabSz="809625">
              <a:defRPr>
                <a:solidFill>
                  <a:schemeClr val="tx1"/>
                </a:solidFill>
                <a:latin typeface="Arial" charset="0"/>
              </a:defRPr>
            </a:lvl3pPr>
            <a:lvl4pPr defTabSz="809625">
              <a:defRPr>
                <a:solidFill>
                  <a:schemeClr val="tx1"/>
                </a:solidFill>
                <a:latin typeface="Arial" charset="0"/>
              </a:defRPr>
            </a:lvl4pPr>
            <a:lvl5pPr defTabSz="809625">
              <a:defRPr>
                <a:solidFill>
                  <a:schemeClr val="tx1"/>
                </a:solidFill>
                <a:latin typeface="Arial" charset="0"/>
              </a:defRPr>
            </a:lvl5pPr>
            <a:lvl6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7200" b="1" dirty="0" smtClean="0">
                <a:solidFill>
                  <a:srgbClr val="1A69A4"/>
                </a:solidFill>
              </a:rPr>
              <a:t>18</a:t>
            </a:r>
          </a:p>
          <a:p>
            <a:pPr algn="ctr"/>
            <a:endParaRPr lang="en-US" sz="7200" b="1" dirty="0">
              <a:solidFill>
                <a:srgbClr val="1A69A4"/>
              </a:solidFill>
            </a:endParaRPr>
          </a:p>
        </p:txBody>
      </p:sp>
      <p:sp>
        <p:nvSpPr>
          <p:cNvPr id="10283" name="Rectangle 2091"/>
          <p:cNvSpPr>
            <a:spLocks noChangeArrowheads="1"/>
          </p:cNvSpPr>
          <p:nvPr userDrawn="1"/>
        </p:nvSpPr>
        <p:spPr bwMode="auto">
          <a:xfrm>
            <a:off x="193675" y="579438"/>
            <a:ext cx="101600" cy="2760662"/>
          </a:xfrm>
          <a:prstGeom prst="rect">
            <a:avLst/>
          </a:prstGeom>
          <a:gradFill rotWithShape="1">
            <a:gsLst>
              <a:gs pos="0">
                <a:srgbClr val="538438"/>
              </a:gs>
              <a:gs pos="100000">
                <a:srgbClr val="AF7EBE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Line 2092"/>
          <p:cNvSpPr>
            <a:spLocks noChangeShapeType="1"/>
          </p:cNvSpPr>
          <p:nvPr userDrawn="1"/>
        </p:nvSpPr>
        <p:spPr bwMode="auto">
          <a:xfrm>
            <a:off x="184150" y="590550"/>
            <a:ext cx="6532563" cy="0"/>
          </a:xfrm>
          <a:prstGeom prst="line">
            <a:avLst/>
          </a:prstGeom>
          <a:noFill/>
          <a:ln w="19050">
            <a:solidFill>
              <a:srgbClr val="BB2C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5" name="Rectangle 2093"/>
          <p:cNvSpPr>
            <a:spLocks noChangeArrowheads="1"/>
          </p:cNvSpPr>
          <p:nvPr userDrawn="1"/>
        </p:nvSpPr>
        <p:spPr bwMode="auto">
          <a:xfrm>
            <a:off x="0" y="193675"/>
            <a:ext cx="190500" cy="5749925"/>
          </a:xfrm>
          <a:prstGeom prst="rect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rgbClr val="FFFFFF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Line 2094"/>
          <p:cNvSpPr>
            <a:spLocks noChangeShapeType="1"/>
          </p:cNvSpPr>
          <p:nvPr userDrawn="1"/>
        </p:nvSpPr>
        <p:spPr bwMode="auto">
          <a:xfrm>
            <a:off x="192088" y="590550"/>
            <a:ext cx="0" cy="5353050"/>
          </a:xfrm>
          <a:prstGeom prst="line">
            <a:avLst/>
          </a:prstGeom>
          <a:noFill/>
          <a:ln w="28575">
            <a:solidFill>
              <a:srgbClr val="BB2C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7" name="Oval 2095"/>
          <p:cNvSpPr>
            <a:spLocks noChangeArrowheads="1"/>
          </p:cNvSpPr>
          <p:nvPr userDrawn="1"/>
        </p:nvSpPr>
        <p:spPr bwMode="auto">
          <a:xfrm>
            <a:off x="0" y="254000"/>
            <a:ext cx="327025" cy="327025"/>
          </a:xfrm>
          <a:prstGeom prst="ellipse">
            <a:avLst/>
          </a:prstGeom>
          <a:gradFill rotWithShape="1">
            <a:gsLst>
              <a:gs pos="0">
                <a:srgbClr val="0B3F49">
                  <a:gamma/>
                  <a:shade val="46275"/>
                  <a:invGamma/>
                </a:srgbClr>
              </a:gs>
              <a:gs pos="50000">
                <a:srgbClr val="0B3F49"/>
              </a:gs>
              <a:gs pos="100000">
                <a:srgbClr val="0B3F49">
                  <a:gamma/>
                  <a:shade val="46275"/>
                  <a:invGamma/>
                </a:srgbClr>
              </a:gs>
            </a:gsLst>
            <a:lin ang="2700000" scaled="1"/>
          </a:gradFill>
          <a:ln w="19050">
            <a:solidFill>
              <a:srgbClr val="E8AD0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8" name="Oval 2096"/>
          <p:cNvSpPr>
            <a:spLocks noChangeArrowheads="1"/>
          </p:cNvSpPr>
          <p:nvPr userDrawn="1"/>
        </p:nvSpPr>
        <p:spPr bwMode="auto">
          <a:xfrm>
            <a:off x="201613" y="444500"/>
            <a:ext cx="327025" cy="327025"/>
          </a:xfrm>
          <a:prstGeom prst="ellipse">
            <a:avLst/>
          </a:prstGeom>
          <a:gradFill rotWithShape="1">
            <a:gsLst>
              <a:gs pos="0">
                <a:srgbClr val="1A69A4">
                  <a:gamma/>
                  <a:shade val="46275"/>
                  <a:invGamma/>
                </a:srgbClr>
              </a:gs>
              <a:gs pos="50000">
                <a:srgbClr val="1A69A4"/>
              </a:gs>
              <a:gs pos="100000">
                <a:srgbClr val="1A69A4">
                  <a:gamma/>
                  <a:shade val="46275"/>
                  <a:invGamma/>
                </a:srgbClr>
              </a:gs>
            </a:gsLst>
            <a:lin ang="2700000" scaled="1"/>
          </a:gradFill>
          <a:ln w="19050">
            <a:solidFill>
              <a:srgbClr val="E8AD0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9" name="Oval 2097"/>
          <p:cNvSpPr>
            <a:spLocks noChangeArrowheads="1"/>
          </p:cNvSpPr>
          <p:nvPr userDrawn="1"/>
        </p:nvSpPr>
        <p:spPr bwMode="auto">
          <a:xfrm>
            <a:off x="6602413" y="303213"/>
            <a:ext cx="1301750" cy="1301750"/>
          </a:xfrm>
          <a:prstGeom prst="ellipse">
            <a:avLst/>
          </a:prstGeom>
          <a:noFill/>
          <a:ln w="38100">
            <a:solidFill>
              <a:srgbClr val="E8AD0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8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62688" y="238125"/>
            <a:ext cx="1966912" cy="5162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8" y="238125"/>
            <a:ext cx="5753100" cy="5162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5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38125"/>
            <a:ext cx="787241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65125" y="1387475"/>
            <a:ext cx="3740150" cy="401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257675" y="1387475"/>
            <a:ext cx="3741738" cy="4013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9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38125"/>
            <a:ext cx="787241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65125" y="1387475"/>
            <a:ext cx="3740150" cy="401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57675" y="1387475"/>
            <a:ext cx="3741738" cy="401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3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3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19525"/>
            <a:ext cx="6994525" cy="1179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519363"/>
            <a:ext cx="6994525" cy="13001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994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387475"/>
            <a:ext cx="3740150" cy="401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57675" y="1387475"/>
            <a:ext cx="3741738" cy="401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0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238125"/>
            <a:ext cx="7407275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163" y="1330325"/>
            <a:ext cx="3636962" cy="554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163" y="1884363"/>
            <a:ext cx="3636962" cy="3424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79888" y="1330325"/>
            <a:ext cx="3638550" cy="554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9888" y="1884363"/>
            <a:ext cx="3638550" cy="3424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3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0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45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236538"/>
            <a:ext cx="2708275" cy="1006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863" y="236538"/>
            <a:ext cx="4600575" cy="5072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163" y="1243013"/>
            <a:ext cx="2708275" cy="4065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62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900" y="4160838"/>
            <a:ext cx="4938713" cy="490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2900" y="531813"/>
            <a:ext cx="4938713" cy="3565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2900" y="4651375"/>
            <a:ext cx="4938713" cy="69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882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55600" y="1287463"/>
            <a:ext cx="7874000" cy="49212"/>
          </a:xfrm>
          <a:prstGeom prst="rect">
            <a:avLst/>
          </a:prstGeom>
          <a:gradFill rotWithShape="1">
            <a:gsLst>
              <a:gs pos="0">
                <a:srgbClr val="538438"/>
              </a:gs>
              <a:gs pos="100000">
                <a:srgbClr val="AF7EBE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230188"/>
            <a:ext cx="8229600" cy="1036637"/>
          </a:xfrm>
          <a:prstGeom prst="rect">
            <a:avLst/>
          </a:prstGeom>
          <a:gradFill rotWithShape="1">
            <a:gsLst>
              <a:gs pos="0">
                <a:srgbClr val="0B3F49"/>
              </a:gs>
              <a:gs pos="100000">
                <a:srgbClr val="1A69A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983288" y="2122488"/>
            <a:ext cx="1771650" cy="757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8477250" y="-390525"/>
            <a:ext cx="1771650" cy="779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355600" y="1270000"/>
            <a:ext cx="7874000" cy="0"/>
          </a:xfrm>
          <a:prstGeom prst="line">
            <a:avLst/>
          </a:prstGeom>
          <a:noFill/>
          <a:ln w="19050">
            <a:solidFill>
              <a:srgbClr val="BB2C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23" name="Group 7"/>
          <p:cNvGrpSpPr>
            <a:grpSpLocks/>
          </p:cNvGrpSpPr>
          <p:nvPr/>
        </p:nvGrpSpPr>
        <p:grpSpPr bwMode="auto">
          <a:xfrm>
            <a:off x="0" y="0"/>
            <a:ext cx="376238" cy="5943600"/>
            <a:chOff x="0" y="0"/>
            <a:chExt cx="237" cy="3744"/>
          </a:xfrm>
        </p:grpSpPr>
        <p:sp>
          <p:nvSpPr>
            <p:cNvPr id="9224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237" cy="3744"/>
            </a:xfrm>
            <a:prstGeom prst="rect">
              <a:avLst/>
            </a:prstGeom>
            <a:gradFill rotWithShape="1">
              <a:gsLst>
                <a:gs pos="0">
                  <a:srgbClr val="0B3F49"/>
                </a:gs>
                <a:gs pos="100000">
                  <a:srgbClr val="1A69A4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Line 9"/>
            <p:cNvSpPr>
              <a:spLocks noChangeShapeType="1"/>
            </p:cNvSpPr>
            <p:nvPr userDrawn="1"/>
          </p:nvSpPr>
          <p:spPr bwMode="auto">
            <a:xfrm>
              <a:off x="102" y="455"/>
              <a:ext cx="0" cy="3289"/>
            </a:xfrm>
            <a:prstGeom prst="line">
              <a:avLst/>
            </a:prstGeom>
            <a:noFill/>
            <a:ln w="28575">
              <a:solidFill>
                <a:srgbClr val="BB2C2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Oval 10"/>
            <p:cNvSpPr>
              <a:spLocks noChangeArrowheads="1"/>
            </p:cNvSpPr>
            <p:nvPr userDrawn="1"/>
          </p:nvSpPr>
          <p:spPr bwMode="auto">
            <a:xfrm>
              <a:off x="12" y="252"/>
              <a:ext cx="206" cy="206"/>
            </a:xfrm>
            <a:prstGeom prst="ellipse">
              <a:avLst/>
            </a:prstGeom>
            <a:gradFill rotWithShape="1">
              <a:gsLst>
                <a:gs pos="0">
                  <a:srgbClr val="0B3F49">
                    <a:gamma/>
                    <a:shade val="46275"/>
                    <a:invGamma/>
                  </a:srgbClr>
                </a:gs>
                <a:gs pos="50000">
                  <a:srgbClr val="0B3F49"/>
                </a:gs>
                <a:gs pos="100000">
                  <a:srgbClr val="0B3F49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9050">
              <a:solidFill>
                <a:srgbClr val="E8AD0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Oval 11"/>
            <p:cNvSpPr>
              <a:spLocks noChangeArrowheads="1"/>
            </p:cNvSpPr>
            <p:nvPr userDrawn="1"/>
          </p:nvSpPr>
          <p:spPr bwMode="auto">
            <a:xfrm>
              <a:off x="12" y="11"/>
              <a:ext cx="206" cy="206"/>
            </a:xfrm>
            <a:prstGeom prst="ellipse">
              <a:avLst/>
            </a:prstGeom>
            <a:gradFill rotWithShape="1">
              <a:gsLst>
                <a:gs pos="0">
                  <a:srgbClr val="1A69A4">
                    <a:gamma/>
                    <a:shade val="46275"/>
                    <a:invGamma/>
                  </a:srgbClr>
                </a:gs>
                <a:gs pos="50000">
                  <a:srgbClr val="1A69A4"/>
                </a:gs>
                <a:gs pos="100000">
                  <a:srgbClr val="1A69A4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9050">
              <a:solidFill>
                <a:srgbClr val="E8AD0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Rectangle 12"/>
            <p:cNvSpPr>
              <a:spLocks noChangeArrowheads="1"/>
            </p:cNvSpPr>
            <p:nvPr userDrawn="1"/>
          </p:nvSpPr>
          <p:spPr bwMode="auto">
            <a:xfrm>
              <a:off x="30" y="0"/>
              <a:ext cx="64" cy="3744"/>
            </a:xfrm>
            <a:prstGeom prst="rect">
              <a:avLst/>
            </a:prstGeom>
            <a:gradFill rotWithShape="1">
              <a:gsLst>
                <a:gs pos="0">
                  <a:srgbClr val="FFFFFF">
                    <a:alpha val="52000"/>
                  </a:srgbClr>
                </a:gs>
                <a:gs pos="100000">
                  <a:srgbClr val="FFFFFF">
                    <a:gamma/>
                    <a:tint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38125"/>
            <a:ext cx="7872412" cy="990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980" tIns="40490" rIns="80980" bIns="404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3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1387475"/>
            <a:ext cx="7634288" cy="401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980" tIns="40490" rIns="80980" bIns="404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31" name="Rectangle 15"/>
          <p:cNvSpPr>
            <a:spLocks noChangeArrowheads="1"/>
          </p:cNvSpPr>
          <p:nvPr userDrawn="1"/>
        </p:nvSpPr>
        <p:spPr bwMode="auto">
          <a:xfrm>
            <a:off x="355600" y="1287463"/>
            <a:ext cx="7874000" cy="49212"/>
          </a:xfrm>
          <a:prstGeom prst="rect">
            <a:avLst/>
          </a:prstGeom>
          <a:gradFill rotWithShape="1">
            <a:gsLst>
              <a:gs pos="0">
                <a:srgbClr val="538438"/>
              </a:gs>
              <a:gs pos="100000">
                <a:srgbClr val="AF7EBE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 userDrawn="1"/>
        </p:nvSpPr>
        <p:spPr bwMode="auto">
          <a:xfrm>
            <a:off x="0" y="230188"/>
            <a:ext cx="8229600" cy="1036637"/>
          </a:xfrm>
          <a:prstGeom prst="rect">
            <a:avLst/>
          </a:prstGeom>
          <a:gradFill rotWithShape="1">
            <a:gsLst>
              <a:gs pos="0">
                <a:srgbClr val="0B3F49"/>
              </a:gs>
              <a:gs pos="100000">
                <a:srgbClr val="1A69A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 userDrawn="1"/>
        </p:nvSpPr>
        <p:spPr bwMode="auto">
          <a:xfrm>
            <a:off x="5983288" y="2122488"/>
            <a:ext cx="1771650" cy="757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 userDrawn="1"/>
        </p:nvSpPr>
        <p:spPr bwMode="auto">
          <a:xfrm>
            <a:off x="8477250" y="-390525"/>
            <a:ext cx="1771650" cy="779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 userDrawn="1"/>
        </p:nvSpPr>
        <p:spPr bwMode="auto">
          <a:xfrm>
            <a:off x="355600" y="1270000"/>
            <a:ext cx="7874000" cy="0"/>
          </a:xfrm>
          <a:prstGeom prst="line">
            <a:avLst/>
          </a:prstGeom>
          <a:noFill/>
          <a:ln w="19050">
            <a:solidFill>
              <a:srgbClr val="BB2C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36" name="Group 20"/>
          <p:cNvGrpSpPr>
            <a:grpSpLocks/>
          </p:cNvGrpSpPr>
          <p:nvPr userDrawn="1"/>
        </p:nvGrpSpPr>
        <p:grpSpPr bwMode="auto">
          <a:xfrm>
            <a:off x="0" y="0"/>
            <a:ext cx="376238" cy="5943600"/>
            <a:chOff x="0" y="0"/>
            <a:chExt cx="237" cy="3744"/>
          </a:xfrm>
        </p:grpSpPr>
        <p:sp>
          <p:nvSpPr>
            <p:cNvPr id="9237" name="Rectangle 21"/>
            <p:cNvSpPr>
              <a:spLocks noChangeArrowheads="1"/>
            </p:cNvSpPr>
            <p:nvPr userDrawn="1"/>
          </p:nvSpPr>
          <p:spPr bwMode="auto">
            <a:xfrm>
              <a:off x="0" y="0"/>
              <a:ext cx="237" cy="3744"/>
            </a:xfrm>
            <a:prstGeom prst="rect">
              <a:avLst/>
            </a:prstGeom>
            <a:gradFill rotWithShape="1">
              <a:gsLst>
                <a:gs pos="0">
                  <a:srgbClr val="0B3F49"/>
                </a:gs>
                <a:gs pos="100000">
                  <a:srgbClr val="1A69A4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Line 22"/>
            <p:cNvSpPr>
              <a:spLocks noChangeShapeType="1"/>
            </p:cNvSpPr>
            <p:nvPr userDrawn="1"/>
          </p:nvSpPr>
          <p:spPr bwMode="auto">
            <a:xfrm>
              <a:off x="102" y="455"/>
              <a:ext cx="0" cy="3289"/>
            </a:xfrm>
            <a:prstGeom prst="line">
              <a:avLst/>
            </a:prstGeom>
            <a:noFill/>
            <a:ln w="28575">
              <a:solidFill>
                <a:srgbClr val="BB2C2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Oval 23"/>
            <p:cNvSpPr>
              <a:spLocks noChangeArrowheads="1"/>
            </p:cNvSpPr>
            <p:nvPr userDrawn="1"/>
          </p:nvSpPr>
          <p:spPr bwMode="auto">
            <a:xfrm>
              <a:off x="12" y="252"/>
              <a:ext cx="206" cy="206"/>
            </a:xfrm>
            <a:prstGeom prst="ellipse">
              <a:avLst/>
            </a:prstGeom>
            <a:gradFill rotWithShape="1">
              <a:gsLst>
                <a:gs pos="0">
                  <a:srgbClr val="0B3F49">
                    <a:gamma/>
                    <a:shade val="46275"/>
                    <a:invGamma/>
                  </a:srgbClr>
                </a:gs>
                <a:gs pos="50000">
                  <a:srgbClr val="0B3F49"/>
                </a:gs>
                <a:gs pos="100000">
                  <a:srgbClr val="0B3F49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9050">
              <a:solidFill>
                <a:srgbClr val="E8AD0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Oval 24"/>
            <p:cNvSpPr>
              <a:spLocks noChangeArrowheads="1"/>
            </p:cNvSpPr>
            <p:nvPr userDrawn="1"/>
          </p:nvSpPr>
          <p:spPr bwMode="auto">
            <a:xfrm>
              <a:off x="12" y="11"/>
              <a:ext cx="206" cy="206"/>
            </a:xfrm>
            <a:prstGeom prst="ellipse">
              <a:avLst/>
            </a:prstGeom>
            <a:gradFill rotWithShape="1">
              <a:gsLst>
                <a:gs pos="0">
                  <a:srgbClr val="1A69A4">
                    <a:gamma/>
                    <a:shade val="46275"/>
                    <a:invGamma/>
                  </a:srgbClr>
                </a:gs>
                <a:gs pos="50000">
                  <a:srgbClr val="1A69A4"/>
                </a:gs>
                <a:gs pos="100000">
                  <a:srgbClr val="1A69A4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9050">
              <a:solidFill>
                <a:srgbClr val="E8AD0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Rectangle 25"/>
            <p:cNvSpPr>
              <a:spLocks noChangeArrowheads="1"/>
            </p:cNvSpPr>
            <p:nvPr userDrawn="1"/>
          </p:nvSpPr>
          <p:spPr bwMode="auto">
            <a:xfrm>
              <a:off x="30" y="0"/>
              <a:ext cx="64" cy="3744"/>
            </a:xfrm>
            <a:prstGeom prst="rect">
              <a:avLst/>
            </a:prstGeom>
            <a:gradFill rotWithShape="1">
              <a:gsLst>
                <a:gs pos="0">
                  <a:srgbClr val="FFFFFF">
                    <a:alpha val="52000"/>
                  </a:srgbClr>
                </a:gs>
                <a:gs pos="100000">
                  <a:srgbClr val="FFFFFF">
                    <a:gamma/>
                    <a:tint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42" name="Text Box 26"/>
          <p:cNvSpPr txBox="1">
            <a:spLocks noChangeArrowheads="1"/>
          </p:cNvSpPr>
          <p:nvPr userDrawn="1"/>
        </p:nvSpPr>
        <p:spPr bwMode="auto">
          <a:xfrm>
            <a:off x="7175500" y="5435600"/>
            <a:ext cx="889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18-</a:t>
            </a:r>
            <a:fld id="{1D6B9567-2C75-45E5-9816-63BA251EF239}" type="slidenum">
              <a:rPr lang="en-US" smtClean="0"/>
              <a:pPr>
                <a:spcBef>
                  <a:spcPct val="50000"/>
                </a:spcBef>
              </a:pPr>
              <a:t>‹#›</a:t>
            </a:fld>
            <a:endParaRPr lang="en-US" dirty="0"/>
          </a:p>
        </p:txBody>
      </p:sp>
      <p:sp>
        <p:nvSpPr>
          <p:cNvPr id="9243" name="Text Box 27"/>
          <p:cNvSpPr txBox="1">
            <a:spLocks noChangeArrowheads="1"/>
          </p:cNvSpPr>
          <p:nvPr userDrawn="1"/>
        </p:nvSpPr>
        <p:spPr bwMode="auto">
          <a:xfrm rot="16200000">
            <a:off x="-1986712" y="3594880"/>
            <a:ext cx="455894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defTabSz="809625">
              <a:defRPr>
                <a:solidFill>
                  <a:schemeClr val="tx1"/>
                </a:solidFill>
                <a:latin typeface="Arial" charset="0"/>
              </a:defRPr>
            </a:lvl1pPr>
            <a:lvl2pPr marL="404813" defTabSz="809625">
              <a:defRPr>
                <a:solidFill>
                  <a:schemeClr val="tx1"/>
                </a:solidFill>
                <a:latin typeface="Arial" charset="0"/>
              </a:defRPr>
            </a:lvl2pPr>
            <a:lvl3pPr marL="809625" defTabSz="809625">
              <a:defRPr>
                <a:solidFill>
                  <a:schemeClr val="tx1"/>
                </a:solidFill>
                <a:latin typeface="Arial" charset="0"/>
              </a:defRPr>
            </a:lvl3pPr>
            <a:lvl4pPr marL="1214438" defTabSz="809625">
              <a:defRPr>
                <a:solidFill>
                  <a:schemeClr val="tx1"/>
                </a:solidFill>
                <a:latin typeface="Arial" charset="0"/>
              </a:defRPr>
            </a:lvl4pPr>
            <a:lvl5pPr marL="1619250" defTabSz="809625">
              <a:defRPr>
                <a:solidFill>
                  <a:schemeClr val="tx1"/>
                </a:solidFill>
                <a:latin typeface="Arial" charset="0"/>
              </a:defRPr>
            </a:lvl5pPr>
            <a:lvl6pPr marL="2076450"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33650"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990850"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48050"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900" b="1" i="1" dirty="0" smtClean="0">
                <a:latin typeface="Book Antiqua" pitchFamily="18" charset="0"/>
              </a:rPr>
              <a:t>Some Material may be ©  McGraw-Hill or Pearson or Cengage If so, all </a:t>
            </a:r>
            <a:r>
              <a:rPr lang="en-US" sz="900" b="1" i="1" dirty="0">
                <a:latin typeface="Book Antiqua" pitchFamily="18" charset="0"/>
              </a:rPr>
              <a:t>rights reserved.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iming>
    <p:tnLst>
      <p:par>
        <p:cTn id="1" dur="indefinite" restart="never" nodeType="tmRoot"/>
      </p:par>
    </p:tnLst>
  </p:timing>
  <p:txStyles>
    <p:titleStyle>
      <a:lvl1pPr algn="ctr" defTabSz="809625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09625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ctr" defTabSz="809625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ctr" defTabSz="809625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ctr" defTabSz="809625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ctr" defTabSz="809625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ctr" defTabSz="809625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ctr" defTabSz="809625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ctr" defTabSz="809625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233363" indent="-233363" algn="l" defTabSz="809625" rtl="0" fontAlgn="base">
        <a:spcBef>
          <a:spcPct val="20000"/>
        </a:spcBef>
        <a:spcAft>
          <a:spcPct val="0"/>
        </a:spcAft>
        <a:buClr>
          <a:srgbClr val="0B3F49"/>
        </a:buClr>
        <a:buSzPct val="7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0663" algn="l" defTabSz="809625" rtl="0" fontAlgn="base">
        <a:spcBef>
          <a:spcPct val="20000"/>
        </a:spcBef>
        <a:spcAft>
          <a:spcPct val="0"/>
        </a:spcAft>
        <a:buClr>
          <a:srgbClr val="0B3F49"/>
        </a:buClr>
        <a:buSzPct val="6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3838" algn="l" defTabSz="809625" rtl="0" fontAlgn="base">
        <a:spcBef>
          <a:spcPct val="20000"/>
        </a:spcBef>
        <a:spcAft>
          <a:spcPct val="0"/>
        </a:spcAft>
        <a:buClr>
          <a:srgbClr val="0B3F49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255713" indent="-234950" algn="l" defTabSz="809625" rtl="0" fontAlgn="base">
        <a:spcBef>
          <a:spcPct val="20000"/>
        </a:spcBef>
        <a:spcAft>
          <a:spcPct val="0"/>
        </a:spcAft>
        <a:buClr>
          <a:srgbClr val="0B3F49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4pPr>
      <a:lvl5pPr marL="1604963" indent="-234950" algn="l" defTabSz="809625" rtl="0" fontAlgn="base">
        <a:spcBef>
          <a:spcPct val="20000"/>
        </a:spcBef>
        <a:spcAft>
          <a:spcPct val="0"/>
        </a:spcAft>
        <a:buClr>
          <a:srgbClr val="0B3F49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5pPr>
      <a:lvl6pPr marL="2062163" indent="-234950" algn="l" defTabSz="809625" rtl="0" fontAlgn="base">
        <a:spcBef>
          <a:spcPct val="20000"/>
        </a:spcBef>
        <a:spcAft>
          <a:spcPct val="0"/>
        </a:spcAft>
        <a:buClr>
          <a:srgbClr val="0B3F49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6pPr>
      <a:lvl7pPr marL="2519363" indent="-234950" algn="l" defTabSz="809625" rtl="0" fontAlgn="base">
        <a:spcBef>
          <a:spcPct val="20000"/>
        </a:spcBef>
        <a:spcAft>
          <a:spcPct val="0"/>
        </a:spcAft>
        <a:buClr>
          <a:srgbClr val="0B3F49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7pPr>
      <a:lvl8pPr marL="2976563" indent="-234950" algn="l" defTabSz="809625" rtl="0" fontAlgn="base">
        <a:spcBef>
          <a:spcPct val="20000"/>
        </a:spcBef>
        <a:spcAft>
          <a:spcPct val="0"/>
        </a:spcAft>
        <a:buClr>
          <a:srgbClr val="0B3F49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8pPr>
      <a:lvl9pPr marL="3433763" indent="-234950" algn="l" defTabSz="809625" rtl="0" fontAlgn="base">
        <a:spcBef>
          <a:spcPct val="20000"/>
        </a:spcBef>
        <a:spcAft>
          <a:spcPct val="0"/>
        </a:spcAft>
        <a:buClr>
          <a:srgbClr val="0B3F49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wlax.kanopy.com/video/managing-change-organisation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s6vNXcMux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wg8AuEeQJU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ceo_3BVv0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dtools.com/pages/article/newPPM_82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4638" y="1554163"/>
            <a:ext cx="7954962" cy="1668462"/>
          </a:xfrm>
        </p:spPr>
        <p:txBody>
          <a:bodyPr/>
          <a:lstStyle/>
          <a:p>
            <a:r>
              <a:rPr lang="en-US" sz="4600" dirty="0" smtClean="0"/>
              <a:t>Organizational Change</a:t>
            </a:r>
            <a:br>
              <a:rPr lang="en-US" sz="4600" dirty="0" smtClean="0"/>
            </a:br>
            <a:r>
              <a:rPr lang="en-US" sz="4600" dirty="0" smtClean="0"/>
              <a:t>Stress Management</a:t>
            </a:r>
            <a:endParaRPr lang="en-US" sz="4600" dirty="0"/>
          </a:p>
        </p:txBody>
      </p:sp>
      <p:sp>
        <p:nvSpPr>
          <p:cNvPr id="2" name="TextBox 1"/>
          <p:cNvSpPr txBox="1"/>
          <p:nvPr/>
        </p:nvSpPr>
        <p:spPr>
          <a:xfrm>
            <a:off x="670560" y="3467100"/>
            <a:ext cx="7178040" cy="132343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An optional 35 min. video providing an overview of managing organizational change and overcoming resistance to change can be found at Murphy Library.  It is entitled, “Managing Change in Organizations” (2018; </a:t>
            </a:r>
            <a:r>
              <a:rPr lang="en-US" dirty="0" err="1" smtClean="0"/>
              <a:t>Kanopy</a:t>
            </a:r>
            <a:r>
              <a:rPr lang="en-US" dirty="0" smtClean="0"/>
              <a:t> Films). Requires your UW-L login.  See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uwlax.kanopy.com/video/managing-change-organisations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Why do </a:t>
            </a:r>
            <a:r>
              <a:rPr lang="en-US" sz="3500" smtClean="0"/>
              <a:t>Individuals Resist Change?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465" y="1912619"/>
            <a:ext cx="7740650" cy="2931795"/>
          </a:xfrm>
        </p:spPr>
        <p:txBody>
          <a:bodyPr/>
          <a:lstStyle/>
          <a:p>
            <a:pPr lvl="1"/>
            <a:r>
              <a:rPr lang="en-US" sz="1800" dirty="0" smtClean="0"/>
              <a:t>See text, pp. 627-628.</a:t>
            </a:r>
            <a:endParaRPr lang="en-US" sz="18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blackWhite">
          <a:xfrm>
            <a:off x="516255" y="1447186"/>
            <a:ext cx="6995160" cy="328000"/>
          </a:xfrm>
          <a:prstGeom prst="rect">
            <a:avLst/>
          </a:prstGeom>
          <a:solidFill>
            <a:srgbClr val="CC6600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80988" tIns="40494" rIns="80988" bIns="40494" anchor="ctr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First part:  E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X H I B I T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18-2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812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247650"/>
            <a:ext cx="7424737" cy="990600"/>
          </a:xfrm>
        </p:spPr>
        <p:txBody>
          <a:bodyPr/>
          <a:lstStyle/>
          <a:p>
            <a:r>
              <a:rPr lang="en-US" dirty="0" smtClean="0"/>
              <a:t>Group &amp; Organizational Sources Of Resistance to Change</a:t>
            </a: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2339339"/>
            <a:ext cx="7634288" cy="3061335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sz="28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blackWhite">
          <a:xfrm>
            <a:off x="516255" y="1447186"/>
            <a:ext cx="6995160" cy="328000"/>
          </a:xfrm>
          <a:prstGeom prst="rect">
            <a:avLst/>
          </a:prstGeom>
          <a:solidFill>
            <a:srgbClr val="CC6600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80988" tIns="40494" rIns="80988" bIns="40494" anchor="ctr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Second part:  E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X H I B I T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18-2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100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Overcoming resistance to change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900" dirty="0"/>
              <a:t>Structurally:</a:t>
            </a:r>
          </a:p>
          <a:p>
            <a:pPr lvl="1"/>
            <a:r>
              <a:rPr lang="en-US" sz="2500" dirty="0"/>
              <a:t>Research &amp; Development Departments</a:t>
            </a:r>
          </a:p>
          <a:p>
            <a:pPr lvl="1"/>
            <a:r>
              <a:rPr lang="en-US" sz="2500" dirty="0"/>
              <a:t>Venture Teams</a:t>
            </a:r>
          </a:p>
          <a:p>
            <a:pPr lvl="1"/>
            <a:r>
              <a:rPr lang="en-US" sz="2500" dirty="0"/>
              <a:t>Idea Champions</a:t>
            </a:r>
          </a:p>
          <a:p>
            <a:pPr lvl="1"/>
            <a:r>
              <a:rPr lang="en-US" sz="2500" dirty="0"/>
              <a:t>Job Rotation</a:t>
            </a:r>
          </a:p>
          <a:p>
            <a:pPr lvl="1"/>
            <a:r>
              <a:rPr lang="en-US" sz="2500" dirty="0"/>
              <a:t>Hiring from without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448050" y="1387475"/>
            <a:ext cx="4781549" cy="4013200"/>
          </a:xfrm>
        </p:spPr>
        <p:txBody>
          <a:bodyPr/>
          <a:lstStyle/>
          <a:p>
            <a:r>
              <a:rPr lang="en-US" sz="2900" dirty="0"/>
              <a:t>Behaviorally:</a:t>
            </a:r>
          </a:p>
          <a:p>
            <a:pPr lvl="1"/>
            <a:r>
              <a:rPr lang="en-US" sz="2500" dirty="0" smtClean="0"/>
              <a:t>See text, pp. 629-631…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10170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Politics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7" y="1447801"/>
            <a:ext cx="7519988" cy="299466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How does the process of change relate to “organizational power and politics?”</a:t>
            </a:r>
          </a:p>
          <a:p>
            <a:pPr marL="0" indent="0">
              <a:buNone/>
            </a:pPr>
            <a:r>
              <a:rPr lang="en-US" sz="2800" dirty="0" smtClean="0"/>
              <a:t>Who typically gains?  And who typically loses?</a:t>
            </a:r>
          </a:p>
          <a:p>
            <a:pPr marL="0" indent="0">
              <a:buNone/>
            </a:pPr>
            <a:r>
              <a:rPr lang="en-US" sz="2800" dirty="0" smtClean="0"/>
              <a:t>See text, pg. 631, for commentary.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536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Organizational Development (OD)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OD is an effort to </a:t>
            </a:r>
            <a:r>
              <a:rPr lang="en-US" dirty="0" smtClean="0"/>
              <a:t>improve </a:t>
            </a:r>
            <a:r>
              <a:rPr lang="en-US" dirty="0"/>
              <a:t>human relationships at work</a:t>
            </a:r>
          </a:p>
          <a:p>
            <a:r>
              <a:rPr lang="en-US" dirty="0"/>
              <a:t>OD consultants assume that people…</a:t>
            </a:r>
          </a:p>
          <a:p>
            <a:pPr lvl="1"/>
            <a:r>
              <a:rPr lang="en-US" dirty="0"/>
              <a:t>Seek growth &amp; development from their jobs (Theory Y)</a:t>
            </a:r>
          </a:p>
          <a:p>
            <a:pPr lvl="1"/>
            <a:r>
              <a:rPr lang="en-US" dirty="0"/>
              <a:t>Want to make a contribution</a:t>
            </a:r>
          </a:p>
          <a:p>
            <a:pPr lvl="1"/>
            <a:r>
              <a:rPr lang="en-US" dirty="0"/>
              <a:t>Are capable of doing more at work.</a:t>
            </a:r>
          </a:p>
        </p:txBody>
      </p:sp>
    </p:spTree>
    <p:extLst>
      <p:ext uri="{BB962C8B-B14F-4D97-AF65-F5344CB8AC3E}">
        <p14:creationId xmlns:p14="http://schemas.microsoft.com/office/powerpoint/2010/main" val="352095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Organizational Development (OD)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OD Consultants assume that organizations…</a:t>
            </a:r>
          </a:p>
          <a:p>
            <a:pPr lvl="1"/>
            <a:r>
              <a:rPr lang="en-US" sz="2400"/>
              <a:t>Influence individual’s satisfaction and productivity</a:t>
            </a:r>
          </a:p>
          <a:p>
            <a:pPr lvl="1"/>
            <a:r>
              <a:rPr lang="en-US" sz="2400"/>
              <a:t>Help or hinder managers when they seek to lead</a:t>
            </a:r>
          </a:p>
          <a:p>
            <a:pPr lvl="1"/>
            <a:r>
              <a:rPr lang="en-US" sz="2400"/>
              <a:t>Allow power &amp; politics to influence policies; therefore, change should be organization-wide.</a:t>
            </a:r>
          </a:p>
          <a:p>
            <a:pPr lvl="1"/>
            <a:r>
              <a:rPr lang="en-US" sz="2400"/>
              <a:t>Are sometimes like dysfunctional families, but members have trouble seeing problems.  An outside </a:t>
            </a:r>
            <a:r>
              <a:rPr lang="en-US" sz="2400" b="1"/>
              <a:t>change agent </a:t>
            </a:r>
            <a:r>
              <a:rPr lang="en-US" sz="2400"/>
              <a:t>(an OD consultant) is needed.</a:t>
            </a:r>
          </a:p>
        </p:txBody>
      </p:sp>
    </p:spTree>
    <p:extLst>
      <p:ext uri="{BB962C8B-B14F-4D97-AF65-F5344CB8AC3E}">
        <p14:creationId xmlns:p14="http://schemas.microsoft.com/office/powerpoint/2010/main" val="11384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Organizational Development (OD)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387475"/>
            <a:ext cx="7634288" cy="4375150"/>
          </a:xfrm>
        </p:spPr>
        <p:txBody>
          <a:bodyPr/>
          <a:lstStyle/>
          <a:p>
            <a:r>
              <a:rPr lang="en-US" dirty="0"/>
              <a:t>OD Process:  </a:t>
            </a:r>
            <a:r>
              <a:rPr lang="en-US" b="1" dirty="0"/>
              <a:t>Diagnosis</a:t>
            </a:r>
            <a:r>
              <a:rPr lang="en-US" dirty="0"/>
              <a:t> Techniques</a:t>
            </a:r>
          </a:p>
          <a:p>
            <a:pPr lvl="1"/>
            <a:r>
              <a:rPr lang="en-US" dirty="0"/>
              <a:t>Surveys or interviews</a:t>
            </a:r>
          </a:p>
          <a:p>
            <a:pPr lvl="1"/>
            <a:r>
              <a:rPr lang="en-US" dirty="0"/>
              <a:t>Attending and observing meetings</a:t>
            </a:r>
          </a:p>
          <a:p>
            <a:pPr lvl="1"/>
            <a:r>
              <a:rPr lang="en-US" dirty="0"/>
              <a:t>“Trace” measures </a:t>
            </a:r>
            <a:r>
              <a:rPr lang="en-US" sz="2400" dirty="0"/>
              <a:t>(e.g. many cigarette butts = stressful meeting)</a:t>
            </a:r>
          </a:p>
          <a:p>
            <a:pPr lvl="1"/>
            <a:r>
              <a:rPr lang="en-US" dirty="0"/>
              <a:t>“T-Groups” </a:t>
            </a:r>
            <a:r>
              <a:rPr lang="en-US" dirty="0" smtClean="0"/>
              <a:t>/ Sensitivity Training </a:t>
            </a:r>
            <a:endParaRPr lang="en-US" dirty="0"/>
          </a:p>
          <a:p>
            <a:pPr lvl="1"/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33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Organizational Development (OD)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5125" y="1387475"/>
            <a:ext cx="765175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900" b="1" dirty="0"/>
              <a:t>Intervention</a:t>
            </a:r>
            <a:r>
              <a:rPr lang="en-US" sz="2900" dirty="0"/>
              <a:t> Techniques:</a:t>
            </a:r>
          </a:p>
          <a:p>
            <a:pPr lvl="1">
              <a:lnSpc>
                <a:spcPct val="90000"/>
              </a:lnSpc>
            </a:pPr>
            <a:r>
              <a:rPr lang="en-US" sz="2500" i="1" dirty="0"/>
              <a:t>Team Building:</a:t>
            </a:r>
            <a:r>
              <a:rPr lang="en-US" sz="2500" dirty="0"/>
              <a:t> develop better </a:t>
            </a:r>
            <a:r>
              <a:rPr lang="en-US" sz="2500" dirty="0" smtClean="0"/>
              <a:t>coordination, trust</a:t>
            </a:r>
            <a:endParaRPr lang="en-US" sz="2500" dirty="0"/>
          </a:p>
          <a:p>
            <a:pPr lvl="1">
              <a:lnSpc>
                <a:spcPct val="90000"/>
              </a:lnSpc>
            </a:pPr>
            <a:r>
              <a:rPr lang="en-US" sz="2500" dirty="0"/>
              <a:t>Inter-group </a:t>
            </a:r>
            <a:r>
              <a:rPr lang="en-US" sz="2500" dirty="0" smtClean="0"/>
              <a:t>coordination &amp; development</a:t>
            </a:r>
            <a:endParaRPr lang="en-US" sz="2500" dirty="0"/>
          </a:p>
          <a:p>
            <a:pPr lvl="1">
              <a:lnSpc>
                <a:spcPct val="90000"/>
              </a:lnSpc>
            </a:pPr>
            <a:r>
              <a:rPr lang="en-US" sz="2500" i="1" dirty="0"/>
              <a:t>Process Consultation:</a:t>
            </a:r>
            <a:r>
              <a:rPr lang="en-US" sz="2500" dirty="0"/>
              <a:t> Create more genuine and authentic ways to interact</a:t>
            </a:r>
          </a:p>
          <a:p>
            <a:pPr lvl="1">
              <a:lnSpc>
                <a:spcPct val="90000"/>
              </a:lnSpc>
            </a:pPr>
            <a:r>
              <a:rPr lang="en-US" sz="2500" dirty="0"/>
              <a:t>See if technology is                                compatible with social                                     structure and group norms</a:t>
            </a:r>
          </a:p>
          <a:p>
            <a:pPr lvl="1">
              <a:lnSpc>
                <a:spcPct val="90000"/>
              </a:lnSpc>
            </a:pPr>
            <a:r>
              <a:rPr lang="en-US" sz="2500" dirty="0"/>
              <a:t>Time Management</a:t>
            </a:r>
          </a:p>
          <a:p>
            <a:pPr lvl="1">
              <a:lnSpc>
                <a:spcPct val="90000"/>
              </a:lnSpc>
            </a:pPr>
            <a:r>
              <a:rPr lang="en-US" sz="2500" dirty="0"/>
              <a:t>Career Planning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789419" y="3055619"/>
            <a:ext cx="1386841" cy="234505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17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Focus on what we are doing right: </a:t>
            </a:r>
            <a:r>
              <a:rPr lang="en-US" dirty="0" smtClean="0"/>
              <a:t> </a:t>
            </a:r>
            <a:r>
              <a:rPr lang="en-US" sz="3600" dirty="0" smtClean="0"/>
              <a:t>Appreciative Inquiry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0849" y="1353524"/>
            <a:ext cx="3740150" cy="238027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What are the four stages of Appreciative Inquiry?</a:t>
            </a:r>
          </a:p>
          <a:p>
            <a:pPr marL="0" indent="0">
              <a:buNone/>
            </a:pPr>
            <a:r>
              <a:rPr lang="en-US" sz="2400" dirty="0" smtClean="0"/>
              <a:t>(see text, pg. 636)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419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 </a:t>
            </a:r>
            <a:r>
              <a:rPr lang="en-US" i="1" dirty="0" smtClean="0"/>
              <a:t>Test your recall…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Change is a four-step process</a:t>
            </a:r>
            <a:r>
              <a:rPr lang="en-US" sz="2400" dirty="0" smtClean="0"/>
              <a:t>:</a:t>
            </a:r>
            <a:r>
              <a:rPr lang="en-US" sz="2400" i="1" dirty="0"/>
              <a:t> List the steps! </a:t>
            </a:r>
            <a:endParaRPr lang="en-US" sz="2400" i="1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Change </a:t>
            </a:r>
            <a:r>
              <a:rPr lang="en-US" sz="2400" dirty="0"/>
              <a:t>involves balancing “getting better at what we do” and “doing something new”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Managers must overcome numerous obstacles when seeking to implement </a:t>
            </a:r>
            <a:r>
              <a:rPr lang="en-US" sz="2400" dirty="0" smtClean="0"/>
              <a:t>changes: </a:t>
            </a:r>
            <a:r>
              <a:rPr lang="en-US" sz="2400" i="1" dirty="0"/>
              <a:t>List </a:t>
            </a:r>
            <a:r>
              <a:rPr lang="en-US" sz="2400" i="1" dirty="0" smtClean="0"/>
              <a:t>six obstacles! 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Organizational Development consultants offer one philosophy for organizational change</a:t>
            </a:r>
            <a:r>
              <a:rPr lang="en-US" sz="2400" dirty="0" smtClean="0"/>
              <a:t>. </a:t>
            </a:r>
            <a:r>
              <a:rPr lang="en-US" sz="2400" i="1" dirty="0" smtClean="0"/>
              <a:t>Describe the philosophy and techniques of OD. How does OD differ from Appreciative Inquiry?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010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Objectives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" y="1311275"/>
            <a:ext cx="8067675" cy="4013200"/>
          </a:xfrm>
        </p:spPr>
        <p:txBody>
          <a:bodyPr/>
          <a:lstStyle/>
          <a:p>
            <a:pPr lvl="1"/>
            <a:r>
              <a:rPr lang="en-US" dirty="0" smtClean="0"/>
              <a:t>Discuss organizational change</a:t>
            </a:r>
          </a:p>
          <a:p>
            <a:pPr lvl="1"/>
            <a:r>
              <a:rPr lang="en-US" dirty="0" smtClean="0"/>
              <a:t>Identify sources of resistance to change.</a:t>
            </a:r>
          </a:p>
          <a:p>
            <a:pPr lvl="1"/>
            <a:r>
              <a:rPr lang="en-US" b="1" i="1" dirty="0" smtClean="0"/>
              <a:t>Stress </a:t>
            </a:r>
            <a:r>
              <a:rPr lang="en-US" dirty="0"/>
              <a:t>refers to prolonged heightened arousal which, in turn, leads to physical and psychological reactions</a:t>
            </a:r>
          </a:p>
          <a:p>
            <a:pPr lvl="1"/>
            <a:r>
              <a:rPr lang="en-US" dirty="0"/>
              <a:t>Sources of stress for managers.</a:t>
            </a:r>
          </a:p>
          <a:p>
            <a:pPr lvl="1"/>
            <a:r>
              <a:rPr lang="en-US" dirty="0"/>
              <a:t>Consequences of stress.</a:t>
            </a:r>
          </a:p>
          <a:p>
            <a:pPr lvl="1"/>
            <a:r>
              <a:rPr lang="en-US" dirty="0"/>
              <a:t>Coping strategies.</a:t>
            </a:r>
            <a:endParaRPr lang="en-US" b="1" i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4638" y="1554163"/>
            <a:ext cx="7954962" cy="1668462"/>
          </a:xfrm>
        </p:spPr>
        <p:txBody>
          <a:bodyPr/>
          <a:lstStyle/>
          <a:p>
            <a:r>
              <a:rPr lang="en-US" sz="4000" dirty="0" smtClean="0"/>
              <a:t>  </a:t>
            </a:r>
            <a:br>
              <a:rPr lang="en-US" sz="4000" dirty="0" smtClean="0"/>
            </a:br>
            <a:r>
              <a:rPr lang="en-US" sz="4800" dirty="0" smtClean="0"/>
              <a:t>Stress Management</a:t>
            </a:r>
            <a:endParaRPr lang="en-US" sz="4800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blackWhite">
          <a:xfrm>
            <a:off x="516255" y="3443626"/>
            <a:ext cx="6995160" cy="328000"/>
          </a:xfrm>
          <a:prstGeom prst="rect">
            <a:avLst/>
          </a:prstGeom>
          <a:solidFill>
            <a:srgbClr val="CC6600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80988" tIns="40494" rIns="80988" bIns="40494" anchor="ctr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bg1"/>
                </a:solidFill>
                <a:latin typeface="+mj-lt"/>
              </a:rPr>
              <a:t>E X H I B I T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18-8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037270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I. Sources of Managerial Stress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5125" y="1387475"/>
            <a:ext cx="3740150" cy="4394200"/>
          </a:xfrm>
        </p:spPr>
        <p:txBody>
          <a:bodyPr/>
          <a:lstStyle/>
          <a:p>
            <a:pPr marL="552450" indent="-5524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900" dirty="0"/>
              <a:t>Job itself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900" dirty="0"/>
              <a:t>Role-based stress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900" dirty="0"/>
              <a:t>Relationships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900" dirty="0"/>
              <a:t>Career Development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900" dirty="0"/>
              <a:t>Organizational Climate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900" dirty="0"/>
              <a:t>Work-Family Relationships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33900" y="1562100"/>
            <a:ext cx="3489960" cy="10772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Here’s an optional 3 min. video with </a:t>
            </a:r>
            <a:r>
              <a:rPr lang="en-US" dirty="0"/>
              <a:t>a similar list: 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www.youtube.com/watch?v=cs6vNXcMuxs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263525"/>
            <a:ext cx="7270750" cy="923925"/>
          </a:xfrm>
        </p:spPr>
        <p:txBody>
          <a:bodyPr/>
          <a:lstStyle/>
          <a:p>
            <a:r>
              <a:rPr lang="en-US" sz="3600" dirty="0"/>
              <a:t>1. Stress from the Job Itself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6" y="1377950"/>
            <a:ext cx="5591174" cy="376555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Early </a:t>
            </a:r>
            <a:r>
              <a:rPr lang="en-US" dirty="0"/>
              <a:t>research identified job </a:t>
            </a:r>
            <a:r>
              <a:rPr lang="en-US" dirty="0" smtClean="0"/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characteristics </a:t>
            </a:r>
            <a:r>
              <a:rPr lang="en-US" dirty="0"/>
              <a:t>causing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stress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Unpleasant working conditions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Traumatic emotional experiences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Equipment failure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Time pressure.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Work that is too difficult.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1. Stress from the Job Itself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900" dirty="0"/>
              <a:t>There is a positive correlation between the number of interruptions and heart disease.</a:t>
            </a:r>
          </a:p>
          <a:p>
            <a:pPr>
              <a:lnSpc>
                <a:spcPct val="90000"/>
              </a:lnSpc>
            </a:pPr>
            <a:r>
              <a:rPr lang="en-US" sz="2900" dirty="0"/>
              <a:t>Jobs differ across: </a:t>
            </a:r>
          </a:p>
          <a:p>
            <a:pPr lvl="1">
              <a:lnSpc>
                <a:spcPct val="90000"/>
              </a:lnSpc>
            </a:pPr>
            <a:r>
              <a:rPr lang="en-US" sz="2500" dirty="0"/>
              <a:t>Decision Control</a:t>
            </a:r>
          </a:p>
          <a:p>
            <a:pPr lvl="1">
              <a:lnSpc>
                <a:spcPct val="90000"/>
              </a:lnSpc>
            </a:pPr>
            <a:r>
              <a:rPr lang="en-US" sz="2500" dirty="0"/>
              <a:t>Psychological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500" dirty="0"/>
              <a:t>          Demand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357188" y="195263"/>
            <a:ext cx="7872412" cy="42862"/>
          </a:xfrm>
        </p:spPr>
        <p:txBody>
          <a:bodyPr/>
          <a:lstStyle/>
          <a:p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Certain types of jobs – with high psychological demands and low decision control – are stressful.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Role-Based Stress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7662" lvl="1" indent="0">
              <a:buNone/>
            </a:pPr>
            <a:r>
              <a:rPr lang="en-US" b="1" i="1" dirty="0" smtClean="0"/>
              <a:t>How do these relate to stress?</a:t>
            </a:r>
          </a:p>
          <a:p>
            <a:pPr lvl="1"/>
            <a:r>
              <a:rPr lang="en-US" b="1" i="1" dirty="0" smtClean="0"/>
              <a:t>Role Ambiguity</a:t>
            </a:r>
          </a:p>
          <a:p>
            <a:pPr lvl="1"/>
            <a:r>
              <a:rPr lang="en-US" b="1" i="1" dirty="0" smtClean="0"/>
              <a:t>Role Overload</a:t>
            </a:r>
          </a:p>
          <a:p>
            <a:pPr lvl="1"/>
            <a:r>
              <a:rPr lang="en-US" b="1" i="1" dirty="0" smtClean="0"/>
              <a:t>Role Conflict </a:t>
            </a:r>
          </a:p>
          <a:p>
            <a:pPr marL="347662" lvl="1" indent="0">
              <a:buNone/>
            </a:pPr>
            <a:endParaRPr lang="en-US" b="1" i="1" dirty="0" smtClean="0"/>
          </a:p>
          <a:p>
            <a:pPr lvl="1"/>
            <a:r>
              <a:rPr lang="en-US" dirty="0" smtClean="0"/>
              <a:t>How do Individual Differences (“Personal Factors”) affect stress reactions?     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Role-Based Stress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3525" y="1387475"/>
            <a:ext cx="3714750" cy="4013200"/>
          </a:xfrm>
        </p:spPr>
        <p:txBody>
          <a:bodyPr/>
          <a:lstStyle/>
          <a:p>
            <a:pPr lvl="1">
              <a:spcBef>
                <a:spcPct val="10000"/>
              </a:spcBef>
            </a:pPr>
            <a:r>
              <a:rPr lang="en-US" sz="2500" b="1" i="1" dirty="0"/>
              <a:t>Role Conflict:    </a:t>
            </a:r>
            <a:r>
              <a:rPr lang="en-US" sz="2500" dirty="0"/>
              <a:t>Role requirements are incompatible</a:t>
            </a:r>
            <a:r>
              <a:rPr lang="en-US" sz="2900" dirty="0"/>
              <a:t>.</a:t>
            </a:r>
          </a:p>
          <a:p>
            <a:pPr lvl="1">
              <a:spcBef>
                <a:spcPct val="10000"/>
              </a:spcBef>
            </a:pPr>
            <a:r>
              <a:rPr lang="en-US" sz="2500" dirty="0"/>
              <a:t>Research shows a positive relationship between managerial role conflict and:</a:t>
            </a:r>
          </a:p>
          <a:p>
            <a:pPr lvl="2">
              <a:spcBef>
                <a:spcPct val="10000"/>
              </a:spcBef>
            </a:pPr>
            <a:r>
              <a:rPr lang="en-US" sz="1900" dirty="0"/>
              <a:t>Stress</a:t>
            </a:r>
          </a:p>
          <a:p>
            <a:pPr lvl="2">
              <a:spcBef>
                <a:spcPct val="10000"/>
              </a:spcBef>
            </a:pPr>
            <a:r>
              <a:rPr lang="en-US" sz="1900" dirty="0"/>
              <a:t>Turnover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30200"/>
            <a:ext cx="7270750" cy="923925"/>
          </a:xfrm>
        </p:spPr>
        <p:txBody>
          <a:bodyPr/>
          <a:lstStyle/>
          <a:p>
            <a:r>
              <a:rPr lang="en-US"/>
              <a:t>2. Role-Based Stress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025" y="1352550"/>
            <a:ext cx="7634288" cy="3705225"/>
          </a:xfrm>
        </p:spPr>
        <p:txBody>
          <a:bodyPr/>
          <a:lstStyle/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b="1" i="1" dirty="0"/>
              <a:t>Person-Role Conflict:  </a:t>
            </a:r>
            <a:r>
              <a:rPr lang="en-US" dirty="0"/>
              <a:t>Stress is the deviation between what the person desires and what job offers                          (“person-environment fit”).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b="1" i="1" dirty="0"/>
              <a:t>This approach shows that when the “fit” is good (the deviation is small)…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US" sz="2000" i="1" dirty="0"/>
              <a:t>Job Satisfaction is high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US" sz="2000" i="1" dirty="0"/>
              <a:t>Psychological Stress is low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US" sz="2000" i="1" dirty="0"/>
              <a:t>There is NO relationship with Physical Stress Symptoms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  Relations with Others</a:t>
            </a:r>
          </a:p>
        </p:txBody>
      </p:sp>
      <p:sp>
        <p:nvSpPr>
          <p:cNvPr id="99331" name="AutoShape 3"/>
          <p:cNvSpPr>
            <a:spLocks noGrp="1" noChangeAspec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900" dirty="0"/>
              <a:t>Poor </a:t>
            </a:r>
            <a:r>
              <a:rPr lang="en-US" sz="2900" dirty="0" smtClean="0"/>
              <a:t>work relationships </a:t>
            </a:r>
            <a:r>
              <a:rPr lang="en-US" sz="2900" dirty="0"/>
              <a:t>cause conflict and role ambiguity.</a:t>
            </a:r>
          </a:p>
          <a:p>
            <a:r>
              <a:rPr lang="en-US" sz="2900" dirty="0"/>
              <a:t>These, in turn, lead to stress.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04560" y="1387475"/>
            <a:ext cx="1994852" cy="4013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4. Career Development Factors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dirty="0"/>
              <a:t>Typically, careers go through three stages: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/>
              <a:t>Establishment (first five years)</a:t>
            </a:r>
          </a:p>
          <a:p>
            <a:pPr marL="881063" lvl="1" indent="-533400">
              <a:buFont typeface="Wingdings" pitchFamily="2" charset="2"/>
              <a:buNone/>
            </a:pPr>
            <a:r>
              <a:rPr lang="en-US" dirty="0"/>
              <a:t>	What are the main causes of stress?</a:t>
            </a:r>
          </a:p>
          <a:p>
            <a:pPr marL="1477963" lvl="3" indent="-457200"/>
            <a:r>
              <a:rPr lang="en-US" dirty="0"/>
              <a:t>Role Ambiguity, </a:t>
            </a:r>
          </a:p>
          <a:p>
            <a:pPr marL="1477963" lvl="3" indent="-457200"/>
            <a:r>
              <a:rPr lang="en-US" dirty="0" smtClean="0"/>
              <a:t>Person-Job </a:t>
            </a:r>
            <a:r>
              <a:rPr lang="en-US" dirty="0"/>
              <a:t>Fit (“underutilization of skills”)</a:t>
            </a:r>
          </a:p>
          <a:p>
            <a:pPr marL="1477963" lvl="3" indent="-457200"/>
            <a:r>
              <a:rPr lang="en-US" dirty="0"/>
              <a:t>Lack of Job 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Organizational Change:</a:t>
            </a:r>
            <a:br>
              <a:rPr lang="en-US" dirty="0" smtClean="0"/>
            </a:br>
            <a:r>
              <a:rPr lang="en-US" dirty="0" smtClean="0"/>
              <a:t>Forces </a:t>
            </a:r>
            <a:r>
              <a:rPr lang="en-US" dirty="0" smtClean="0"/>
              <a:t>for Change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76250" y="1780540"/>
            <a:ext cx="6995160" cy="409448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What are some types of change that affect business organizations?</a:t>
            </a: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17220" y="5481320"/>
            <a:ext cx="4389120" cy="316442"/>
          </a:xfrm>
          <a:prstGeom prst="rect">
            <a:avLst/>
          </a:prstGeom>
        </p:spPr>
        <p:txBody>
          <a:bodyPr lIns="80988" tIns="40494" rIns="80988" bIns="40494"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897880" y="5508837"/>
            <a:ext cx="1920240" cy="316442"/>
          </a:xfrm>
          <a:prstGeom prst="rect">
            <a:avLst/>
          </a:prstGeom>
        </p:spPr>
        <p:txBody>
          <a:bodyPr lIns="80988" tIns="40494" rIns="80988" bIns="40494"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blackWhite">
          <a:xfrm>
            <a:off x="476250" y="5093748"/>
            <a:ext cx="3962400" cy="328000"/>
          </a:xfrm>
          <a:prstGeom prst="rect">
            <a:avLst/>
          </a:prstGeom>
          <a:solidFill>
            <a:srgbClr val="CC6600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 lIns="80988" tIns="40494" rIns="80988" bIns="40494" anchor="ctr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bg1"/>
                </a:solidFill>
                <a:latin typeface="+mj-lt"/>
              </a:rPr>
              <a:t>E X H I B I T 18-1</a:t>
            </a:r>
          </a:p>
        </p:txBody>
      </p:sp>
    </p:spTree>
    <p:extLst>
      <p:ext uri="{BB962C8B-B14F-4D97-AF65-F5344CB8AC3E}">
        <p14:creationId xmlns:p14="http://schemas.microsoft.com/office/powerpoint/2010/main" val="101658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4. Career Development Factors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5124" y="1387475"/>
            <a:ext cx="3997325" cy="40132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100" dirty="0"/>
              <a:t>2</a:t>
            </a:r>
            <a:r>
              <a:rPr lang="en-US" sz="2900" dirty="0"/>
              <a:t>.	</a:t>
            </a:r>
            <a:r>
              <a:rPr lang="en-US" sz="3100" dirty="0"/>
              <a:t>Advancement </a:t>
            </a:r>
            <a:r>
              <a:rPr lang="en-US" sz="3100" dirty="0" smtClean="0"/>
              <a:t>&amp; </a:t>
            </a:r>
            <a:r>
              <a:rPr lang="en-US" sz="3100" dirty="0"/>
              <a:t>Mastery</a:t>
            </a:r>
          </a:p>
          <a:p>
            <a:pPr marL="881063" lvl="1" indent="-533400">
              <a:buFont typeface="Wingdings" pitchFamily="2" charset="2"/>
              <a:buNone/>
            </a:pPr>
            <a:r>
              <a:rPr lang="en-US" sz="2500" dirty="0"/>
              <a:t>   What are the main causes of stress?</a:t>
            </a:r>
          </a:p>
          <a:p>
            <a:pPr marL="1139825" lvl="2" indent="-457200"/>
            <a:r>
              <a:rPr lang="en-US" sz="2300" dirty="0"/>
              <a:t>“The Peter Principle”</a:t>
            </a:r>
          </a:p>
          <a:p>
            <a:pPr marL="1139825" lvl="2" indent="-457200"/>
            <a:r>
              <a:rPr lang="en-US" sz="2300" dirty="0"/>
              <a:t>Role Conflicts</a:t>
            </a:r>
          </a:p>
          <a:p>
            <a:pPr marL="1139825" lvl="2" indent="-457200"/>
            <a:r>
              <a:rPr lang="en-US" sz="2300" dirty="0"/>
              <a:t>Work-Family Issues</a:t>
            </a:r>
          </a:p>
          <a:p>
            <a:pPr marL="609600" indent="-609600"/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913119" y="1387475"/>
            <a:ext cx="2086293" cy="4013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4. Career Development Factors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4" y="1387475"/>
            <a:ext cx="4073525" cy="40132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400" dirty="0"/>
              <a:t>3.	</a:t>
            </a:r>
            <a:r>
              <a:rPr lang="en-US" dirty="0"/>
              <a:t>Maintenance &amp; </a:t>
            </a:r>
            <a:r>
              <a:rPr lang="en-US" dirty="0" smtClean="0"/>
              <a:t>Mentoring:</a:t>
            </a:r>
            <a:endParaRPr lang="en-US" dirty="0"/>
          </a:p>
          <a:p>
            <a:pPr marL="881063" lvl="1" indent="-533400">
              <a:buFont typeface="Wingdings" pitchFamily="2" charset="2"/>
              <a:buNone/>
            </a:pPr>
            <a:r>
              <a:rPr lang="en-US" dirty="0"/>
              <a:t>   What are the main causes of stress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4. Career Development Factors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5124" y="1387475"/>
            <a:ext cx="5266055" cy="4318000"/>
          </a:xfrm>
        </p:spPr>
        <p:txBody>
          <a:bodyPr/>
          <a:lstStyle/>
          <a:p>
            <a:r>
              <a:rPr lang="en-US" sz="2900" dirty="0"/>
              <a:t>Career-Development- Related Stress has negative effects on health</a:t>
            </a:r>
          </a:p>
          <a:p>
            <a:r>
              <a:rPr lang="en-US" sz="2900" dirty="0"/>
              <a:t>It is also </a:t>
            </a:r>
            <a:r>
              <a:rPr lang="en-US" sz="2900" dirty="0" smtClean="0"/>
              <a:t>related </a:t>
            </a:r>
            <a:r>
              <a:rPr lang="en-US" sz="2900" dirty="0"/>
              <a:t>to turnover</a:t>
            </a:r>
          </a:p>
          <a:p>
            <a:r>
              <a:rPr lang="en-US" sz="2900" dirty="0"/>
              <a:t>Inability to leave? </a:t>
            </a:r>
            <a:r>
              <a:rPr lang="en-US" sz="2900" b="1" dirty="0"/>
              <a:t>Withdrawal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913119" y="1387475"/>
            <a:ext cx="2086293" cy="40132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5. Organizational </a:t>
            </a:r>
            <a:br>
              <a:rPr lang="en-US"/>
            </a:br>
            <a:r>
              <a:rPr lang="en-US"/>
              <a:t>Structure &amp; Climate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Sources of Stress:</a:t>
            </a:r>
          </a:p>
          <a:p>
            <a:pPr lvl="1"/>
            <a:r>
              <a:rPr lang="en-US" dirty="0"/>
              <a:t>Office politics</a:t>
            </a:r>
          </a:p>
          <a:p>
            <a:pPr lvl="1"/>
            <a:r>
              <a:rPr lang="en-US" dirty="0"/>
              <a:t>Lack of an opportunity to participate</a:t>
            </a:r>
          </a:p>
          <a:p>
            <a:pPr lvl="2">
              <a:buFont typeface="Wingdings" pitchFamily="2" charset="2"/>
              <a:buNone/>
            </a:pPr>
            <a:r>
              <a:rPr lang="en-US" dirty="0"/>
              <a:t>(yet, participation may also be a source of stress)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6. Work-Family Relationship Issues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Social Readjustment Rating Scale</a:t>
            </a:r>
            <a:r>
              <a:rPr lang="en-US" sz="2800" dirty="0"/>
              <a:t> shows that even positive events are stressful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	Don’t know?  Here’s </a:t>
            </a:r>
            <a:r>
              <a:rPr lang="en-US" sz="1600" dirty="0"/>
              <a:t>an optional </a:t>
            </a:r>
            <a:r>
              <a:rPr lang="en-US" sz="1600" dirty="0" smtClean="0"/>
              <a:t>(6 min.) descriptive video</a:t>
            </a:r>
            <a:r>
              <a:rPr lang="en-US" sz="1600" dirty="0"/>
              <a:t>:  </a:t>
            </a:r>
            <a:r>
              <a:rPr lang="en-US" sz="1600" dirty="0" smtClean="0"/>
              <a:t>	</a:t>
            </a:r>
            <a:r>
              <a:rPr lang="en-US" sz="1600" dirty="0" smtClean="0">
                <a:hlinkClick r:id="rId2"/>
              </a:rPr>
              <a:t>https</a:t>
            </a:r>
            <a:r>
              <a:rPr lang="en-US" sz="1600" dirty="0">
                <a:hlinkClick r:id="rId2"/>
              </a:rPr>
              <a:t>://</a:t>
            </a:r>
            <a:r>
              <a:rPr lang="en-US" sz="1600" dirty="0" smtClean="0">
                <a:hlinkClick r:id="rId2"/>
              </a:rPr>
              <a:t>www.youtube.com/watch?v=Jwg8AuEeQJU</a:t>
            </a:r>
            <a:r>
              <a:rPr lang="en-US" sz="1600" dirty="0" smtClean="0"/>
              <a:t> </a:t>
            </a:r>
            <a:endParaRPr lang="en-US" sz="1600" dirty="0"/>
          </a:p>
          <a:p>
            <a:pPr marL="609600" indent="-609600"/>
            <a:r>
              <a:rPr lang="en-US" sz="2800" dirty="0"/>
              <a:t>Three possible relationships between work-related stress and home life:</a:t>
            </a:r>
          </a:p>
          <a:p>
            <a:pPr marL="881063" lvl="1" indent="-533400"/>
            <a:r>
              <a:rPr lang="en-US" sz="2400" b="1" dirty="0"/>
              <a:t>Independence</a:t>
            </a:r>
          </a:p>
          <a:p>
            <a:pPr marL="881063" lvl="1" indent="-533400"/>
            <a:r>
              <a:rPr lang="en-US" sz="2400" b="1" dirty="0"/>
              <a:t>Compensation:</a:t>
            </a:r>
            <a:r>
              <a:rPr lang="en-US" sz="2400" dirty="0"/>
              <a:t> stress vs. relaxation</a:t>
            </a:r>
          </a:p>
          <a:p>
            <a:pPr marL="881063" lvl="1" indent="-533400"/>
            <a:r>
              <a:rPr lang="en-US" sz="2400" b="1" dirty="0"/>
              <a:t>Spillover:</a:t>
            </a:r>
            <a:r>
              <a:rPr lang="en-US" sz="2400" dirty="0"/>
              <a:t>  stress and more stress</a:t>
            </a:r>
          </a:p>
          <a:p>
            <a:pPr marL="609600" indent="-609600"/>
            <a:r>
              <a:rPr lang="en-US" sz="2800" dirty="0"/>
              <a:t>For Managers, </a:t>
            </a:r>
            <a:r>
              <a:rPr lang="en-US" sz="2800" dirty="0" smtClean="0"/>
              <a:t>_________is </a:t>
            </a:r>
            <a:r>
              <a:rPr lang="en-US" sz="2800" dirty="0"/>
              <a:t>most common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II. Consequences of Stress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5" y="1406525"/>
            <a:ext cx="6788150" cy="40132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dirty="0"/>
              <a:t>Four types of responses: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/>
              <a:t>Psychological stress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/>
              <a:t>Self-report health problems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/>
              <a:t>Physiological reactions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/>
              <a:t>Behavioral reactions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A69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30200"/>
            <a:ext cx="7750175" cy="990600"/>
          </a:xfrm>
        </p:spPr>
        <p:txBody>
          <a:bodyPr/>
          <a:lstStyle/>
          <a:p>
            <a:r>
              <a:rPr lang="en-US"/>
              <a:t>III. Stress and Performance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409700"/>
            <a:ext cx="7634288" cy="37052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It is often assumed</a:t>
            </a:r>
          </a:p>
          <a:p>
            <a:pPr>
              <a:buFont typeface="Wingdings" pitchFamily="2" charset="2"/>
              <a:buNone/>
            </a:pPr>
            <a:r>
              <a:rPr lang="en-US"/>
              <a:t>That stress is </a:t>
            </a:r>
          </a:p>
          <a:p>
            <a:pPr>
              <a:buFont typeface="Wingdings" pitchFamily="2" charset="2"/>
              <a:buNone/>
            </a:pPr>
            <a:r>
              <a:rPr lang="en-US"/>
              <a:t>Curvilinearly </a:t>
            </a:r>
          </a:p>
          <a:p>
            <a:pPr>
              <a:buFont typeface="Wingdings" pitchFamily="2" charset="2"/>
              <a:buNone/>
            </a:pPr>
            <a:r>
              <a:rPr lang="en-US"/>
              <a:t>Related to job</a:t>
            </a:r>
          </a:p>
          <a:p>
            <a:pPr>
              <a:buFont typeface="Wingdings" pitchFamily="2" charset="2"/>
              <a:buNone/>
            </a:pPr>
            <a:r>
              <a:rPr lang="en-US"/>
              <a:t>performance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4394200" y="16637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4394200" y="39497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Freeform 6"/>
          <p:cNvSpPr>
            <a:spLocks/>
          </p:cNvSpPr>
          <p:nvPr/>
        </p:nvSpPr>
        <p:spPr bwMode="auto">
          <a:xfrm>
            <a:off x="4533900" y="1884363"/>
            <a:ext cx="2678113" cy="1974850"/>
          </a:xfrm>
          <a:custGeom>
            <a:avLst/>
            <a:gdLst>
              <a:gd name="T0" fmla="*/ 0 w 1687"/>
              <a:gd name="T1" fmla="*/ 1021 h 1244"/>
              <a:gd name="T2" fmla="*/ 760 w 1687"/>
              <a:gd name="T3" fmla="*/ 5 h 1244"/>
              <a:gd name="T4" fmla="*/ 1544 w 1687"/>
              <a:gd name="T5" fmla="*/ 1053 h 1244"/>
              <a:gd name="T6" fmla="*/ 1616 w 1687"/>
              <a:gd name="T7" fmla="*/ 1149 h 1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87" h="1244">
                <a:moveTo>
                  <a:pt x="0" y="1021"/>
                </a:moveTo>
                <a:cubicBezTo>
                  <a:pt x="251" y="510"/>
                  <a:pt x="503" y="0"/>
                  <a:pt x="760" y="5"/>
                </a:cubicBezTo>
                <a:cubicBezTo>
                  <a:pt x="1017" y="10"/>
                  <a:pt x="1401" y="862"/>
                  <a:pt x="1544" y="1053"/>
                </a:cubicBezTo>
                <a:cubicBezTo>
                  <a:pt x="1687" y="1244"/>
                  <a:pt x="1651" y="1196"/>
                  <a:pt x="1616" y="114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381500" y="4038600"/>
            <a:ext cx="284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809625">
              <a:defRPr>
                <a:solidFill>
                  <a:schemeClr val="tx1"/>
                </a:solidFill>
                <a:latin typeface="Arial" charset="0"/>
              </a:defRPr>
            </a:lvl1pPr>
            <a:lvl2pPr defTabSz="809625">
              <a:defRPr>
                <a:solidFill>
                  <a:schemeClr val="tx1"/>
                </a:solidFill>
                <a:latin typeface="Arial" charset="0"/>
              </a:defRPr>
            </a:lvl2pPr>
            <a:lvl3pPr defTabSz="809625">
              <a:defRPr>
                <a:solidFill>
                  <a:schemeClr val="tx1"/>
                </a:solidFill>
                <a:latin typeface="Arial" charset="0"/>
              </a:defRPr>
            </a:lvl3pPr>
            <a:lvl4pPr defTabSz="809625">
              <a:defRPr>
                <a:solidFill>
                  <a:schemeClr val="tx1"/>
                </a:solidFill>
                <a:latin typeface="Arial" charset="0"/>
              </a:defRPr>
            </a:lvl4pPr>
            <a:lvl5pPr defTabSz="809625">
              <a:defRPr>
                <a:solidFill>
                  <a:schemeClr val="tx1"/>
                </a:solidFill>
                <a:latin typeface="Arial" charset="0"/>
              </a:defRPr>
            </a:lvl5pPr>
            <a:lvl6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             Stress Level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 rot="16200000">
            <a:off x="3113088" y="2587625"/>
            <a:ext cx="2095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809625">
              <a:defRPr>
                <a:solidFill>
                  <a:schemeClr val="tx1"/>
                </a:solidFill>
                <a:latin typeface="Arial" charset="0"/>
              </a:defRPr>
            </a:lvl1pPr>
            <a:lvl2pPr defTabSz="809625">
              <a:defRPr>
                <a:solidFill>
                  <a:schemeClr val="tx1"/>
                </a:solidFill>
                <a:latin typeface="Arial" charset="0"/>
              </a:defRPr>
            </a:lvl2pPr>
            <a:lvl3pPr defTabSz="809625">
              <a:defRPr>
                <a:solidFill>
                  <a:schemeClr val="tx1"/>
                </a:solidFill>
                <a:latin typeface="Arial" charset="0"/>
              </a:defRPr>
            </a:lvl3pPr>
            <a:lvl4pPr defTabSz="809625">
              <a:defRPr>
                <a:solidFill>
                  <a:schemeClr val="tx1"/>
                </a:solidFill>
                <a:latin typeface="Arial" charset="0"/>
              </a:defRPr>
            </a:lvl4pPr>
            <a:lvl5pPr defTabSz="809625">
              <a:defRPr>
                <a:solidFill>
                  <a:schemeClr val="tx1"/>
                </a:solidFill>
                <a:latin typeface="Arial" charset="0"/>
              </a:defRPr>
            </a:lvl5pPr>
            <a:lvl6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Job Performance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0200"/>
            <a:ext cx="7750175" cy="990600"/>
          </a:xfrm>
        </p:spPr>
        <p:txBody>
          <a:bodyPr/>
          <a:lstStyle/>
          <a:p>
            <a:r>
              <a:rPr lang="en-US"/>
              <a:t>III. Stress and Performance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390650"/>
            <a:ext cx="7634288" cy="43402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McGrath’s Research shows that the curvilear relationship is actually the result of two linear relationships</a:t>
            </a:r>
          </a:p>
          <a:p>
            <a:pPr lvl="2"/>
            <a:r>
              <a:rPr lang="en-US"/>
              <a:t>Arousal – positively related to performance</a:t>
            </a:r>
          </a:p>
          <a:p>
            <a:pPr lvl="2"/>
            <a:r>
              <a:rPr lang="en-US"/>
              <a:t>Cognition – “perceived task difficulty” is negatively related to performance</a:t>
            </a:r>
          </a:p>
          <a:p>
            <a:pPr lvl="2">
              <a:buFont typeface="Wingdings" pitchFamily="2" charset="2"/>
              <a:buNone/>
            </a:pPr>
            <a:r>
              <a:rPr lang="en-US" sz="3200"/>
              <a:t>  This is consistent with Schachter’s Two-Factor Theory of Emotion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143000" y="4254500"/>
            <a:ext cx="6451600" cy="1117600"/>
          </a:xfrm>
          <a:prstGeom prst="rect">
            <a:avLst/>
          </a:prstGeom>
          <a:solidFill>
            <a:schemeClr val="accent1">
              <a:alpha val="2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" y="238125"/>
            <a:ext cx="7750175" cy="990600"/>
          </a:xfrm>
        </p:spPr>
        <p:txBody>
          <a:bodyPr/>
          <a:lstStyle/>
          <a:p>
            <a:r>
              <a:rPr lang="en-US"/>
              <a:t>III. Stress and Performance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368425"/>
            <a:ext cx="7864475" cy="2959735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800" dirty="0" err="1"/>
              <a:t>Seyle</a:t>
            </a:r>
            <a:r>
              <a:rPr lang="en-US" sz="2800" dirty="0"/>
              <a:t> noted that prolonged high levels of arousal lead to physiological stress.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/>
              <a:t>Stages of </a:t>
            </a:r>
            <a:r>
              <a:rPr lang="en-US" sz="2800" dirty="0" smtClean="0"/>
              <a:t>“Stress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dirty="0" smtClean="0"/>
              <a:t>Burnout</a:t>
            </a:r>
            <a:r>
              <a:rPr lang="en-US" sz="2800" dirty="0"/>
              <a:t>” illustrate this: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 dirty="0" smtClean="0"/>
              <a:t>Enthusiasm </a:t>
            </a:r>
            <a:r>
              <a:rPr lang="en-US" sz="2400" dirty="0" smtClean="0"/>
              <a:t>– </a:t>
            </a:r>
            <a:r>
              <a:rPr lang="en-US" sz="2400" dirty="0"/>
              <a:t>high arousal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 dirty="0"/>
              <a:t>Frustration &amp; Stress – high arousal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 dirty="0"/>
              <a:t>Apathy &amp; Burnout – low </a:t>
            </a:r>
            <a:r>
              <a:rPr lang="en-US" sz="2400" dirty="0" smtClean="0"/>
              <a:t>arousal</a:t>
            </a:r>
          </a:p>
          <a:p>
            <a:pPr marL="944562" lvl="1" indent="-609600">
              <a:buFont typeface="+mj-lt"/>
              <a:buAutoNum type="alphaUcPeriod"/>
            </a:pPr>
            <a:r>
              <a:rPr lang="en-US" sz="1800" dirty="0" smtClean="0"/>
              <a:t>Exhaustion</a:t>
            </a:r>
          </a:p>
          <a:p>
            <a:pPr marL="944562" lvl="1" indent="-609600">
              <a:buFont typeface="+mj-lt"/>
              <a:buAutoNum type="alphaUcPeriod"/>
            </a:pPr>
            <a:r>
              <a:rPr lang="en-US" sz="1800" dirty="0" smtClean="0"/>
              <a:t>Cynicism</a:t>
            </a:r>
          </a:p>
          <a:p>
            <a:pPr marL="944562" lvl="1" indent="-609600">
              <a:buFont typeface="+mj-lt"/>
              <a:buAutoNum type="alphaUcPeriod"/>
            </a:pPr>
            <a:r>
              <a:rPr lang="en-US" sz="1800" dirty="0" smtClean="0"/>
              <a:t>Lack of accomplishment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487680" y="5148292"/>
            <a:ext cx="7620000" cy="584775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For an optional (6 min.) video on </a:t>
            </a:r>
            <a:r>
              <a:rPr lang="en-US" dirty="0"/>
              <a:t>“Burnout” see: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www.youtube.com/watch?v=Sceo_3BVv0s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IV. Coping Strategies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65125" y="1387475"/>
            <a:ext cx="4032250" cy="4013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2900" b="1"/>
              <a:t>Coping strategies for employees:</a:t>
            </a:r>
          </a:p>
          <a:p>
            <a:pPr marL="609600" indent="-609600">
              <a:lnSpc>
                <a:spcPct val="90000"/>
              </a:lnSpc>
            </a:pPr>
            <a:r>
              <a:rPr lang="en-US" sz="2900"/>
              <a:t>Physical strategies</a:t>
            </a:r>
          </a:p>
          <a:p>
            <a:pPr marL="609600" indent="-609600">
              <a:lnSpc>
                <a:spcPct val="90000"/>
              </a:lnSpc>
            </a:pPr>
            <a:r>
              <a:rPr lang="en-US" sz="2900"/>
              <a:t>Cognitive strategies</a:t>
            </a:r>
          </a:p>
          <a:p>
            <a:pPr marL="609600" indent="-609600">
              <a:lnSpc>
                <a:spcPct val="90000"/>
              </a:lnSpc>
            </a:pPr>
            <a:r>
              <a:rPr lang="en-US" sz="2900"/>
              <a:t>Spiritual strategies</a:t>
            </a:r>
          </a:p>
          <a:p>
            <a:pPr marL="609600" indent="-609600">
              <a:lnSpc>
                <a:spcPct val="90000"/>
              </a:lnSpc>
            </a:pPr>
            <a:r>
              <a:rPr lang="en-US" sz="2900"/>
              <a:t>Work strategies</a:t>
            </a:r>
          </a:p>
          <a:p>
            <a:pPr marL="609600" indent="-609600">
              <a:lnSpc>
                <a:spcPct val="90000"/>
              </a:lnSpc>
            </a:pPr>
            <a:r>
              <a:rPr lang="en-US" sz="2900"/>
              <a:t>Social strategies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90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998719" y="1387475"/>
            <a:ext cx="3000693" cy="1378585"/>
          </a:xfrm>
          <a:gradFill flip="none" rotWithShape="1">
            <a:gsLst>
              <a:gs pos="0">
                <a:srgbClr val="BDEFFB">
                  <a:shade val="30000"/>
                  <a:satMod val="115000"/>
                </a:srgbClr>
              </a:gs>
              <a:gs pos="50000">
                <a:srgbClr val="BDEFFB">
                  <a:shade val="67500"/>
                  <a:satMod val="115000"/>
                </a:srgbClr>
              </a:gs>
              <a:gs pos="100000">
                <a:srgbClr val="BDEFFB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See text, </a:t>
            </a:r>
          </a:p>
          <a:p>
            <a:pPr marL="0" indent="0">
              <a:buNone/>
            </a:pPr>
            <a:r>
              <a:rPr lang="en-US" sz="2400" dirty="0" smtClean="0"/>
              <a:t>pp. 650-654 </a:t>
            </a:r>
          </a:p>
          <a:p>
            <a:pPr marL="0" indent="0">
              <a:buNone/>
            </a:pPr>
            <a:r>
              <a:rPr lang="en-US" sz="2400" dirty="0" smtClean="0"/>
              <a:t>for additional ideas. </a:t>
            </a:r>
            <a:endParaRPr lang="en-US" sz="2400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Organizational Change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739140" y="1412586"/>
            <a:ext cx="6758940" cy="1200329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44314"/>
                  <a:invGamma/>
                </a:schemeClr>
              </a:gs>
            </a:gsLst>
            <a:lin ang="5400000" scaled="1"/>
          </a:gradFill>
          <a:ln w="254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809625">
              <a:defRPr>
                <a:solidFill>
                  <a:schemeClr val="tx1"/>
                </a:solidFill>
                <a:latin typeface="Arial" charset="0"/>
              </a:defRPr>
            </a:lvl1pPr>
            <a:lvl2pPr defTabSz="809625">
              <a:defRPr>
                <a:solidFill>
                  <a:schemeClr val="tx1"/>
                </a:solidFill>
                <a:latin typeface="Arial" charset="0"/>
              </a:defRPr>
            </a:lvl2pPr>
            <a:lvl3pPr defTabSz="809625">
              <a:defRPr>
                <a:solidFill>
                  <a:schemeClr val="tx1"/>
                </a:solidFill>
                <a:latin typeface="Arial" charset="0"/>
              </a:defRPr>
            </a:lvl3pPr>
            <a:lvl4pPr defTabSz="809625">
              <a:defRPr>
                <a:solidFill>
                  <a:schemeClr val="tx1"/>
                </a:solidFill>
                <a:latin typeface="Arial" charset="0"/>
              </a:defRPr>
            </a:lvl4pPr>
            <a:lvl5pPr defTabSz="809625">
              <a:defRPr>
                <a:solidFill>
                  <a:schemeClr val="tx1"/>
                </a:solidFill>
                <a:latin typeface="Arial" charset="0"/>
              </a:defRPr>
            </a:lvl5pPr>
            <a:lvl6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/>
              <a:t>Organizational Change:  </a:t>
            </a:r>
            <a:r>
              <a:rPr lang="en-US" sz="2400"/>
              <a:t>Movement of an organization away from its present state and toward some desired future state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9100" y="5591175"/>
            <a:ext cx="43053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Note: Figure not in Robbins &amp; Judge text. Copyright © 2006 McGraw-Hill</a:t>
            </a:r>
            <a:endParaRPr lang="en-US" sz="9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5125" y="2666999"/>
            <a:ext cx="7634288" cy="2733675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/>
              <a:t>  Change management involves balancing:</a:t>
            </a:r>
          </a:p>
          <a:p>
            <a:pPr lvl="1"/>
            <a:r>
              <a:rPr lang="en-US" dirty="0" smtClean="0"/>
              <a:t>Improving what you currently do (get better)</a:t>
            </a:r>
          </a:p>
          <a:p>
            <a:pPr lvl="1"/>
            <a:r>
              <a:rPr lang="en-US" dirty="0" smtClean="0"/>
              <a:t>Doing something new (respond to new problems and environmental conditions)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91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IV. Coping Strategies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236663"/>
            <a:ext cx="7789862" cy="4292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B.</a:t>
            </a:r>
            <a:r>
              <a:rPr lang="en-US" sz="3600"/>
              <a:t> </a:t>
            </a:r>
            <a:r>
              <a:rPr lang="en-US" sz="2900" b="1"/>
              <a:t>Strategies for Managers:</a:t>
            </a:r>
          </a:p>
          <a:p>
            <a:pPr>
              <a:lnSpc>
                <a:spcPct val="90000"/>
              </a:lnSpc>
            </a:pPr>
            <a:r>
              <a:rPr lang="en-US" sz="2900"/>
              <a:t>Help employees develop work-related skills</a:t>
            </a:r>
          </a:p>
          <a:p>
            <a:pPr>
              <a:lnSpc>
                <a:spcPct val="90000"/>
              </a:lnSpc>
            </a:pPr>
            <a:r>
              <a:rPr lang="en-US" sz="2900"/>
              <a:t>Train new employees</a:t>
            </a:r>
          </a:p>
          <a:p>
            <a:pPr>
              <a:lnSpc>
                <a:spcPct val="90000"/>
              </a:lnSpc>
            </a:pPr>
            <a:r>
              <a:rPr lang="en-US" sz="2900"/>
              <a:t>Teach stress management strategies to employees</a:t>
            </a:r>
          </a:p>
          <a:p>
            <a:pPr>
              <a:lnSpc>
                <a:spcPct val="90000"/>
              </a:lnSpc>
            </a:pPr>
            <a:r>
              <a:rPr lang="en-US" sz="2900"/>
              <a:t>Clarify work expectations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900" i="1"/>
              <a:t>“Mental health is not the absence of stress   but a balanced relationship to the world…”  Kornhauser</a:t>
            </a:r>
          </a:p>
          <a:p>
            <a:pPr>
              <a:lnSpc>
                <a:spcPct val="90000"/>
              </a:lnSpc>
            </a:pPr>
            <a:endParaRPr lang="en-US" sz="290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444500" y="4140200"/>
            <a:ext cx="7569200" cy="1308100"/>
          </a:xfrm>
          <a:prstGeom prst="rect">
            <a:avLst/>
          </a:prstGeom>
          <a:solidFill>
            <a:schemeClr val="accent2">
              <a:alpha val="3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 </a:t>
            </a:r>
            <a:br>
              <a:rPr lang="en-US" dirty="0" smtClean="0"/>
            </a:br>
            <a:r>
              <a:rPr lang="en-US" dirty="0" smtClean="0"/>
              <a:t>Change produces stress</a:t>
            </a:r>
            <a:endParaRPr lang="en-US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Stress is a process where stimuli lead to arousal which, in turn, lead to a set of psychological and physical consequences.</a:t>
            </a:r>
          </a:p>
          <a:p>
            <a:r>
              <a:rPr lang="en-US"/>
              <a:t>The effects of prolonged arousal are moderated by cognitions.</a:t>
            </a:r>
          </a:p>
          <a:p>
            <a:r>
              <a:rPr lang="en-US"/>
              <a:t>A variety of coping strategies exist.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Steps in the Organizational 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Change </a:t>
            </a:r>
            <a:r>
              <a:rPr lang="en-US" sz="3400" dirty="0"/>
              <a:t>Process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579167"/>
              </p:ext>
            </p:extLst>
          </p:nvPr>
        </p:nvGraphicFramePr>
        <p:xfrm>
          <a:off x="640080" y="1363980"/>
          <a:ext cx="739902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755"/>
                <a:gridCol w="1849755"/>
                <a:gridCol w="1849755"/>
                <a:gridCol w="18497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Assess the need for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Select the changes to make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 the selected 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Evaluate the effects</a:t>
                      </a:r>
                      <a:r>
                        <a:rPr lang="en-US" baseline="0" dirty="0" smtClean="0"/>
                        <a:t> of the changes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Recognize there is</a:t>
                      </a:r>
                      <a:r>
                        <a:rPr lang="en-US" sz="1600" baseline="0" dirty="0" smtClean="0"/>
                        <a:t> a need for change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If there is a problem, identify its source (what problem are you trying to solve?)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Identify any future desirable organizational</a:t>
                      </a:r>
                      <a:r>
                        <a:rPr lang="en-US" sz="1600" baseline="0" dirty="0" smtClean="0"/>
                        <a:t> state.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Identify any obstacles to each change option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Decide whether</a:t>
                      </a:r>
                      <a:r>
                        <a:rPr lang="en-US" sz="1600" baseline="0" dirty="0" smtClean="0"/>
                        <a:t> change </a:t>
                      </a:r>
                      <a:r>
                        <a:rPr lang="en-US" sz="1500" baseline="0" dirty="0" smtClean="0"/>
                        <a:t>implementation</a:t>
                      </a:r>
                      <a:r>
                        <a:rPr lang="en-US" sz="1600" baseline="0" dirty="0" smtClean="0"/>
                        <a:t> will be top-down or bottom-up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Introduce &amp; manage change,</a:t>
                      </a:r>
                      <a:r>
                        <a:rPr lang="en-US" sz="1600" baseline="0" dirty="0" smtClean="0"/>
                        <a:t> overcoming resistance to change.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Compare performance or behaviors befor</a:t>
                      </a:r>
                      <a:r>
                        <a:rPr lang="en-US" sz="1600" baseline="0" dirty="0" smtClean="0"/>
                        <a:t>e and after change; rule out threats to the validity of any change evaluation study.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Compare performance to benchmarks.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66647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Kotter’s Eight-Step Plan for Organizational Change</a:t>
            </a:r>
            <a:endParaRPr lang="en-US" sz="3600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To implement change:</a:t>
            </a:r>
          </a:p>
          <a:p>
            <a:pPr marL="759266" lvl="1" indent="-404942">
              <a:buClrTx/>
              <a:buFontTx/>
              <a:buAutoNum type="arabicPeriod"/>
            </a:pPr>
            <a:r>
              <a:rPr lang="en-US" sz="2000" dirty="0"/>
              <a:t>Establish a sense of urgency</a:t>
            </a:r>
          </a:p>
          <a:p>
            <a:pPr marL="759266" lvl="1" indent="-404942">
              <a:buClrTx/>
              <a:buFontTx/>
              <a:buAutoNum type="arabicPeriod"/>
            </a:pPr>
            <a:r>
              <a:rPr lang="en-US" sz="2000" dirty="0"/>
              <a:t>Form a coalition </a:t>
            </a:r>
          </a:p>
          <a:p>
            <a:pPr marL="759266" lvl="1" indent="-404942">
              <a:buClrTx/>
              <a:buFontTx/>
              <a:buAutoNum type="arabicPeriod"/>
            </a:pPr>
            <a:r>
              <a:rPr lang="en-US" sz="2000" dirty="0"/>
              <a:t>Create a new vision</a:t>
            </a:r>
          </a:p>
          <a:p>
            <a:pPr marL="759266" lvl="1" indent="-404942">
              <a:buClrTx/>
              <a:buFontTx/>
              <a:buAutoNum type="arabicPeriod"/>
            </a:pPr>
            <a:r>
              <a:rPr lang="en-US" sz="2000" dirty="0"/>
              <a:t>Communicate the vision </a:t>
            </a:r>
          </a:p>
          <a:p>
            <a:pPr marL="759266" lvl="1" indent="-404942">
              <a:buClrTx/>
              <a:buFontTx/>
              <a:buAutoNum type="arabicPeriod"/>
            </a:pPr>
            <a:r>
              <a:rPr lang="en-US" sz="2000" dirty="0"/>
              <a:t>Empower others by removing barriers</a:t>
            </a:r>
          </a:p>
          <a:p>
            <a:pPr marL="759266" lvl="1" indent="-404942">
              <a:buClrTx/>
              <a:buFontTx/>
              <a:buAutoNum type="arabicPeriod"/>
            </a:pPr>
            <a:r>
              <a:rPr lang="en-US" sz="2000" dirty="0"/>
              <a:t>Create and reward short-term “wins”</a:t>
            </a:r>
          </a:p>
          <a:p>
            <a:pPr marL="759266" lvl="1" indent="-404942">
              <a:buClrTx/>
              <a:buFontTx/>
              <a:buAutoNum type="arabicPeriod"/>
            </a:pPr>
            <a:r>
              <a:rPr lang="en-US" sz="2000" dirty="0"/>
              <a:t>Consolidate, reassess, and adjust</a:t>
            </a:r>
          </a:p>
          <a:p>
            <a:pPr marL="759266" lvl="1" indent="-404942">
              <a:buClrTx/>
              <a:buFontTx/>
              <a:buAutoNum type="arabicPeriod"/>
            </a:pPr>
            <a:r>
              <a:rPr lang="en-US" sz="2000" dirty="0"/>
              <a:t>Reinforce the changes</a:t>
            </a:r>
            <a:r>
              <a:rPr lang="en-US" sz="1800" dirty="0"/>
              <a:t> </a:t>
            </a:r>
          </a:p>
          <a:p>
            <a:pPr marL="759266" lvl="1" indent="-404942">
              <a:buClrTx/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17220" y="5481320"/>
            <a:ext cx="4389120" cy="316442"/>
          </a:xfrm>
          <a:prstGeom prst="rect">
            <a:avLst/>
          </a:prstGeom>
        </p:spPr>
        <p:txBody>
          <a:bodyPr lIns="80988" tIns="40494" rIns="80988" bIns="40494"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897880" y="5508837"/>
            <a:ext cx="1920240" cy="316442"/>
          </a:xfrm>
          <a:prstGeom prst="rect">
            <a:avLst/>
          </a:prstGeom>
        </p:spPr>
        <p:txBody>
          <a:bodyPr lIns="80988" tIns="40494" rIns="80988" bIns="40494"/>
          <a:lstStyle/>
          <a:p>
            <a:pPr>
              <a:defRPr/>
            </a:pPr>
            <a:r>
              <a:rPr lang="en-US" dirty="0" smtClean="0"/>
              <a:t> 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blackWhite">
          <a:xfrm>
            <a:off x="516255" y="4899046"/>
            <a:ext cx="6995160" cy="328000"/>
          </a:xfrm>
          <a:prstGeom prst="rect">
            <a:avLst/>
          </a:prstGeom>
          <a:solidFill>
            <a:srgbClr val="CC6600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80988" tIns="40494" rIns="80988" bIns="40494" anchor="ctr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bg1"/>
                </a:solidFill>
                <a:latin typeface="+mj-lt"/>
              </a:rPr>
              <a:t>E X H I B I T 18-5</a:t>
            </a:r>
          </a:p>
        </p:txBody>
      </p:sp>
      <p:sp>
        <p:nvSpPr>
          <p:cNvPr id="22535" name="Right Brace 7"/>
          <p:cNvSpPr>
            <a:spLocks/>
          </p:cNvSpPr>
          <p:nvPr/>
        </p:nvSpPr>
        <p:spPr bwMode="auto">
          <a:xfrm>
            <a:off x="5617845" y="1960883"/>
            <a:ext cx="342900" cy="1122680"/>
          </a:xfrm>
          <a:prstGeom prst="rightBrace">
            <a:avLst>
              <a:gd name="adj1" fmla="val 8327"/>
              <a:gd name="adj2" fmla="val 50000"/>
            </a:avLst>
          </a:prstGeom>
          <a:noFill/>
          <a:ln w="2540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988" tIns="40494" rIns="80988" bIns="40494"/>
          <a:lstStyle/>
          <a:p>
            <a:endParaRPr lang="en-US"/>
          </a:p>
        </p:txBody>
      </p:sp>
      <p:sp>
        <p:nvSpPr>
          <p:cNvPr id="22536" name="TextBox 10"/>
          <p:cNvSpPr txBox="1">
            <a:spLocks noChangeArrowheads="1"/>
          </p:cNvSpPr>
          <p:nvPr/>
        </p:nvSpPr>
        <p:spPr bwMode="auto">
          <a:xfrm>
            <a:off x="6071234" y="2327907"/>
            <a:ext cx="2013585" cy="635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988" tIns="40494" rIns="80988" bIns="40494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</a:rPr>
              <a:t>“Unfreezing” – Kurt Lewin</a:t>
            </a:r>
            <a:endParaRPr lang="en-US" sz="18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22537" name="Right Brace 11"/>
          <p:cNvSpPr>
            <a:spLocks/>
          </p:cNvSpPr>
          <p:nvPr/>
        </p:nvSpPr>
        <p:spPr bwMode="auto">
          <a:xfrm>
            <a:off x="5614035" y="3478849"/>
            <a:ext cx="342900" cy="858520"/>
          </a:xfrm>
          <a:prstGeom prst="rightBrace">
            <a:avLst>
              <a:gd name="adj1" fmla="val 8330"/>
              <a:gd name="adj2" fmla="val 50000"/>
            </a:avLst>
          </a:prstGeom>
          <a:noFill/>
          <a:ln w="2540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988" tIns="40494" rIns="80988" bIns="40494"/>
          <a:lstStyle/>
          <a:p>
            <a:endParaRPr lang="en-US"/>
          </a:p>
        </p:txBody>
      </p:sp>
      <p:sp>
        <p:nvSpPr>
          <p:cNvPr id="22538" name="TextBox 12"/>
          <p:cNvSpPr txBox="1">
            <a:spLocks noChangeArrowheads="1"/>
          </p:cNvSpPr>
          <p:nvPr/>
        </p:nvSpPr>
        <p:spPr bwMode="auto">
          <a:xfrm>
            <a:off x="6071235" y="3728720"/>
            <a:ext cx="1440180" cy="358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988" tIns="40494" rIns="80988" bIns="40494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</a:rPr>
              <a:t>“Movement”</a:t>
            </a:r>
            <a:endParaRPr lang="en-US" sz="18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22539" name="TextBox 13"/>
          <p:cNvSpPr txBox="1">
            <a:spLocks noChangeArrowheads="1"/>
          </p:cNvSpPr>
          <p:nvPr/>
        </p:nvSpPr>
        <p:spPr bwMode="auto">
          <a:xfrm>
            <a:off x="5956934" y="4377371"/>
            <a:ext cx="1800225" cy="358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988" tIns="40494" rIns="80988" bIns="40494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accent1"/>
                </a:solidFill>
                <a:latin typeface="Times New Roman" pitchFamily="18" charset="0"/>
              </a:rPr>
              <a:t>  </a:t>
            </a:r>
            <a:r>
              <a:rPr lang="en-US" sz="1800" dirty="0" smtClean="0">
                <a:solidFill>
                  <a:schemeClr val="accent1"/>
                </a:solidFill>
                <a:latin typeface="Times New Roman" pitchFamily="18" charset="0"/>
              </a:rPr>
              <a:t>“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</a:rPr>
              <a:t>Refreezing”</a:t>
            </a:r>
            <a:endParaRPr lang="en-US" sz="18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22540" name="Right Brace 14"/>
          <p:cNvSpPr>
            <a:spLocks/>
          </p:cNvSpPr>
          <p:nvPr/>
        </p:nvSpPr>
        <p:spPr bwMode="auto">
          <a:xfrm>
            <a:off x="5614035" y="4424680"/>
            <a:ext cx="342900" cy="264160"/>
          </a:xfrm>
          <a:prstGeom prst="rightBrace">
            <a:avLst>
              <a:gd name="adj1" fmla="val 8333"/>
              <a:gd name="adj2" fmla="val 50000"/>
            </a:avLst>
          </a:prstGeom>
          <a:noFill/>
          <a:ln w="2540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988" tIns="40494" rIns="80988" bIns="40494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6255" y="5326380"/>
            <a:ext cx="7240904" cy="5847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For more details about Kotter’s model see this optional link: 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www.mindtools.com/pages/article/newPPM_82.htm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96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400" dirty="0" smtClean="0"/>
              <a:t>Peter </a:t>
            </a:r>
            <a:r>
              <a:rPr lang="en-US" sz="3400" dirty="0" err="1" smtClean="0"/>
              <a:t>Senge’s</a:t>
            </a:r>
            <a:r>
              <a:rPr lang="en-US" sz="3400" dirty="0" smtClean="0"/>
              <a:t> </a:t>
            </a:r>
            <a:r>
              <a:rPr lang="en-US" sz="3400" dirty="0"/>
              <a:t>Principles for 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Creating </a:t>
            </a:r>
            <a:r>
              <a:rPr lang="en-US" sz="3400" dirty="0"/>
              <a:t>a </a:t>
            </a:r>
            <a:r>
              <a:rPr lang="en-US" sz="3400" dirty="0" smtClean="0"/>
              <a:t>Learning Organization</a:t>
            </a:r>
            <a:endParaRPr lang="en-US" sz="3400" dirty="0"/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463551" y="4501425"/>
            <a:ext cx="7546974" cy="1074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984" tIns="40492" rIns="80984" bIns="40492">
            <a:spAutoFit/>
          </a:bodyPr>
          <a:lstStyle>
            <a:lvl1pPr defTabSz="809625">
              <a:defRPr>
                <a:solidFill>
                  <a:schemeClr val="tx1"/>
                </a:solidFill>
                <a:latin typeface="Arial" charset="0"/>
              </a:defRPr>
            </a:lvl1pPr>
            <a:lvl2pPr marL="404813" defTabSz="809625">
              <a:defRPr>
                <a:solidFill>
                  <a:schemeClr val="tx1"/>
                </a:solidFill>
                <a:latin typeface="Arial" charset="0"/>
              </a:defRPr>
            </a:lvl2pPr>
            <a:lvl3pPr marL="809625" defTabSz="809625">
              <a:defRPr>
                <a:solidFill>
                  <a:schemeClr val="tx1"/>
                </a:solidFill>
                <a:latin typeface="Arial" charset="0"/>
              </a:defRPr>
            </a:lvl3pPr>
            <a:lvl4pPr marL="1214438" defTabSz="809625">
              <a:defRPr>
                <a:solidFill>
                  <a:schemeClr val="tx1"/>
                </a:solidFill>
                <a:latin typeface="Arial" charset="0"/>
              </a:defRPr>
            </a:lvl4pPr>
            <a:lvl5pPr marL="1619250" defTabSz="809625">
              <a:defRPr>
                <a:solidFill>
                  <a:schemeClr val="tx1"/>
                </a:solidFill>
                <a:latin typeface="Arial" charset="0"/>
              </a:defRPr>
            </a:lvl5pPr>
            <a:lvl6pPr marL="2076450"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33650"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990850"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48050"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>
              <a:spcBef>
                <a:spcPct val="50000"/>
              </a:spcBef>
            </a:pPr>
            <a:r>
              <a:rPr lang="en-US" sz="2400" b="1" i="1" dirty="0" smtClean="0"/>
              <a:t>Learning Organization:  </a:t>
            </a:r>
            <a:r>
              <a:rPr lang="en-US" sz="2400" b="1" dirty="0" smtClean="0"/>
              <a:t>An </a:t>
            </a:r>
            <a:r>
              <a:rPr lang="en-US" sz="2400" b="1" dirty="0"/>
              <a:t>organization that has developed the continuous capacity to adapt.</a:t>
            </a:r>
          </a:p>
          <a:p>
            <a:pPr algn="r">
              <a:spcBef>
                <a:spcPct val="50000"/>
              </a:spcBef>
            </a:pPr>
            <a:endParaRPr lang="en-US" sz="11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954162"/>
              </p:ext>
            </p:extLst>
          </p:nvPr>
        </p:nvGraphicFramePr>
        <p:xfrm>
          <a:off x="518160" y="1359445"/>
          <a:ext cx="7566660" cy="3032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5666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Characteristics of a Learning Organization (see</a:t>
                      </a:r>
                      <a:r>
                        <a:rPr lang="en-US" baseline="0" dirty="0" smtClean="0"/>
                        <a:t> Exhibit 18-6)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Build</a:t>
                      </a:r>
                      <a:r>
                        <a:rPr lang="en-US" baseline="0" dirty="0" smtClean="0"/>
                        <a:t> a shared vision for the future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</a:t>
                      </a:r>
                      <a:r>
                        <a:rPr lang="en-US" baseline="0" dirty="0" smtClean="0"/>
                        <a:t> Encourage employees to develop personal mastery of job-related skills and to see how job excellence relates to the vision.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 Encourage</a:t>
                      </a:r>
                      <a:r>
                        <a:rPr lang="en-US" baseline="0" dirty="0" smtClean="0"/>
                        <a:t> system thinking; organizational processes are interrelated.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  Build challenging, complex, mental models for jobs and tasks</a:t>
                      </a:r>
                      <a:r>
                        <a:rPr lang="en-US" baseline="0" dirty="0" smtClean="0"/>
                        <a:t> based on systems thinking.  Foster open communication w/o fear of criticism.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  Promote team learning.  Encourage people to subordinate self-interest in</a:t>
                      </a:r>
                      <a:r>
                        <a:rPr lang="en-US" baseline="0" dirty="0" smtClean="0"/>
                        <a:t> order to work together to achieve the firm’s shared vision.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041185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a Learning Organization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330325"/>
            <a:ext cx="7759700" cy="4013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b="1" dirty="0" smtClean="0"/>
              <a:t>Personal </a:t>
            </a:r>
            <a:r>
              <a:rPr lang="en-US" sz="2400" b="1" dirty="0"/>
              <a:t>Mastery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Managers empower </a:t>
            </a:r>
            <a:r>
              <a:rPr lang="en-US" sz="2000" dirty="0" smtClean="0"/>
              <a:t>workers; allow </a:t>
            </a:r>
            <a:r>
              <a:rPr lang="en-US" sz="2000" dirty="0"/>
              <a:t>them to </a:t>
            </a:r>
            <a:r>
              <a:rPr lang="en-US" sz="2000" dirty="0" smtClean="0"/>
              <a:t>create &amp; explore. 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b="1" dirty="0"/>
              <a:t>Mental Models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Challenge employees to find </a:t>
            </a:r>
            <a:r>
              <a:rPr lang="en-US" sz="2000" dirty="0" smtClean="0"/>
              <a:t>better </a:t>
            </a:r>
            <a:r>
              <a:rPr lang="en-US" sz="2000" dirty="0"/>
              <a:t>methods to perform </a:t>
            </a:r>
            <a:r>
              <a:rPr lang="en-US" sz="2000" dirty="0" smtClean="0"/>
              <a:t>tasks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b="1" dirty="0" smtClean="0"/>
              <a:t>Team </a:t>
            </a:r>
            <a:r>
              <a:rPr lang="en-US" sz="2400" b="1" dirty="0"/>
              <a:t>Learning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Is more important than individual learning since most decisions are made in groups.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Build a Shared Vision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People share a model of the firm to evaluate opportunities.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Systems Thinking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Know how actions in one area of the firm impact other areas.</a:t>
            </a:r>
          </a:p>
        </p:txBody>
      </p:sp>
    </p:spTree>
    <p:extLst>
      <p:ext uri="{BB962C8B-B14F-4D97-AF65-F5344CB8AC3E}">
        <p14:creationId xmlns:p14="http://schemas.microsoft.com/office/powerpoint/2010/main" val="1923241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Creating a “Learning Organization”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61950" y="1352550"/>
            <a:ext cx="6838950" cy="412877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Work to overcome problems:</a:t>
            </a:r>
          </a:p>
          <a:p>
            <a:pPr lvl="1" eaLnBrk="1" hangingPunct="1"/>
            <a:r>
              <a:rPr lang="en-US" sz="2400" dirty="0" smtClean="0"/>
              <a:t>Fragmentation, Competition, Reactiveness</a:t>
            </a:r>
          </a:p>
          <a:p>
            <a:pPr eaLnBrk="1" hangingPunct="1"/>
            <a:r>
              <a:rPr lang="en-US" sz="2800" dirty="0" smtClean="0"/>
              <a:t>Manage Learning by:</a:t>
            </a:r>
          </a:p>
          <a:p>
            <a:pPr lvl="1" eaLnBrk="1" hangingPunct="1"/>
            <a:r>
              <a:rPr lang="en-US" sz="2400" dirty="0" smtClean="0"/>
              <a:t>Establishing a strategy</a:t>
            </a:r>
          </a:p>
          <a:p>
            <a:pPr lvl="1" eaLnBrk="1" hangingPunct="1"/>
            <a:r>
              <a:rPr lang="en-US" sz="2400" dirty="0" smtClean="0"/>
              <a:t>Redesigning the structure</a:t>
            </a:r>
            <a:endParaRPr lang="en-US" dirty="0" smtClean="0"/>
          </a:p>
          <a:p>
            <a:pPr lvl="1" eaLnBrk="1" hangingPunct="1"/>
            <a:r>
              <a:rPr lang="en-US" sz="2400" dirty="0" smtClean="0"/>
              <a:t>Reshaping the organization’s culture</a:t>
            </a:r>
          </a:p>
          <a:p>
            <a:pPr lvl="1" eaLnBrk="1" hangingPunct="1"/>
            <a:r>
              <a:rPr lang="en-US" sz="2400" dirty="0" smtClean="0"/>
              <a:t>Use “double-loop” learning</a:t>
            </a:r>
            <a:endParaRPr lang="en-US" dirty="0" smtClean="0"/>
          </a:p>
          <a:p>
            <a:pPr lvl="2"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17220" y="5481320"/>
            <a:ext cx="4389120" cy="316442"/>
          </a:xfrm>
          <a:prstGeom prst="rect">
            <a:avLst/>
          </a:prstGeom>
        </p:spPr>
        <p:txBody>
          <a:bodyPr lIns="80988" tIns="40494" rIns="80988" bIns="40494"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11955" y="5546937"/>
            <a:ext cx="1920240" cy="316442"/>
          </a:xfrm>
          <a:prstGeom prst="rect">
            <a:avLst/>
          </a:prstGeom>
        </p:spPr>
        <p:txBody>
          <a:bodyPr lIns="80988" tIns="40494" rIns="80988" bIns="40494"/>
          <a:lstStyle/>
          <a:p>
            <a:pPr>
              <a:defRPr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560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ones2 T05">
  <a:themeElements>
    <a:clrScheme name="Jones2 T05 15">
      <a:dk1>
        <a:srgbClr val="000000"/>
      </a:dk1>
      <a:lt1>
        <a:srgbClr val="FFFFFF"/>
      </a:lt1>
      <a:dk2>
        <a:srgbClr val="E8B218"/>
      </a:dk2>
      <a:lt2>
        <a:srgbClr val="000000"/>
      </a:lt2>
      <a:accent1>
        <a:srgbClr val="E8B218"/>
      </a:accent1>
      <a:accent2>
        <a:srgbClr val="5A8F3D"/>
      </a:accent2>
      <a:accent3>
        <a:srgbClr val="FFFFFF"/>
      </a:accent3>
      <a:accent4>
        <a:srgbClr val="000000"/>
      </a:accent4>
      <a:accent5>
        <a:srgbClr val="F2D5AB"/>
      </a:accent5>
      <a:accent6>
        <a:srgbClr val="518136"/>
      </a:accent6>
      <a:hlink>
        <a:srgbClr val="BB2C29"/>
      </a:hlink>
      <a:folHlink>
        <a:srgbClr val="AF7EBE"/>
      </a:folHlink>
    </a:clrScheme>
    <a:fontScheme name="Jones2 T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096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096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Jones2 T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nes2 T0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nes2 T0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nes2 T0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nes2 T0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nes2 T0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nes2 T0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nes2 T0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nes2 T0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nes2 T0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nes2 T0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nes2 T0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nes2 T05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ACB54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CE2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nes2 T05 14">
        <a:dk1>
          <a:srgbClr val="000000"/>
        </a:dk1>
        <a:lt1>
          <a:srgbClr val="FFFFFF"/>
        </a:lt1>
        <a:dk2>
          <a:srgbClr val="E8B218"/>
        </a:dk2>
        <a:lt2>
          <a:srgbClr val="969696"/>
        </a:lt2>
        <a:accent1>
          <a:srgbClr val="FACB54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CE2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nes2 T05 15">
        <a:dk1>
          <a:srgbClr val="000000"/>
        </a:dk1>
        <a:lt1>
          <a:srgbClr val="FFFFFF"/>
        </a:lt1>
        <a:dk2>
          <a:srgbClr val="E8B218"/>
        </a:dk2>
        <a:lt2>
          <a:srgbClr val="000000"/>
        </a:lt2>
        <a:accent1>
          <a:srgbClr val="E8B218"/>
        </a:accent1>
        <a:accent2>
          <a:srgbClr val="5A8F3D"/>
        </a:accent2>
        <a:accent3>
          <a:srgbClr val="FFFFFF"/>
        </a:accent3>
        <a:accent4>
          <a:srgbClr val="000000"/>
        </a:accent4>
        <a:accent5>
          <a:srgbClr val="F2D5AB"/>
        </a:accent5>
        <a:accent6>
          <a:srgbClr val="518136"/>
        </a:accent6>
        <a:hlink>
          <a:srgbClr val="BB2C29"/>
        </a:hlink>
        <a:folHlink>
          <a:srgbClr val="AF7E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Jones2 T05</Template>
  <TotalTime>2316</TotalTime>
  <Words>1905</Words>
  <Application>Microsoft Office PowerPoint</Application>
  <PresentationFormat>Custom</PresentationFormat>
  <Paragraphs>323</Paragraphs>
  <Slides>41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Jones2 T05</vt:lpstr>
      <vt:lpstr>Organizational Change Stress Management</vt:lpstr>
      <vt:lpstr>Learning Objectives</vt:lpstr>
      <vt:lpstr>Organizational Change: Forces for Change</vt:lpstr>
      <vt:lpstr>Organizational Change</vt:lpstr>
      <vt:lpstr>Steps in the Organizational  Change Process</vt:lpstr>
      <vt:lpstr>Kotter’s Eight-Step Plan for Organizational Change</vt:lpstr>
      <vt:lpstr>Peter Senge’s Principles for  Creating a Learning Organization</vt:lpstr>
      <vt:lpstr>Creating a Learning Organization</vt:lpstr>
      <vt:lpstr>Creating a “Learning Organization”</vt:lpstr>
      <vt:lpstr>Why do Individuals Resist Change?</vt:lpstr>
      <vt:lpstr>Group &amp; Organizational Sources Of Resistance to Change</vt:lpstr>
      <vt:lpstr>Overcoming resistance to change</vt:lpstr>
      <vt:lpstr>The Politics of Change</vt:lpstr>
      <vt:lpstr>Organizational Development (OD)</vt:lpstr>
      <vt:lpstr>Organizational Development (OD)</vt:lpstr>
      <vt:lpstr>Organizational Development (OD)</vt:lpstr>
      <vt:lpstr>Organizational Development (OD)</vt:lpstr>
      <vt:lpstr>Focus on what we are doing right:  Appreciative Inquiry</vt:lpstr>
      <vt:lpstr>Summary:  Test your recall…</vt:lpstr>
      <vt:lpstr>   Stress Management</vt:lpstr>
      <vt:lpstr>I. Sources of Managerial Stress</vt:lpstr>
      <vt:lpstr>1. Stress from the Job Itself</vt:lpstr>
      <vt:lpstr>1. Stress from the Job Itself</vt:lpstr>
      <vt:lpstr>PowerPoint Presentation</vt:lpstr>
      <vt:lpstr>2. Role-Based Stress</vt:lpstr>
      <vt:lpstr>2. Role-Based Stress</vt:lpstr>
      <vt:lpstr>2. Role-Based Stress</vt:lpstr>
      <vt:lpstr>3.  Relations with Others</vt:lpstr>
      <vt:lpstr>4. Career Development Factors</vt:lpstr>
      <vt:lpstr>4. Career Development Factors</vt:lpstr>
      <vt:lpstr>4. Career Development Factors</vt:lpstr>
      <vt:lpstr>4. Career Development Factors</vt:lpstr>
      <vt:lpstr>5. Organizational  Structure &amp; Climate</vt:lpstr>
      <vt:lpstr>6. Work-Family Relationship Issues</vt:lpstr>
      <vt:lpstr>II. Consequences of Stress</vt:lpstr>
      <vt:lpstr>III. Stress and Performance</vt:lpstr>
      <vt:lpstr>III. Stress and Performance</vt:lpstr>
      <vt:lpstr>III. Stress and Performance</vt:lpstr>
      <vt:lpstr>IV. Coping Strategies</vt:lpstr>
      <vt:lpstr>IV. Coping Strategies</vt:lpstr>
      <vt:lpstr>Summary:   Change produces stress</vt:lpstr>
    </vt:vector>
  </TitlesOfParts>
  <Manager>Haldala</Manager>
  <Company>AzureWing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Jones</dc:title>
  <dc:subject>Contemporary Management 4e</dc:subject>
  <dc:creator>L Crane</dc:creator>
  <cp:lastModifiedBy>Owner</cp:lastModifiedBy>
  <cp:revision>98</cp:revision>
  <dcterms:created xsi:type="dcterms:W3CDTF">2004-09-20T18:17:15Z</dcterms:created>
  <dcterms:modified xsi:type="dcterms:W3CDTF">2018-08-06T14:46:56Z</dcterms:modified>
  <cp:category>Presentation</cp:category>
</cp:coreProperties>
</file>